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Lst>
  <p:sldSz cy="6858000" cx="9144000"/>
  <p:notesSz cx="6858000" cy="9144000"/>
  <p:embeddedFontLst>
    <p:embeddedFont>
      <p:font typeface="Garamond"/>
      <p:regular r:id="rId138"/>
      <p:bold r:id="rId139"/>
      <p:italic r:id="rId140"/>
      <p:boldItalic r:id="rId141"/>
    </p:embeddedFont>
    <p:embeddedFont>
      <p:font typeface="Tahoma"/>
      <p:regular r:id="rId142"/>
      <p:bold r:id="rId1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11D9C61-9C0D-412F-BEF7-545CDF8E8FD0}">
  <a:tblStyle styleId="{611D9C61-9C0D-412F-BEF7-545CDF8E8FD0}"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6EFE6"/>
          </a:solidFill>
        </a:fill>
      </a:tcStyle>
    </a:wholeTbl>
    <a:band1H>
      <a:tcTxStyle/>
      <a:tcStyle>
        <a:fill>
          <a:solidFill>
            <a:srgbClr val="ECDDCA"/>
          </a:solidFill>
        </a:fill>
      </a:tcStyle>
    </a:band1H>
    <a:band2H>
      <a:tcTxStyle/>
    </a:band2H>
    <a:band1V>
      <a:tcTxStyle/>
      <a:tcStyle>
        <a:fill>
          <a:solidFill>
            <a:srgbClr val="ECDDC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64E3575-7D2D-48B9-B5E3-B6C1AF44E10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Tahoma-bold.fntdata"/><Relationship Id="rId142" Type="http://schemas.openxmlformats.org/officeDocument/2006/relationships/font" Target="fonts/Tahoma-regular.fntdata"/><Relationship Id="rId141" Type="http://schemas.openxmlformats.org/officeDocument/2006/relationships/font" Target="fonts/Garamond-boldItalic.fntdata"/><Relationship Id="rId140" Type="http://schemas.openxmlformats.org/officeDocument/2006/relationships/font" Target="fonts/Garamon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Garamond-bold.fntdata"/><Relationship Id="rId138" Type="http://schemas.openxmlformats.org/officeDocument/2006/relationships/font" Target="fonts/Garamond-regular.fntdata"/><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1" name="Google Shape;27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3" name="Shape 2173"/>
        <p:cNvGrpSpPr/>
        <p:nvPr/>
      </p:nvGrpSpPr>
      <p:grpSpPr>
        <a:xfrm>
          <a:off x="0" y="0"/>
          <a:ext cx="0" cy="0"/>
          <a:chOff x="0" y="0"/>
          <a:chExt cx="0" cy="0"/>
        </a:xfrm>
      </p:grpSpPr>
      <p:sp>
        <p:nvSpPr>
          <p:cNvPr id="2174" name="Google Shape;2174;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5" name="Google Shape;2175;p100:notes"/>
          <p:cNvSpPr/>
          <p:nvPr>
            <p:ph idx="2" type="sldImg"/>
          </p:nvPr>
        </p:nvSpPr>
        <p:spPr>
          <a:xfrm>
            <a:off x="1144588"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76" name="Google Shape;2176;p100:notes"/>
          <p:cNvSpPr txBox="1"/>
          <p:nvPr>
            <p:ph idx="1" type="body"/>
          </p:nvPr>
        </p:nvSpPr>
        <p:spPr>
          <a:xfrm>
            <a:off x="914400" y="4343400"/>
            <a:ext cx="5030788" cy="4116388"/>
          </a:xfrm>
          <a:prstGeom prst="rect">
            <a:avLst/>
          </a:prstGeom>
          <a:noFill/>
          <a:ln>
            <a:noFill/>
          </a:ln>
        </p:spPr>
        <p:txBody>
          <a:bodyPr anchorCtr="0" anchor="t" bIns="45700" lIns="91425" spcFirstLastPara="1" rIns="91425" wrap="square" tIns="45700">
            <a:noAutofit/>
          </a:bodyPr>
          <a:lstStyle/>
          <a:p>
            <a:pPr indent="0" lvl="0" marL="0" rtl="0" algn="l">
              <a:lnSpc>
                <a:spcPct val="93000"/>
              </a:lnSpc>
              <a:spcBef>
                <a:spcPts val="0"/>
              </a:spcBef>
              <a:spcAft>
                <a:spcPts val="0"/>
              </a:spcAft>
              <a:buClr>
                <a:schemeClr val="dk1"/>
              </a:buClr>
              <a:buSzPts val="1200"/>
              <a:buFont typeface="Arial"/>
              <a:buNone/>
            </a:pPr>
            <a:r>
              <a:rPr lang="en-US">
                <a:latin typeface="Arial"/>
                <a:ea typeface="Arial"/>
                <a:cs typeface="Arial"/>
                <a:sym typeface="Arial"/>
              </a:rPr>
              <a:t>H =</a:t>
            </a:r>
            <a:endParaRPr/>
          </a:p>
          <a:p>
            <a:pPr indent="0" lvl="0" marL="0" rtl="0" algn="l">
              <a:spcBef>
                <a:spcPts val="450"/>
              </a:spcBef>
              <a:spcAft>
                <a:spcPts val="0"/>
              </a:spcAft>
              <a:buClr>
                <a:schemeClr val="dk1"/>
              </a:buClr>
              <a:buSzPts val="1200"/>
              <a:buFont typeface="Arial"/>
              <a:buNone/>
            </a:pPr>
            <a:r>
              <a:rPr lang="en-US">
                <a:latin typeface="Arial"/>
                <a:ea typeface="Arial"/>
                <a:cs typeface="Arial"/>
                <a:sym typeface="Arial"/>
              </a:rPr>
              <a:t>           4           9         -25         -36          49</a:t>
            </a:r>
            <a:endParaRPr/>
          </a:p>
          <a:p>
            <a:pPr indent="0" lvl="0" marL="0" rtl="0" algn="l">
              <a:spcBef>
                <a:spcPts val="450"/>
              </a:spcBef>
              <a:spcAft>
                <a:spcPts val="0"/>
              </a:spcAft>
              <a:buClr>
                <a:schemeClr val="dk1"/>
              </a:buClr>
              <a:buSzPts val="1200"/>
              <a:buFont typeface="Arial"/>
              <a:buNone/>
            </a:pPr>
            <a:r>
              <a:rPr lang="en-US">
                <a:latin typeface="Arial"/>
                <a:ea typeface="Arial"/>
                <a:cs typeface="Arial"/>
                <a:sym typeface="Arial"/>
              </a:rPr>
              <a:t>           9          25         -81        -121         169</a:t>
            </a:r>
            <a:endParaRPr/>
          </a:p>
          <a:p>
            <a:pPr indent="0" lvl="0" marL="0" rtl="0" algn="l">
              <a:spcBef>
                <a:spcPts val="450"/>
              </a:spcBef>
              <a:spcAft>
                <a:spcPts val="0"/>
              </a:spcAft>
              <a:buClr>
                <a:schemeClr val="dk1"/>
              </a:buClr>
              <a:buSzPts val="1200"/>
              <a:buFont typeface="Arial"/>
              <a:buNone/>
            </a:pPr>
            <a:r>
              <a:rPr lang="en-US">
                <a:latin typeface="Arial"/>
                <a:ea typeface="Arial"/>
                <a:cs typeface="Arial"/>
                <a:sym typeface="Arial"/>
              </a:rPr>
              <a:t>         -25         -81         289         441        -625</a:t>
            </a:r>
            <a:endParaRPr/>
          </a:p>
          <a:p>
            <a:pPr indent="0" lvl="0" marL="0" rtl="0" algn="l">
              <a:spcBef>
                <a:spcPts val="450"/>
              </a:spcBef>
              <a:spcAft>
                <a:spcPts val="0"/>
              </a:spcAft>
              <a:buClr>
                <a:schemeClr val="dk1"/>
              </a:buClr>
              <a:buSzPts val="1200"/>
              <a:buFont typeface="Arial"/>
              <a:buNone/>
            </a:pPr>
            <a:r>
              <a:rPr lang="en-US">
                <a:latin typeface="Arial"/>
                <a:ea typeface="Arial"/>
                <a:cs typeface="Arial"/>
                <a:sym typeface="Arial"/>
              </a:rPr>
              <a:t>         -36        -121         441         676        -961</a:t>
            </a:r>
            <a:endParaRPr/>
          </a:p>
          <a:p>
            <a:pPr indent="0" lvl="0" marL="0" rtl="0" algn="l">
              <a:spcBef>
                <a:spcPts val="450"/>
              </a:spcBef>
              <a:spcAft>
                <a:spcPts val="0"/>
              </a:spcAft>
              <a:buClr>
                <a:schemeClr val="dk1"/>
              </a:buClr>
              <a:buSzPts val="1200"/>
              <a:buFont typeface="Arial"/>
              <a:buNone/>
            </a:pPr>
            <a:r>
              <a:rPr lang="en-US">
                <a:latin typeface="Arial"/>
                <a:ea typeface="Arial"/>
                <a:cs typeface="Arial"/>
                <a:sym typeface="Arial"/>
              </a:rPr>
              <a:t>          49         169        -625        -961        1369</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4" name="Shape 2184"/>
        <p:cNvGrpSpPr/>
        <p:nvPr/>
      </p:nvGrpSpPr>
      <p:grpSpPr>
        <a:xfrm>
          <a:off x="0" y="0"/>
          <a:ext cx="0" cy="0"/>
          <a:chOff x="0" y="0"/>
          <a:chExt cx="0" cy="0"/>
        </a:xfrm>
      </p:grpSpPr>
      <p:sp>
        <p:nvSpPr>
          <p:cNvPr id="2185" name="Google Shape;2185;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6" name="Google Shape;2186;p101:notes"/>
          <p:cNvSpPr/>
          <p:nvPr>
            <p:ph idx="2" type="sldImg"/>
          </p:nvPr>
        </p:nvSpPr>
        <p:spPr>
          <a:xfrm>
            <a:off x="1144588"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87" name="Google Shape;2187;p101:notes"/>
          <p:cNvSpPr txBox="1"/>
          <p:nvPr>
            <p:ph idx="1" type="body"/>
          </p:nvPr>
        </p:nvSpPr>
        <p:spPr>
          <a:xfrm>
            <a:off x="914400" y="4343400"/>
            <a:ext cx="5030788" cy="4116388"/>
          </a:xfrm>
          <a:prstGeom prst="rect">
            <a:avLst/>
          </a:prstGeom>
          <a:noFill/>
          <a:ln>
            <a:noFill/>
          </a:ln>
        </p:spPr>
        <p:txBody>
          <a:bodyPr anchorCtr="0" anchor="t" bIns="45700" lIns="91425" spcFirstLastPara="1" rIns="91425" wrap="square" tIns="45700">
            <a:noAutofit/>
          </a:bodyPr>
          <a:lstStyle/>
          <a:p>
            <a:pPr indent="0" lvl="0" marL="0" rtl="0" algn="l">
              <a:lnSpc>
                <a:spcPct val="93000"/>
              </a:lnSpc>
              <a:spcBef>
                <a:spcPts val="0"/>
              </a:spcBef>
              <a:spcAft>
                <a:spcPts val="0"/>
              </a:spcAft>
              <a:buClr>
                <a:schemeClr val="dk1"/>
              </a:buClr>
              <a:buSzPts val="1200"/>
              <a:buFont typeface="Arial"/>
              <a:buNone/>
            </a:pPr>
            <a:r>
              <a:rPr lang="en-US">
                <a:latin typeface="Arial"/>
                <a:ea typeface="Arial"/>
                <a:cs typeface="Arial"/>
                <a:sym typeface="Arial"/>
              </a:rPr>
              <a:t>The optimization toolbox of matlab contains a quadratic programming solver</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3" name="Shape 2223"/>
        <p:cNvGrpSpPr/>
        <p:nvPr/>
      </p:nvGrpSpPr>
      <p:grpSpPr>
        <a:xfrm>
          <a:off x="0" y="0"/>
          <a:ext cx="0" cy="0"/>
          <a:chOff x="0" y="0"/>
          <a:chExt cx="0" cy="0"/>
        </a:xfrm>
      </p:grpSpPr>
      <p:sp>
        <p:nvSpPr>
          <p:cNvPr id="2224" name="Google Shape;2224;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5" name="Google Shape;2225;p1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1" name="Shape 2231"/>
        <p:cNvGrpSpPr/>
        <p:nvPr/>
      </p:nvGrpSpPr>
      <p:grpSpPr>
        <a:xfrm>
          <a:off x="0" y="0"/>
          <a:ext cx="0" cy="0"/>
          <a:chOff x="0" y="0"/>
          <a:chExt cx="0" cy="0"/>
        </a:xfrm>
      </p:grpSpPr>
      <p:sp>
        <p:nvSpPr>
          <p:cNvPr id="2232" name="Google Shape;2232;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3" name="Google Shape;2233;p1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9" name="Shape 2239"/>
        <p:cNvGrpSpPr/>
        <p:nvPr/>
      </p:nvGrpSpPr>
      <p:grpSpPr>
        <a:xfrm>
          <a:off x="0" y="0"/>
          <a:ext cx="0" cy="0"/>
          <a:chOff x="0" y="0"/>
          <a:chExt cx="0" cy="0"/>
        </a:xfrm>
      </p:grpSpPr>
      <p:sp>
        <p:nvSpPr>
          <p:cNvPr id="2240" name="Google Shape;2240;p1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1" name="Google Shape;2241;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2" name="Google Shape;2242;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8" name="Shape 2248"/>
        <p:cNvGrpSpPr/>
        <p:nvPr/>
      </p:nvGrpSpPr>
      <p:grpSpPr>
        <a:xfrm>
          <a:off x="0" y="0"/>
          <a:ext cx="0" cy="0"/>
          <a:chOff x="0" y="0"/>
          <a:chExt cx="0" cy="0"/>
        </a:xfrm>
      </p:grpSpPr>
      <p:sp>
        <p:nvSpPr>
          <p:cNvPr id="2249" name="Google Shape;2249;p1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0" name="Google Shape;2250;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1" name="Google Shape;2251;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7" name="Shape 2257"/>
        <p:cNvGrpSpPr/>
        <p:nvPr/>
      </p:nvGrpSpPr>
      <p:grpSpPr>
        <a:xfrm>
          <a:off x="0" y="0"/>
          <a:ext cx="0" cy="0"/>
          <a:chOff x="0" y="0"/>
          <a:chExt cx="0" cy="0"/>
        </a:xfrm>
      </p:grpSpPr>
      <p:sp>
        <p:nvSpPr>
          <p:cNvPr id="2258" name="Google Shape;2258;p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9" name="Google Shape;2259;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0" name="Google Shape;2260;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6" name="Shape 2266"/>
        <p:cNvGrpSpPr/>
        <p:nvPr/>
      </p:nvGrpSpPr>
      <p:grpSpPr>
        <a:xfrm>
          <a:off x="0" y="0"/>
          <a:ext cx="0" cy="0"/>
          <a:chOff x="0" y="0"/>
          <a:chExt cx="0" cy="0"/>
        </a:xfrm>
      </p:grpSpPr>
      <p:sp>
        <p:nvSpPr>
          <p:cNvPr id="2267" name="Google Shape;2267;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8" name="Google Shape;2268;p10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4" name="Shape 2274"/>
        <p:cNvGrpSpPr/>
        <p:nvPr/>
      </p:nvGrpSpPr>
      <p:grpSpPr>
        <a:xfrm>
          <a:off x="0" y="0"/>
          <a:ext cx="0" cy="0"/>
          <a:chOff x="0" y="0"/>
          <a:chExt cx="0" cy="0"/>
        </a:xfrm>
      </p:grpSpPr>
      <p:sp>
        <p:nvSpPr>
          <p:cNvPr id="2275" name="Google Shape;2275;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6" name="Google Shape;2276;p10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3" name="Shape 2283"/>
        <p:cNvGrpSpPr/>
        <p:nvPr/>
      </p:nvGrpSpPr>
      <p:grpSpPr>
        <a:xfrm>
          <a:off x="0" y="0"/>
          <a:ext cx="0" cy="0"/>
          <a:chOff x="0" y="0"/>
          <a:chExt cx="0" cy="0"/>
        </a:xfrm>
      </p:grpSpPr>
      <p:sp>
        <p:nvSpPr>
          <p:cNvPr id="2284" name="Google Shape;2284;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5" name="Google Shape;2285;p1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4" name="Google Shape;28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2" name="Shape 2292"/>
        <p:cNvGrpSpPr/>
        <p:nvPr/>
      </p:nvGrpSpPr>
      <p:grpSpPr>
        <a:xfrm>
          <a:off x="0" y="0"/>
          <a:ext cx="0" cy="0"/>
          <a:chOff x="0" y="0"/>
          <a:chExt cx="0" cy="0"/>
        </a:xfrm>
      </p:grpSpPr>
      <p:sp>
        <p:nvSpPr>
          <p:cNvPr id="2293" name="Google Shape;2293;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4" name="Google Shape;2294;p1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1" name="Shape 2311"/>
        <p:cNvGrpSpPr/>
        <p:nvPr/>
      </p:nvGrpSpPr>
      <p:grpSpPr>
        <a:xfrm>
          <a:off x="0" y="0"/>
          <a:ext cx="0" cy="0"/>
          <a:chOff x="0" y="0"/>
          <a:chExt cx="0" cy="0"/>
        </a:xfrm>
      </p:grpSpPr>
      <p:sp>
        <p:nvSpPr>
          <p:cNvPr id="2312" name="Google Shape;2312;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3" name="Google Shape;2313;p1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0" name="Shape 2320"/>
        <p:cNvGrpSpPr/>
        <p:nvPr/>
      </p:nvGrpSpPr>
      <p:grpSpPr>
        <a:xfrm>
          <a:off x="0" y="0"/>
          <a:ext cx="0" cy="0"/>
          <a:chOff x="0" y="0"/>
          <a:chExt cx="0" cy="0"/>
        </a:xfrm>
      </p:grpSpPr>
      <p:sp>
        <p:nvSpPr>
          <p:cNvPr id="2321" name="Google Shape;2321;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2" name="Google Shape;2322;p1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9" name="Shape 2329"/>
        <p:cNvGrpSpPr/>
        <p:nvPr/>
      </p:nvGrpSpPr>
      <p:grpSpPr>
        <a:xfrm>
          <a:off x="0" y="0"/>
          <a:ext cx="0" cy="0"/>
          <a:chOff x="0" y="0"/>
          <a:chExt cx="0" cy="0"/>
        </a:xfrm>
      </p:grpSpPr>
      <p:sp>
        <p:nvSpPr>
          <p:cNvPr id="2330" name="Google Shape;2330;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1" name="Google Shape;2331;p1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Google Shape;2339;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0" name="Google Shape;2340;p1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8" name="Shape 2348"/>
        <p:cNvGrpSpPr/>
        <p:nvPr/>
      </p:nvGrpSpPr>
      <p:grpSpPr>
        <a:xfrm>
          <a:off x="0" y="0"/>
          <a:ext cx="0" cy="0"/>
          <a:chOff x="0" y="0"/>
          <a:chExt cx="0" cy="0"/>
        </a:xfrm>
      </p:grpSpPr>
      <p:sp>
        <p:nvSpPr>
          <p:cNvPr id="2349" name="Google Shape;2349;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0" name="Google Shape;2350;p1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8" name="Shape 2448"/>
        <p:cNvGrpSpPr/>
        <p:nvPr/>
      </p:nvGrpSpPr>
      <p:grpSpPr>
        <a:xfrm>
          <a:off x="0" y="0"/>
          <a:ext cx="0" cy="0"/>
          <a:chOff x="0" y="0"/>
          <a:chExt cx="0" cy="0"/>
        </a:xfrm>
      </p:grpSpPr>
      <p:sp>
        <p:nvSpPr>
          <p:cNvPr id="2449" name="Google Shape;2449;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0" name="Google Shape;2450;p1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2" name="Shape 2582"/>
        <p:cNvGrpSpPr/>
        <p:nvPr/>
      </p:nvGrpSpPr>
      <p:grpSpPr>
        <a:xfrm>
          <a:off x="0" y="0"/>
          <a:ext cx="0" cy="0"/>
          <a:chOff x="0" y="0"/>
          <a:chExt cx="0" cy="0"/>
        </a:xfrm>
      </p:grpSpPr>
      <p:sp>
        <p:nvSpPr>
          <p:cNvPr id="2583" name="Google Shape;2583;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4" name="Google Shape;2584;p1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1" name="Shape 2591"/>
        <p:cNvGrpSpPr/>
        <p:nvPr/>
      </p:nvGrpSpPr>
      <p:grpSpPr>
        <a:xfrm>
          <a:off x="0" y="0"/>
          <a:ext cx="0" cy="0"/>
          <a:chOff x="0" y="0"/>
          <a:chExt cx="0" cy="0"/>
        </a:xfrm>
      </p:grpSpPr>
      <p:sp>
        <p:nvSpPr>
          <p:cNvPr id="2592" name="Google Shape;2592;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3" name="Google Shape;2593;p1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0" name="Shape 2600"/>
        <p:cNvGrpSpPr/>
        <p:nvPr/>
      </p:nvGrpSpPr>
      <p:grpSpPr>
        <a:xfrm>
          <a:off x="0" y="0"/>
          <a:ext cx="0" cy="0"/>
          <a:chOff x="0" y="0"/>
          <a:chExt cx="0" cy="0"/>
        </a:xfrm>
      </p:grpSpPr>
      <p:sp>
        <p:nvSpPr>
          <p:cNvPr id="2601" name="Google Shape;2601;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2" name="Google Shape;2602;p1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1" name="Google Shape;30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1" name="Shape 2611"/>
        <p:cNvGrpSpPr/>
        <p:nvPr/>
      </p:nvGrpSpPr>
      <p:grpSpPr>
        <a:xfrm>
          <a:off x="0" y="0"/>
          <a:ext cx="0" cy="0"/>
          <a:chOff x="0" y="0"/>
          <a:chExt cx="0" cy="0"/>
        </a:xfrm>
      </p:grpSpPr>
      <p:sp>
        <p:nvSpPr>
          <p:cNvPr id="2612" name="Google Shape;2612;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13" name="Google Shape;2613;p1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9" name="Shape 2649"/>
        <p:cNvGrpSpPr/>
        <p:nvPr/>
      </p:nvGrpSpPr>
      <p:grpSpPr>
        <a:xfrm>
          <a:off x="0" y="0"/>
          <a:ext cx="0" cy="0"/>
          <a:chOff x="0" y="0"/>
          <a:chExt cx="0" cy="0"/>
        </a:xfrm>
      </p:grpSpPr>
      <p:sp>
        <p:nvSpPr>
          <p:cNvPr id="2650" name="Google Shape;2650;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1" name="Google Shape;2651;p1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8" name="Shape 2658"/>
        <p:cNvGrpSpPr/>
        <p:nvPr/>
      </p:nvGrpSpPr>
      <p:grpSpPr>
        <a:xfrm>
          <a:off x="0" y="0"/>
          <a:ext cx="0" cy="0"/>
          <a:chOff x="0" y="0"/>
          <a:chExt cx="0" cy="0"/>
        </a:xfrm>
      </p:grpSpPr>
      <p:sp>
        <p:nvSpPr>
          <p:cNvPr id="2659" name="Google Shape;2659;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0" name="Google Shape;2660;p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9" name="Shape 2669"/>
        <p:cNvGrpSpPr/>
        <p:nvPr/>
      </p:nvGrpSpPr>
      <p:grpSpPr>
        <a:xfrm>
          <a:off x="0" y="0"/>
          <a:ext cx="0" cy="0"/>
          <a:chOff x="0" y="0"/>
          <a:chExt cx="0" cy="0"/>
        </a:xfrm>
      </p:grpSpPr>
      <p:sp>
        <p:nvSpPr>
          <p:cNvPr id="2670" name="Google Shape;2670;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1" name="Google Shape;2671;p1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0" name="Shape 2680"/>
        <p:cNvGrpSpPr/>
        <p:nvPr/>
      </p:nvGrpSpPr>
      <p:grpSpPr>
        <a:xfrm>
          <a:off x="0" y="0"/>
          <a:ext cx="0" cy="0"/>
          <a:chOff x="0" y="0"/>
          <a:chExt cx="0" cy="0"/>
        </a:xfrm>
      </p:grpSpPr>
      <p:sp>
        <p:nvSpPr>
          <p:cNvPr id="2681" name="Google Shape;2681;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2" name="Google Shape;2682;p1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1" name="Shape 2691"/>
        <p:cNvGrpSpPr/>
        <p:nvPr/>
      </p:nvGrpSpPr>
      <p:grpSpPr>
        <a:xfrm>
          <a:off x="0" y="0"/>
          <a:ext cx="0" cy="0"/>
          <a:chOff x="0" y="0"/>
          <a:chExt cx="0" cy="0"/>
        </a:xfrm>
      </p:grpSpPr>
      <p:sp>
        <p:nvSpPr>
          <p:cNvPr id="2692" name="Google Shape;2692;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3" name="Google Shape;2693;p1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0" name="Shape 2700"/>
        <p:cNvGrpSpPr/>
        <p:nvPr/>
      </p:nvGrpSpPr>
      <p:grpSpPr>
        <a:xfrm>
          <a:off x="0" y="0"/>
          <a:ext cx="0" cy="0"/>
          <a:chOff x="0" y="0"/>
          <a:chExt cx="0" cy="0"/>
        </a:xfrm>
      </p:grpSpPr>
      <p:sp>
        <p:nvSpPr>
          <p:cNvPr id="2701" name="Google Shape;2701;p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2" name="Google Shape;2702;p1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3" name="Google Shape;2703;p1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להזכיר שכשהאימון נעשה על מס' דוגמאות קטן זה אמנם יתרון מבחינת סיבוכיות, אך יכול להיות חסרון מבחינת ביצועים</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5" name="Shape 2775"/>
        <p:cNvGrpSpPr/>
        <p:nvPr/>
      </p:nvGrpSpPr>
      <p:grpSpPr>
        <a:xfrm>
          <a:off x="0" y="0"/>
          <a:ext cx="0" cy="0"/>
          <a:chOff x="0" y="0"/>
          <a:chExt cx="0" cy="0"/>
        </a:xfrm>
      </p:grpSpPr>
      <p:sp>
        <p:nvSpPr>
          <p:cNvPr id="2776" name="Google Shape;2776;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7" name="Google Shape;2777;p1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1" name="Shape 2861"/>
        <p:cNvGrpSpPr/>
        <p:nvPr/>
      </p:nvGrpSpPr>
      <p:grpSpPr>
        <a:xfrm>
          <a:off x="0" y="0"/>
          <a:ext cx="0" cy="0"/>
          <a:chOff x="0" y="0"/>
          <a:chExt cx="0" cy="0"/>
        </a:xfrm>
      </p:grpSpPr>
      <p:sp>
        <p:nvSpPr>
          <p:cNvPr id="2862" name="Google Shape;2862;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3" name="Google Shape;2863;p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4" name="Google Shape;2864;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3" name="Shape 2913"/>
        <p:cNvGrpSpPr/>
        <p:nvPr/>
      </p:nvGrpSpPr>
      <p:grpSpPr>
        <a:xfrm>
          <a:off x="0" y="0"/>
          <a:ext cx="0" cy="0"/>
          <a:chOff x="0" y="0"/>
          <a:chExt cx="0" cy="0"/>
        </a:xfrm>
      </p:grpSpPr>
      <p:sp>
        <p:nvSpPr>
          <p:cNvPr id="2914" name="Google Shape;2914;p1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5" name="Google Shape;2915;p1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6" name="Google Shape;2916;p1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בהנחה שה-classes ניתנים להפרדה והשוליים שמתקבלים אכן גדולים אזי הגיוני "להיפטר" מה-class שלא בחרנו לסווג אליה בכל פעם.</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2" name="Google Shape;33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8" name="Shape 3008"/>
        <p:cNvGrpSpPr/>
        <p:nvPr/>
      </p:nvGrpSpPr>
      <p:grpSpPr>
        <a:xfrm>
          <a:off x="0" y="0"/>
          <a:ext cx="0" cy="0"/>
          <a:chOff x="0" y="0"/>
          <a:chExt cx="0" cy="0"/>
        </a:xfrm>
      </p:grpSpPr>
      <p:sp>
        <p:nvSpPr>
          <p:cNvPr id="3009" name="Google Shape;3009;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0" name="Google Shape;3010;p1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7" name="Shape 3017"/>
        <p:cNvGrpSpPr/>
        <p:nvPr/>
      </p:nvGrpSpPr>
      <p:grpSpPr>
        <a:xfrm>
          <a:off x="0" y="0"/>
          <a:ext cx="0" cy="0"/>
          <a:chOff x="0" y="0"/>
          <a:chExt cx="0" cy="0"/>
        </a:xfrm>
      </p:grpSpPr>
      <p:sp>
        <p:nvSpPr>
          <p:cNvPr id="3018" name="Google Shape;3018;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9" name="Google Shape;3019;p1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6" name="Google Shape;34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3" name="Google Shape;37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
        <p:nvSpPr>
          <p:cNvPr id="407" name="Google Shape;407;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8" name="Google Shape;40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
        <p:nvSpPr>
          <p:cNvPr id="426" name="Google Shape;426;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7" name="Google Shape;42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1" name="Google Shape;44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5" name="Google Shape;45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5" name="Google Shape;46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http://www.aiaccess.net/English/Glossaries/GlosMod/e_gm_bias_variance.htm</a:t>
            </a:r>
            <a:endParaRPr/>
          </a:p>
        </p:txBody>
      </p:sp>
      <p:sp>
        <p:nvSpPr>
          <p:cNvPr id="466" name="Google Shape;46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7" name="Google Shape;477;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From the link above:</a:t>
            </a:r>
            <a:endParaRPr/>
          </a:p>
          <a:p>
            <a:pPr indent="0" lvl="0" marL="0" rtl="0" algn="l">
              <a:spcBef>
                <a:spcPts val="360"/>
              </a:spcBef>
              <a:spcAft>
                <a:spcPts val="0"/>
              </a:spcAft>
              <a:buNone/>
            </a:pPr>
            <a:r>
              <a:rPr lang="en-US"/>
              <a:t>You can only get generalization through assumptions.</a:t>
            </a:r>
            <a:endParaRPr/>
          </a:p>
          <a:p>
            <a:pPr indent="0" lvl="0" marL="0" rtl="0" algn="l">
              <a:spcBef>
                <a:spcPts val="360"/>
              </a:spcBef>
              <a:spcAft>
                <a:spcPts val="0"/>
              </a:spcAft>
              <a:buNone/>
            </a:pPr>
            <a:r>
              <a:rPr lang="en-US"/>
              <a:t>Thus in order to minimize the MSE, we need to minimize both</a:t>
            </a:r>
            <a:endParaRPr/>
          </a:p>
          <a:p>
            <a:pPr indent="0" lvl="0" marL="0" rtl="0" algn="l">
              <a:spcBef>
                <a:spcPts val="360"/>
              </a:spcBef>
              <a:spcAft>
                <a:spcPts val="0"/>
              </a:spcAft>
              <a:buNone/>
            </a:pPr>
            <a:r>
              <a:rPr lang="en-US"/>
              <a:t>the bias and the variance. However, this is not trivial to do this. For instance, just</a:t>
            </a:r>
            <a:endParaRPr/>
          </a:p>
          <a:p>
            <a:pPr indent="0" lvl="0" marL="0" rtl="0" algn="l">
              <a:spcBef>
                <a:spcPts val="360"/>
              </a:spcBef>
              <a:spcAft>
                <a:spcPts val="0"/>
              </a:spcAft>
              <a:buNone/>
            </a:pPr>
            <a:r>
              <a:rPr lang="en-US"/>
              <a:t>neglecting the input data and predicting the output somehow (e.g., just a constant), would definitely minimize the variance of our predictions: they would be</a:t>
            </a:r>
            <a:endParaRPr/>
          </a:p>
          <a:p>
            <a:pPr indent="0" lvl="0" marL="0" rtl="0" algn="l">
              <a:spcBef>
                <a:spcPts val="360"/>
              </a:spcBef>
              <a:spcAft>
                <a:spcPts val="0"/>
              </a:spcAft>
              <a:buNone/>
            </a:pPr>
            <a:r>
              <a:rPr lang="en-US"/>
              <a:t>always the same, thus the variance would be zero—but the bias of our estimate</a:t>
            </a:r>
            <a:endParaRPr/>
          </a:p>
          <a:p>
            <a:pPr indent="0" lvl="0" marL="0" rtl="0" algn="l">
              <a:spcBef>
                <a:spcPts val="360"/>
              </a:spcBef>
              <a:spcAft>
                <a:spcPts val="0"/>
              </a:spcAft>
              <a:buNone/>
            </a:pPr>
            <a:r>
              <a:rPr lang="en-US"/>
              <a:t>(i.e., the amount we are off the real function) would be tremendously large. On</a:t>
            </a:r>
            <a:endParaRPr/>
          </a:p>
          <a:p>
            <a:pPr indent="0" lvl="0" marL="0" rtl="0" algn="l">
              <a:spcBef>
                <a:spcPts val="360"/>
              </a:spcBef>
              <a:spcAft>
                <a:spcPts val="0"/>
              </a:spcAft>
              <a:buNone/>
            </a:pPr>
            <a:r>
              <a:rPr lang="en-US"/>
              <a:t>the other hand, the neural network could perfectly interpolate the training data,</a:t>
            </a:r>
            <a:endParaRPr/>
          </a:p>
          <a:p>
            <a:pPr indent="0" lvl="0" marL="0" rtl="0" algn="l">
              <a:spcBef>
                <a:spcPts val="360"/>
              </a:spcBef>
              <a:spcAft>
                <a:spcPts val="0"/>
              </a:spcAft>
              <a:buNone/>
            </a:pPr>
            <a:r>
              <a:rPr lang="en-US"/>
              <a:t>i.e., it predict y=t for every data point. This will make the bias term vanish entirely, since the E(y)=f (insert this above into the squared bias term to verify this),</a:t>
            </a:r>
            <a:endParaRPr/>
          </a:p>
          <a:p>
            <a:pPr indent="0" lvl="0" marL="0" rtl="0" algn="l">
              <a:spcBef>
                <a:spcPts val="360"/>
              </a:spcBef>
              <a:spcAft>
                <a:spcPts val="0"/>
              </a:spcAft>
              <a:buNone/>
            </a:pPr>
            <a:r>
              <a:rPr lang="en-US"/>
              <a:t>but the variance term will become equal to the variance of the noise, which may</a:t>
            </a:r>
            <a:endParaRPr/>
          </a:p>
          <a:p>
            <a:pPr indent="0" lvl="0" marL="0" rtl="0" algn="l">
              <a:spcBef>
                <a:spcPts val="360"/>
              </a:spcBef>
              <a:spcAft>
                <a:spcPts val="0"/>
              </a:spcAft>
              <a:buNone/>
            </a:pPr>
            <a:r>
              <a:rPr lang="en-US"/>
              <a:t>be significant (see also Bishop Chapter 9 and the Geman et al. Paper). In general,</a:t>
            </a:r>
            <a:endParaRPr/>
          </a:p>
          <a:p>
            <a:pPr indent="0" lvl="0" marL="0" rtl="0" algn="l">
              <a:spcBef>
                <a:spcPts val="360"/>
              </a:spcBef>
              <a:spcAft>
                <a:spcPts val="0"/>
              </a:spcAft>
              <a:buNone/>
            </a:pPr>
            <a:r>
              <a:rPr lang="en-US"/>
              <a:t>finding an optimal bias-variance tradeoff is hard, but acceptable solutions can be</a:t>
            </a:r>
            <a:endParaRPr/>
          </a:p>
          <a:p>
            <a:pPr indent="0" lvl="0" marL="0" rtl="0" algn="l">
              <a:spcBef>
                <a:spcPts val="360"/>
              </a:spcBef>
              <a:spcAft>
                <a:spcPts val="0"/>
              </a:spcAft>
              <a:buNone/>
            </a:pPr>
            <a:r>
              <a:rPr lang="en-US"/>
              <a:t>found, e.g., by means of cross validation or regularization.</a:t>
            </a:r>
            <a:endParaRPr/>
          </a:p>
        </p:txBody>
      </p:sp>
      <p:sp>
        <p:nvSpPr>
          <p:cNvPr id="478" name="Google Shape;478;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4" name="Google Shape;49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0" name="Google Shape;52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 these figures don’t work in pdf</a:t>
            </a:r>
            <a:endParaRPr/>
          </a:p>
        </p:txBody>
      </p:sp>
      <p:sp>
        <p:nvSpPr>
          <p:cNvPr id="521" name="Google Shape;52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2" name="Google Shape;54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5" name="Google Shape;565;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4" name="Google Shape;57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can only get generalization through assumptions.</a:t>
            </a:r>
            <a:endParaRPr/>
          </a:p>
          <a:p>
            <a:pPr indent="0" lvl="0" marL="0" rtl="0" algn="l">
              <a:spcBef>
                <a:spcPts val="360"/>
              </a:spcBef>
              <a:spcAft>
                <a:spcPts val="0"/>
              </a:spcAft>
              <a:buNone/>
            </a:pPr>
            <a:r>
              <a:t/>
            </a:r>
            <a:endParaRPr/>
          </a:p>
        </p:txBody>
      </p:sp>
      <p:sp>
        <p:nvSpPr>
          <p:cNvPr id="575" name="Google Shape;57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5" name="Google Shape;58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simpler classifier or regularization could increase bias and lead to more error.</a:t>
            </a:r>
            <a:endParaRPr/>
          </a:p>
        </p:txBody>
      </p:sp>
      <p:sp>
        <p:nvSpPr>
          <p:cNvPr id="586" name="Google Shape;58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4" name="Google Shape;60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Generative classifiers try to model the data.  Discriminative classifiers try to predict the label.</a:t>
            </a:r>
            <a:endParaRPr/>
          </a:p>
        </p:txBody>
      </p:sp>
      <p:sp>
        <p:nvSpPr>
          <p:cNvPr id="605" name="Google Shape;60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
        <p:nvSpPr>
          <p:cNvPr id="615" name="Google Shape;615;p31:notes"/>
          <p:cNvSpPr/>
          <p:nvPr>
            <p:ph idx="2" type="sldImg"/>
          </p:nvPr>
        </p:nvSpPr>
        <p:spPr>
          <a:xfrm>
            <a:off x="1146175" y="685800"/>
            <a:ext cx="4567238" cy="34258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16" name="Google Shape;61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
        <p:nvSpPr>
          <p:cNvPr id="626" name="Google Shape;626;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7" name="Google Shape;62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6" name="Google Shape;806;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814" name="Google Shape;814;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5" name="Google Shape;81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6" name="Google Shape;1066;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5" name="Google Shape;123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6" name="Google Shape;123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3" name="Google Shape;1303;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8" name="Google Shape;133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9" name="Google Shape;1339;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8" name="Google Shape;134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8" name="Google Shape;135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Google Shape;1367;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9" name="Google Shape;1369;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8" name="Google Shape;1378;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Google Shape;1402;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4" name="Google Shape;1404;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0" name="Google Shape;1430;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0" name="Google Shape;144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8" name="Google Shape;1448;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9" name="Google Shape;1449;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5" name="Shape 1455"/>
        <p:cNvGrpSpPr/>
        <p:nvPr/>
      </p:nvGrpSpPr>
      <p:grpSpPr>
        <a:xfrm>
          <a:off x="0" y="0"/>
          <a:ext cx="0" cy="0"/>
          <a:chOff x="0" y="0"/>
          <a:chExt cx="0" cy="0"/>
        </a:xfrm>
      </p:grpSpPr>
      <p:sp>
        <p:nvSpPr>
          <p:cNvPr id="1456" name="Google Shape;1456;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7" name="Google Shape;145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8" name="Google Shape;1458;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7" name="Google Shape;1467;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9" name="Google Shape;159;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7" name="Shape 1487"/>
        <p:cNvGrpSpPr/>
        <p:nvPr/>
      </p:nvGrpSpPr>
      <p:grpSpPr>
        <a:xfrm>
          <a:off x="0" y="0"/>
          <a:ext cx="0" cy="0"/>
          <a:chOff x="0" y="0"/>
          <a:chExt cx="0" cy="0"/>
        </a:xfrm>
      </p:grpSpPr>
      <p:sp>
        <p:nvSpPr>
          <p:cNvPr id="1488" name="Google Shape;1488;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9" name="Google Shape;148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0" name="Google Shape;1490;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0" name="Google Shape;1500;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1" name="Google Shape;1501;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1" name="Google Shape;151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2" name="Google Shape;151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4" name="Shape 1564"/>
        <p:cNvGrpSpPr/>
        <p:nvPr/>
      </p:nvGrpSpPr>
      <p:grpSpPr>
        <a:xfrm>
          <a:off x="0" y="0"/>
          <a:ext cx="0" cy="0"/>
          <a:chOff x="0" y="0"/>
          <a:chExt cx="0" cy="0"/>
        </a:xfrm>
      </p:grpSpPr>
      <p:sp>
        <p:nvSpPr>
          <p:cNvPr id="1565" name="Google Shape;1565;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6" name="Google Shape;156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7" name="Google Shape;1567;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Google Shape;1606;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7" name="Google Shape;160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8" name="Google Shape;1608;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8" name="Google Shape;1618;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29" name="Google Shape;1629;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9" name="Google Shape;1639;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0" name="Google Shape;1640;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0" name="Shape 1650"/>
        <p:cNvGrpSpPr/>
        <p:nvPr/>
      </p:nvGrpSpPr>
      <p:grpSpPr>
        <a:xfrm>
          <a:off x="0" y="0"/>
          <a:ext cx="0" cy="0"/>
          <a:chOff x="0" y="0"/>
          <a:chExt cx="0" cy="0"/>
        </a:xfrm>
      </p:grpSpPr>
      <p:sp>
        <p:nvSpPr>
          <p:cNvPr id="1651" name="Google Shape;1651;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2" name="Google Shape;1652;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3" name="Google Shape;1653;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66" name="Google Shape;1666;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 name="Google Shape;19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 name="Google Shape;19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1" name="Google Shape;1731;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60" name="Google Shape;1760;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1" name="Google Shape;1761;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0" name="Shape 1790"/>
        <p:cNvGrpSpPr/>
        <p:nvPr/>
      </p:nvGrpSpPr>
      <p:grpSpPr>
        <a:xfrm>
          <a:off x="0" y="0"/>
          <a:ext cx="0" cy="0"/>
          <a:chOff x="0" y="0"/>
          <a:chExt cx="0" cy="0"/>
        </a:xfrm>
      </p:grpSpPr>
      <p:sp>
        <p:nvSpPr>
          <p:cNvPr id="1791" name="Google Shape;1791;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2" name="Google Shape;1792;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3" name="Google Shape;1793;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3" name="Shape 1853"/>
        <p:cNvGrpSpPr/>
        <p:nvPr/>
      </p:nvGrpSpPr>
      <p:grpSpPr>
        <a:xfrm>
          <a:off x="0" y="0"/>
          <a:ext cx="0" cy="0"/>
          <a:chOff x="0" y="0"/>
          <a:chExt cx="0" cy="0"/>
        </a:xfrm>
      </p:grpSpPr>
      <p:sp>
        <p:nvSpPr>
          <p:cNvPr id="1854" name="Google Shape;1854;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5" name="Google Shape;1855;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2" name="Shape 1862"/>
        <p:cNvGrpSpPr/>
        <p:nvPr/>
      </p:nvGrpSpPr>
      <p:grpSpPr>
        <a:xfrm>
          <a:off x="0" y="0"/>
          <a:ext cx="0" cy="0"/>
          <a:chOff x="0" y="0"/>
          <a:chExt cx="0" cy="0"/>
        </a:xfrm>
      </p:grpSpPr>
      <p:sp>
        <p:nvSpPr>
          <p:cNvPr id="1863" name="Google Shape;1863;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4" name="Google Shape;1864;p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9" name="Shape 1879"/>
        <p:cNvGrpSpPr/>
        <p:nvPr/>
      </p:nvGrpSpPr>
      <p:grpSpPr>
        <a:xfrm>
          <a:off x="0" y="0"/>
          <a:ext cx="0" cy="0"/>
          <a:chOff x="0" y="0"/>
          <a:chExt cx="0" cy="0"/>
        </a:xfrm>
      </p:grpSpPr>
      <p:sp>
        <p:nvSpPr>
          <p:cNvPr id="1880" name="Google Shape;1880;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81" name="Google Shape;1881;p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9" name="Shape 1889"/>
        <p:cNvGrpSpPr/>
        <p:nvPr/>
      </p:nvGrpSpPr>
      <p:grpSpPr>
        <a:xfrm>
          <a:off x="0" y="0"/>
          <a:ext cx="0" cy="0"/>
          <a:chOff x="0" y="0"/>
          <a:chExt cx="0" cy="0"/>
        </a:xfrm>
      </p:grpSpPr>
      <p:sp>
        <p:nvSpPr>
          <p:cNvPr id="1890" name="Google Shape;1890;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1" name="Google Shape;1891;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7" name="Shape 1897"/>
        <p:cNvGrpSpPr/>
        <p:nvPr/>
      </p:nvGrpSpPr>
      <p:grpSpPr>
        <a:xfrm>
          <a:off x="0" y="0"/>
          <a:ext cx="0" cy="0"/>
          <a:chOff x="0" y="0"/>
          <a:chExt cx="0" cy="0"/>
        </a:xfrm>
      </p:grpSpPr>
      <p:sp>
        <p:nvSpPr>
          <p:cNvPr id="1898" name="Google Shape;1898;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9" name="Google Shape;1899;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6" name="Shape 1906"/>
        <p:cNvGrpSpPr/>
        <p:nvPr/>
      </p:nvGrpSpPr>
      <p:grpSpPr>
        <a:xfrm>
          <a:off x="0" y="0"/>
          <a:ext cx="0" cy="0"/>
          <a:chOff x="0" y="0"/>
          <a:chExt cx="0" cy="0"/>
        </a:xfrm>
      </p:grpSpPr>
      <p:sp>
        <p:nvSpPr>
          <p:cNvPr id="1907" name="Google Shape;1907;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8" name="Google Shape;1908;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9" name="Google Shape;1909;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2" name="Shape 1922"/>
        <p:cNvGrpSpPr/>
        <p:nvPr/>
      </p:nvGrpSpPr>
      <p:grpSpPr>
        <a:xfrm>
          <a:off x="0" y="0"/>
          <a:ext cx="0" cy="0"/>
          <a:chOff x="0" y="0"/>
          <a:chExt cx="0" cy="0"/>
        </a:xfrm>
      </p:grpSpPr>
      <p:sp>
        <p:nvSpPr>
          <p:cNvPr id="1923" name="Google Shape;1923;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4" name="Google Shape;1924;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 name="Google Shape;23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 name="Google Shape;23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1" name="Shape 1931"/>
        <p:cNvGrpSpPr/>
        <p:nvPr/>
      </p:nvGrpSpPr>
      <p:grpSpPr>
        <a:xfrm>
          <a:off x="0" y="0"/>
          <a:ext cx="0" cy="0"/>
          <a:chOff x="0" y="0"/>
          <a:chExt cx="0" cy="0"/>
        </a:xfrm>
      </p:grpSpPr>
      <p:sp>
        <p:nvSpPr>
          <p:cNvPr id="1932" name="Google Shape;1932;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3" name="Google Shape;1933;p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1" name="Shape 1941"/>
        <p:cNvGrpSpPr/>
        <p:nvPr/>
      </p:nvGrpSpPr>
      <p:grpSpPr>
        <a:xfrm>
          <a:off x="0" y="0"/>
          <a:ext cx="0" cy="0"/>
          <a:chOff x="0" y="0"/>
          <a:chExt cx="0" cy="0"/>
        </a:xfrm>
      </p:grpSpPr>
      <p:sp>
        <p:nvSpPr>
          <p:cNvPr id="1942" name="Google Shape;1942;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3" name="Google Shape;1943;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4" name="Google Shape;1944;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0" name="Shape 1950"/>
        <p:cNvGrpSpPr/>
        <p:nvPr/>
      </p:nvGrpSpPr>
      <p:grpSpPr>
        <a:xfrm>
          <a:off x="0" y="0"/>
          <a:ext cx="0" cy="0"/>
          <a:chOff x="0" y="0"/>
          <a:chExt cx="0" cy="0"/>
        </a:xfrm>
      </p:grpSpPr>
      <p:sp>
        <p:nvSpPr>
          <p:cNvPr id="1951" name="Google Shape;1951;p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2" name="Google Shape;1952;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3" name="Google Shape;1953;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1" name="Shape 1961"/>
        <p:cNvGrpSpPr/>
        <p:nvPr/>
      </p:nvGrpSpPr>
      <p:grpSpPr>
        <a:xfrm>
          <a:off x="0" y="0"/>
          <a:ext cx="0" cy="0"/>
          <a:chOff x="0" y="0"/>
          <a:chExt cx="0" cy="0"/>
        </a:xfrm>
      </p:grpSpPr>
      <p:sp>
        <p:nvSpPr>
          <p:cNvPr id="1962" name="Google Shape;1962;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3" name="Google Shape;1963;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4" name="Google Shape;1964;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5" name="Google Shape;1975;p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2" name="Shape 1982"/>
        <p:cNvGrpSpPr/>
        <p:nvPr/>
      </p:nvGrpSpPr>
      <p:grpSpPr>
        <a:xfrm>
          <a:off x="0" y="0"/>
          <a:ext cx="0" cy="0"/>
          <a:chOff x="0" y="0"/>
          <a:chExt cx="0" cy="0"/>
        </a:xfrm>
      </p:grpSpPr>
      <p:sp>
        <p:nvSpPr>
          <p:cNvPr id="1983" name="Google Shape;1983;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4" name="Google Shape;1984;p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1" name="Shape 1991"/>
        <p:cNvGrpSpPr/>
        <p:nvPr/>
      </p:nvGrpSpPr>
      <p:grpSpPr>
        <a:xfrm>
          <a:off x="0" y="0"/>
          <a:ext cx="0" cy="0"/>
          <a:chOff x="0" y="0"/>
          <a:chExt cx="0" cy="0"/>
        </a:xfrm>
      </p:grpSpPr>
      <p:sp>
        <p:nvSpPr>
          <p:cNvPr id="1992" name="Google Shape;1992;p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3" name="Google Shape;1993;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4" name="Google Shape;1994;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2" name="Shape 2002"/>
        <p:cNvGrpSpPr/>
        <p:nvPr/>
      </p:nvGrpSpPr>
      <p:grpSpPr>
        <a:xfrm>
          <a:off x="0" y="0"/>
          <a:ext cx="0" cy="0"/>
          <a:chOff x="0" y="0"/>
          <a:chExt cx="0" cy="0"/>
        </a:xfrm>
      </p:grpSpPr>
      <p:sp>
        <p:nvSpPr>
          <p:cNvPr id="2003" name="Google Shape;2003;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4" name="Google Shape;2004;p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8" name="Shape 2018"/>
        <p:cNvGrpSpPr/>
        <p:nvPr/>
      </p:nvGrpSpPr>
      <p:grpSpPr>
        <a:xfrm>
          <a:off x="0" y="0"/>
          <a:ext cx="0" cy="0"/>
          <a:chOff x="0" y="0"/>
          <a:chExt cx="0" cy="0"/>
        </a:xfrm>
      </p:grpSpPr>
      <p:sp>
        <p:nvSpPr>
          <p:cNvPr id="2019" name="Google Shape;2019;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0" name="Google Shape;2020;p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3" name="Google Shape;2033;p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2" name="Shape 2042"/>
        <p:cNvGrpSpPr/>
        <p:nvPr/>
      </p:nvGrpSpPr>
      <p:grpSpPr>
        <a:xfrm>
          <a:off x="0" y="0"/>
          <a:ext cx="0" cy="0"/>
          <a:chOff x="0" y="0"/>
          <a:chExt cx="0" cy="0"/>
        </a:xfrm>
      </p:grpSpPr>
      <p:sp>
        <p:nvSpPr>
          <p:cNvPr id="2043" name="Google Shape;2043;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4" name="Google Shape;2044;p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5" name="Shape 2055"/>
        <p:cNvGrpSpPr/>
        <p:nvPr/>
      </p:nvGrpSpPr>
      <p:grpSpPr>
        <a:xfrm>
          <a:off x="0" y="0"/>
          <a:ext cx="0" cy="0"/>
          <a:chOff x="0" y="0"/>
          <a:chExt cx="0" cy="0"/>
        </a:xfrm>
      </p:grpSpPr>
      <p:sp>
        <p:nvSpPr>
          <p:cNvPr id="2056" name="Google Shape;2056;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7" name="Google Shape;2057;p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6" name="Shape 2066"/>
        <p:cNvGrpSpPr/>
        <p:nvPr/>
      </p:nvGrpSpPr>
      <p:grpSpPr>
        <a:xfrm>
          <a:off x="0" y="0"/>
          <a:ext cx="0" cy="0"/>
          <a:chOff x="0" y="0"/>
          <a:chExt cx="0" cy="0"/>
        </a:xfrm>
      </p:grpSpPr>
      <p:sp>
        <p:nvSpPr>
          <p:cNvPr id="2067" name="Google Shape;2067;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8" name="Google Shape;2068;p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2" name="Shape 2082"/>
        <p:cNvGrpSpPr/>
        <p:nvPr/>
      </p:nvGrpSpPr>
      <p:grpSpPr>
        <a:xfrm>
          <a:off x="0" y="0"/>
          <a:ext cx="0" cy="0"/>
          <a:chOff x="0" y="0"/>
          <a:chExt cx="0" cy="0"/>
        </a:xfrm>
      </p:grpSpPr>
      <p:sp>
        <p:nvSpPr>
          <p:cNvPr id="2083" name="Google Shape;2083;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4" name="Google Shape;2084;p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8" name="Shape 2098"/>
        <p:cNvGrpSpPr/>
        <p:nvPr/>
      </p:nvGrpSpPr>
      <p:grpSpPr>
        <a:xfrm>
          <a:off x="0" y="0"/>
          <a:ext cx="0" cy="0"/>
          <a:chOff x="0" y="0"/>
          <a:chExt cx="0" cy="0"/>
        </a:xfrm>
      </p:grpSpPr>
      <p:sp>
        <p:nvSpPr>
          <p:cNvPr id="2099" name="Google Shape;2099;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0" name="Google Shape;2100;p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0" name="Shape 2110"/>
        <p:cNvGrpSpPr/>
        <p:nvPr/>
      </p:nvGrpSpPr>
      <p:grpSpPr>
        <a:xfrm>
          <a:off x="0" y="0"/>
          <a:ext cx="0" cy="0"/>
          <a:chOff x="0" y="0"/>
          <a:chExt cx="0" cy="0"/>
        </a:xfrm>
      </p:grpSpPr>
      <p:sp>
        <p:nvSpPr>
          <p:cNvPr id="2111" name="Google Shape;2111;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2" name="Google Shape;2112;p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Google Shape;2124;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5" name="Google Shape;2125;p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6" name="Google Shape;2136;p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Google Shape;2148;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9" name="Google Shape;2149;p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7" name="Shape 2157"/>
        <p:cNvGrpSpPr/>
        <p:nvPr/>
      </p:nvGrpSpPr>
      <p:grpSpPr>
        <a:xfrm>
          <a:off x="0" y="0"/>
          <a:ext cx="0" cy="0"/>
          <a:chOff x="0" y="0"/>
          <a:chExt cx="0" cy="0"/>
        </a:xfrm>
      </p:grpSpPr>
      <p:sp>
        <p:nvSpPr>
          <p:cNvPr id="2158" name="Google Shape;2158;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9" name="Google Shape;2159;p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7" name="Shape 17"/>
        <p:cNvGrpSpPr/>
        <p:nvPr/>
      </p:nvGrpSpPr>
      <p:grpSpPr>
        <a:xfrm>
          <a:off x="0" y="0"/>
          <a:ext cx="0" cy="0"/>
          <a:chOff x="0" y="0"/>
          <a:chExt cx="0" cy="0"/>
        </a:xfrm>
      </p:grpSpPr>
      <p:sp>
        <p:nvSpPr>
          <p:cNvPr id="18" name="Google Shape;18;p2"/>
          <p:cNvSpPr/>
          <p:nvPr/>
        </p:nvSpPr>
        <p:spPr>
          <a:xfrm>
            <a:off x="609600" y="1219200"/>
            <a:ext cx="7924800" cy="914400"/>
          </a:xfrm>
          <a:custGeom>
            <a:rect b="b" l="l" r="r" t="t"/>
            <a:pathLst>
              <a:path extrusionOk="0" h="1000" w="1000">
                <a:moveTo>
                  <a:pt x="0" y="1000"/>
                </a:moveTo>
                <a:lnTo>
                  <a:pt x="0" y="0"/>
                </a:lnTo>
                <a:lnTo>
                  <a:pt x="1000" y="0"/>
                </a:lnTo>
              </a:path>
            </a:pathLst>
          </a:custGeom>
          <a:noFill/>
          <a:ln cap="flat" cmpd="sng" w="2540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9" name="Google Shape;19;p2"/>
          <p:cNvCxnSpPr/>
          <p:nvPr/>
        </p:nvCxnSpPr>
        <p:spPr>
          <a:xfrm>
            <a:off x="1981200" y="3962400"/>
            <a:ext cx="6511925" cy="0"/>
          </a:xfrm>
          <a:prstGeom prst="straightConnector1">
            <a:avLst/>
          </a:prstGeom>
          <a:noFill/>
          <a:ln cap="flat" cmpd="sng" w="19050">
            <a:solidFill>
              <a:schemeClr val="accent1"/>
            </a:solidFill>
            <a:prstDash val="solid"/>
            <a:round/>
            <a:headEnd len="med" w="med" type="none"/>
            <a:tailEnd len="med" w="med" type="none"/>
          </a:ln>
        </p:spPr>
      </p:cxnSp>
      <p:sp>
        <p:nvSpPr>
          <p:cNvPr id="20" name="Google Shape;20;p2"/>
          <p:cNvSpPr txBox="1"/>
          <p:nvPr>
            <p:ph type="ctrTitle"/>
          </p:nvPr>
        </p:nvSpPr>
        <p:spPr>
          <a:xfrm>
            <a:off x="914400" y="1524000"/>
            <a:ext cx="7623175" cy="175260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sz="5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 type="subTitle"/>
          </p:nvPr>
        </p:nvSpPr>
        <p:spPr>
          <a:xfrm>
            <a:off x="1981200" y="3962400"/>
            <a:ext cx="6553200" cy="1752600"/>
          </a:xfrm>
          <a:prstGeom prst="rect">
            <a:avLst/>
          </a:prstGeom>
          <a:noFill/>
          <a:ln>
            <a:noFill/>
          </a:ln>
        </p:spPr>
        <p:txBody>
          <a:bodyPr anchorCtr="0" anchor="t" bIns="45700" lIns="91425" spcFirstLastPara="1" rIns="91425" wrap="square" tIns="45700"/>
          <a:lstStyle>
            <a:lvl1pPr lvl="0" algn="l">
              <a:spcBef>
                <a:spcPts val="560"/>
              </a:spcBef>
              <a:spcAft>
                <a:spcPts val="0"/>
              </a:spcAft>
              <a:buSzPts val="1820"/>
              <a:buFont typeface="Noto Sans Symbols"/>
              <a:buNone/>
              <a:defRPr sz="2800"/>
            </a:lvl1pPr>
            <a:lvl2pPr lvl="1" algn="l">
              <a:spcBef>
                <a:spcPts val="360"/>
              </a:spcBef>
              <a:spcAft>
                <a:spcPts val="0"/>
              </a:spcAft>
              <a:buSzPts val="108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35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22" name="Google Shape;22;p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1" type="ftr"/>
          </p:nvPr>
        </p:nvSpPr>
        <p:spPr>
          <a:xfrm>
            <a:off x="3124200" y="6243638"/>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1" name="Shape 71"/>
        <p:cNvGrpSpPr/>
        <p:nvPr/>
      </p:nvGrpSpPr>
      <p:grpSpPr>
        <a:xfrm>
          <a:off x="0" y="0"/>
          <a:ext cx="0" cy="0"/>
          <a:chOff x="0" y="0"/>
          <a:chExt cx="0" cy="0"/>
        </a:xfrm>
      </p:grpSpPr>
      <p:sp>
        <p:nvSpPr>
          <p:cNvPr id="72" name="Google Shape;72;p11"/>
          <p:cNvSpPr txBox="1"/>
          <p:nvPr>
            <p:ph type="title"/>
          </p:nvPr>
        </p:nvSpPr>
        <p:spPr>
          <a:xfrm>
            <a:off x="630238" y="365125"/>
            <a:ext cx="7886700" cy="1325563"/>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 name="Google Shape;74;p11"/>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2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2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6" name="Google Shape;76;p11"/>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0" name="Shape 80"/>
        <p:cNvGrpSpPr/>
        <p:nvPr/>
      </p:nvGrpSpPr>
      <p:grpSpPr>
        <a:xfrm>
          <a:off x="0" y="0"/>
          <a:ext cx="0" cy="0"/>
          <a:chOff x="0" y="0"/>
          <a:chExt cx="0" cy="0"/>
        </a:xfrm>
      </p:grpSpPr>
      <p:sp>
        <p:nvSpPr>
          <p:cNvPr id="81" name="Google Shape;81;p1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lstStyle>
            <a:lvl1pPr indent="-360680" lvl="0" marL="457200" algn="l">
              <a:spcBef>
                <a:spcPts val="640"/>
              </a:spcBef>
              <a:spcAft>
                <a:spcPts val="0"/>
              </a:spcAft>
              <a:buSzPts val="2080"/>
              <a:buChar char="■"/>
              <a:defRPr sz="3200"/>
            </a:lvl1pPr>
            <a:lvl2pPr indent="-335280" lvl="1" marL="914400" algn="l">
              <a:spcBef>
                <a:spcPts val="560"/>
              </a:spcBef>
              <a:spcAft>
                <a:spcPts val="0"/>
              </a:spcAft>
              <a:buSzPts val="168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23850" lvl="4" marL="2286000" algn="l">
              <a:spcBef>
                <a:spcPts val="400"/>
              </a:spcBef>
              <a:spcAft>
                <a:spcPts val="0"/>
              </a:spcAft>
              <a:buSzPts val="15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3" name="Google Shape;83;p12"/>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4" name="Google Shape;84;p1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7" name="Shape 87"/>
        <p:cNvGrpSpPr/>
        <p:nvPr/>
      </p:nvGrpSpPr>
      <p:grpSpPr>
        <a:xfrm>
          <a:off x="0" y="0"/>
          <a:ext cx="0" cy="0"/>
          <a:chOff x="0" y="0"/>
          <a:chExt cx="0" cy="0"/>
        </a:xfrm>
      </p:grpSpPr>
      <p:sp>
        <p:nvSpPr>
          <p:cNvPr id="88" name="Google Shape;88;p13"/>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p:nvPr>
            <p:ph idx="2" type="pic"/>
          </p:nvPr>
        </p:nvSpPr>
        <p:spPr>
          <a:xfrm>
            <a:off x="3887788" y="987425"/>
            <a:ext cx="4629150" cy="4873625"/>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accent1"/>
              </a:buClr>
              <a:buSzPts val="208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2"/>
              </a:buClr>
              <a:buSzPts val="1680"/>
              <a:buFont typeface="Noto Sans Symbols"/>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accent1"/>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accent1"/>
              </a:buClr>
              <a:buSzPts val="1500"/>
              <a:buFont typeface="Noto Sans Symbols"/>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90" name="Google Shape;90;p13"/>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SzPts val="1040"/>
              <a:buNone/>
              <a:defRPr sz="1600"/>
            </a:lvl1pPr>
            <a:lvl2pPr indent="-228600" lvl="1" marL="914400" algn="l">
              <a:spcBef>
                <a:spcPts val="280"/>
              </a:spcBef>
              <a:spcAft>
                <a:spcPts val="0"/>
              </a:spcAft>
              <a:buSzPts val="840"/>
              <a:buNone/>
              <a:defRPr sz="1400"/>
            </a:lvl2pPr>
            <a:lvl3pPr indent="-228600" lvl="2" marL="1371600" algn="l">
              <a:spcBef>
                <a:spcPts val="240"/>
              </a:spcBef>
              <a:spcAft>
                <a:spcPts val="0"/>
              </a:spcAft>
              <a:buSzPts val="780"/>
              <a:buNone/>
              <a:defRPr sz="1200"/>
            </a:lvl3pPr>
            <a:lvl4pPr indent="-228600" lvl="3" marL="1828800" algn="l">
              <a:spcBef>
                <a:spcPts val="200"/>
              </a:spcBef>
              <a:spcAft>
                <a:spcPts val="0"/>
              </a:spcAft>
              <a:buSzPts val="700"/>
              <a:buNone/>
              <a:defRPr sz="1000"/>
            </a:lvl4pPr>
            <a:lvl5pPr indent="-228600" lvl="4" marL="2286000" algn="l">
              <a:spcBef>
                <a:spcPts val="200"/>
              </a:spcBef>
              <a:spcAft>
                <a:spcPts val="0"/>
              </a:spcAft>
              <a:buSzPts val="75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1" name="Google Shape;91;p1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14"/>
          <p:cNvSpPr txBox="1"/>
          <p:nvPr>
            <p:ph type="title"/>
          </p:nvPr>
        </p:nvSpPr>
        <p:spPr>
          <a:xfrm rot="5400000">
            <a:off x="4731544" y="2175669"/>
            <a:ext cx="5853112" cy="205740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4"/>
          <p:cNvSpPr txBox="1"/>
          <p:nvPr>
            <p:ph idx="1" type="body"/>
          </p:nvPr>
        </p:nvSpPr>
        <p:spPr>
          <a:xfrm rot="5400000">
            <a:off x="540544" y="194469"/>
            <a:ext cx="5853112" cy="6019800"/>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2 Content" type="txAndTwoObj">
  <p:cSld name="TEXT_AND_TWO_OBJECTS">
    <p:spTree>
      <p:nvGrpSpPr>
        <p:cNvPr id="100" name="Shape 100"/>
        <p:cNvGrpSpPr/>
        <p:nvPr/>
      </p:nvGrpSpPr>
      <p:grpSpPr>
        <a:xfrm>
          <a:off x="0" y="0"/>
          <a:ext cx="0" cy="0"/>
          <a:chOff x="0" y="0"/>
          <a:chExt cx="0" cy="0"/>
        </a:xfrm>
      </p:grpSpPr>
      <p:sp>
        <p:nvSpPr>
          <p:cNvPr id="101" name="Google Shape;101;p1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5"/>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5"/>
          <p:cNvSpPr txBox="1"/>
          <p:nvPr>
            <p:ph idx="2" type="body"/>
          </p:nvPr>
        </p:nvSpPr>
        <p:spPr>
          <a:xfrm>
            <a:off x="4648200" y="1600200"/>
            <a:ext cx="4038600" cy="2189163"/>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5"/>
          <p:cNvSpPr txBox="1"/>
          <p:nvPr>
            <p:ph idx="3" type="body"/>
          </p:nvPr>
        </p:nvSpPr>
        <p:spPr>
          <a:xfrm>
            <a:off x="4648200" y="3941763"/>
            <a:ext cx="4038600" cy="2189162"/>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4"/>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6" name="Shape 36"/>
        <p:cNvGrpSpPr/>
        <p:nvPr/>
      </p:nvGrpSpPr>
      <p:grpSpPr>
        <a:xfrm>
          <a:off x="0" y="0"/>
          <a:ext cx="0" cy="0"/>
          <a:chOff x="0" y="0"/>
          <a:chExt cx="0" cy="0"/>
        </a:xfrm>
      </p:grpSpPr>
      <p:sp>
        <p:nvSpPr>
          <p:cNvPr id="37" name="Google Shape;37;p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40" name="Shape 40"/>
        <p:cNvGrpSpPr/>
        <p:nvPr/>
      </p:nvGrpSpPr>
      <p:grpSpPr>
        <a:xfrm>
          <a:off x="0" y="0"/>
          <a:ext cx="0" cy="0"/>
          <a:chOff x="0" y="0"/>
          <a:chExt cx="0" cy="0"/>
        </a:xfrm>
      </p:grpSpPr>
      <p:sp>
        <p:nvSpPr>
          <p:cNvPr id="41" name="Google Shape;41;p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6"/>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7" name="Shape 47"/>
        <p:cNvGrpSpPr/>
        <p:nvPr/>
      </p:nvGrpSpPr>
      <p:grpSpPr>
        <a:xfrm>
          <a:off x="0" y="0"/>
          <a:ext cx="0" cy="0"/>
          <a:chOff x="0" y="0"/>
          <a:chExt cx="0" cy="0"/>
        </a:xfrm>
      </p:grpSpPr>
      <p:sp>
        <p:nvSpPr>
          <p:cNvPr id="48" name="Google Shape;48;p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 type="body"/>
          </p:nvPr>
        </p:nvSpPr>
        <p:spPr>
          <a:xfrm rot="5400000">
            <a:off x="2306637" y="-249238"/>
            <a:ext cx="4530725" cy="8229600"/>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type="tbl">
  <p:cSld name="TABLE">
    <p:spTree>
      <p:nvGrpSpPr>
        <p:cNvPr id="53" name="Shape 53"/>
        <p:cNvGrpSpPr/>
        <p:nvPr/>
      </p:nvGrpSpPr>
      <p:grpSpPr>
        <a:xfrm>
          <a:off x="0" y="0"/>
          <a:ext cx="0" cy="0"/>
          <a:chOff x="0" y="0"/>
          <a:chExt cx="0" cy="0"/>
        </a:xfrm>
      </p:grpSpPr>
      <p:sp>
        <p:nvSpPr>
          <p:cNvPr id="54" name="Google Shape;54;p8"/>
          <p:cNvSpPr txBox="1"/>
          <p:nvPr>
            <p:ph type="title"/>
          </p:nvPr>
        </p:nvSpPr>
        <p:spPr>
          <a:xfrm>
            <a:off x="914400" y="76200"/>
            <a:ext cx="8029575" cy="76200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0" type="dt"/>
          </p:nvPr>
        </p:nvSpPr>
        <p:spPr>
          <a:xfrm>
            <a:off x="914400" y="6553200"/>
            <a:ext cx="1905000" cy="3048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352800" y="6553200"/>
            <a:ext cx="2895600" cy="3048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781800" y="6553200"/>
            <a:ext cx="1905000" cy="3048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200">
                <a:solidFill>
                  <a:schemeClr val="dk1"/>
                </a:solidFill>
                <a:latin typeface="Garamond"/>
                <a:ea typeface="Garamond"/>
                <a:cs typeface="Garamond"/>
                <a:sym typeface="Garamond"/>
              </a:defRPr>
            </a:lvl1pPr>
            <a:lvl2pPr indent="0" lvl="1" marL="0" algn="r">
              <a:spcBef>
                <a:spcPts val="0"/>
              </a:spcBef>
              <a:spcAft>
                <a:spcPts val="0"/>
              </a:spcAft>
              <a:buNone/>
              <a:defRPr sz="1200">
                <a:solidFill>
                  <a:schemeClr val="dk1"/>
                </a:solidFill>
                <a:latin typeface="Garamond"/>
                <a:ea typeface="Garamond"/>
                <a:cs typeface="Garamond"/>
                <a:sym typeface="Garamond"/>
              </a:defRPr>
            </a:lvl2pPr>
            <a:lvl3pPr indent="0" lvl="2" marL="0" algn="r">
              <a:spcBef>
                <a:spcPts val="0"/>
              </a:spcBef>
              <a:spcAft>
                <a:spcPts val="0"/>
              </a:spcAft>
              <a:buNone/>
              <a:defRPr sz="1200">
                <a:solidFill>
                  <a:schemeClr val="dk1"/>
                </a:solidFill>
                <a:latin typeface="Garamond"/>
                <a:ea typeface="Garamond"/>
                <a:cs typeface="Garamond"/>
                <a:sym typeface="Garamond"/>
              </a:defRPr>
            </a:lvl3pPr>
            <a:lvl4pPr indent="0" lvl="3" marL="0" algn="r">
              <a:spcBef>
                <a:spcPts val="0"/>
              </a:spcBef>
              <a:spcAft>
                <a:spcPts val="0"/>
              </a:spcAft>
              <a:buNone/>
              <a:defRPr sz="1200">
                <a:solidFill>
                  <a:schemeClr val="dk1"/>
                </a:solidFill>
                <a:latin typeface="Garamond"/>
                <a:ea typeface="Garamond"/>
                <a:cs typeface="Garamond"/>
                <a:sym typeface="Garamond"/>
              </a:defRPr>
            </a:lvl4pPr>
            <a:lvl5pPr indent="0" lvl="4" marL="0" algn="r">
              <a:spcBef>
                <a:spcPts val="0"/>
              </a:spcBef>
              <a:spcAft>
                <a:spcPts val="0"/>
              </a:spcAft>
              <a:buNone/>
              <a:defRPr sz="1200">
                <a:solidFill>
                  <a:schemeClr val="dk1"/>
                </a:solidFill>
                <a:latin typeface="Garamond"/>
                <a:ea typeface="Garamond"/>
                <a:cs typeface="Garamond"/>
                <a:sym typeface="Garamond"/>
              </a:defRPr>
            </a:lvl5pPr>
            <a:lvl6pPr indent="0" lvl="5" marL="0" algn="r">
              <a:spcBef>
                <a:spcPts val="0"/>
              </a:spcBef>
              <a:spcAft>
                <a:spcPts val="0"/>
              </a:spcAft>
              <a:buNone/>
              <a:defRPr sz="1200">
                <a:solidFill>
                  <a:schemeClr val="dk1"/>
                </a:solidFill>
                <a:latin typeface="Garamond"/>
                <a:ea typeface="Garamond"/>
                <a:cs typeface="Garamond"/>
                <a:sym typeface="Garamond"/>
              </a:defRPr>
            </a:lvl6pPr>
            <a:lvl7pPr indent="0" lvl="6" marL="0" algn="r">
              <a:spcBef>
                <a:spcPts val="0"/>
              </a:spcBef>
              <a:spcAft>
                <a:spcPts val="0"/>
              </a:spcAft>
              <a:buNone/>
              <a:defRPr sz="1200">
                <a:solidFill>
                  <a:schemeClr val="dk1"/>
                </a:solidFill>
                <a:latin typeface="Garamond"/>
                <a:ea typeface="Garamond"/>
                <a:cs typeface="Garamond"/>
                <a:sym typeface="Garamond"/>
              </a:defRPr>
            </a:lvl7pPr>
            <a:lvl8pPr indent="0" lvl="7" marL="0" algn="r">
              <a:spcBef>
                <a:spcPts val="0"/>
              </a:spcBef>
              <a:spcAft>
                <a:spcPts val="0"/>
              </a:spcAft>
              <a:buNone/>
              <a:defRPr sz="1200">
                <a:solidFill>
                  <a:schemeClr val="dk1"/>
                </a:solidFill>
                <a:latin typeface="Garamond"/>
                <a:ea typeface="Garamond"/>
                <a:cs typeface="Garamond"/>
                <a:sym typeface="Garamond"/>
              </a:defRPr>
            </a:lvl8pPr>
            <a:lvl9pPr indent="0" lvl="8" marL="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9"/>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lstStyle>
            <a:lvl1pPr indent="-228600" lvl="0" marL="457200" algn="l">
              <a:spcBef>
                <a:spcPts val="480"/>
              </a:spcBef>
              <a:spcAft>
                <a:spcPts val="0"/>
              </a:spcAft>
              <a:buSzPts val="1560"/>
              <a:buNone/>
              <a:defRPr sz="2400"/>
            </a:lvl1pPr>
            <a:lvl2pPr indent="-228600" lvl="1" marL="914400" algn="l">
              <a:spcBef>
                <a:spcPts val="400"/>
              </a:spcBef>
              <a:spcAft>
                <a:spcPts val="0"/>
              </a:spcAft>
              <a:buSzPts val="1200"/>
              <a:buNone/>
              <a:defRPr sz="2000"/>
            </a:lvl2pPr>
            <a:lvl3pPr indent="-228600" lvl="2" marL="1371600" algn="l">
              <a:spcBef>
                <a:spcPts val="360"/>
              </a:spcBef>
              <a:spcAft>
                <a:spcPts val="0"/>
              </a:spcAft>
              <a:buSzPts val="1170"/>
              <a:buNone/>
              <a:defRPr sz="1800"/>
            </a:lvl3pPr>
            <a:lvl4pPr indent="-228600" lvl="3" marL="1828800" algn="l">
              <a:spcBef>
                <a:spcPts val="320"/>
              </a:spcBef>
              <a:spcAft>
                <a:spcPts val="0"/>
              </a:spcAft>
              <a:buSzPts val="1120"/>
              <a:buNone/>
              <a:defRPr sz="1600"/>
            </a:lvl4pPr>
            <a:lvl5pPr indent="-228600" lvl="4" marL="2286000" algn="l">
              <a:spcBef>
                <a:spcPts val="320"/>
              </a:spcBef>
              <a:spcAft>
                <a:spcPts val="0"/>
              </a:spcAft>
              <a:buSzPts val="12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61" name="Google Shape;61;p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4" name="Shape 64"/>
        <p:cNvGrpSpPr/>
        <p:nvPr/>
      </p:nvGrpSpPr>
      <p:grpSpPr>
        <a:xfrm>
          <a:off x="0" y="0"/>
          <a:ext cx="0" cy="0"/>
          <a:chOff x="0" y="0"/>
          <a:chExt cx="0" cy="0"/>
        </a:xfrm>
      </p:grpSpPr>
      <p:sp>
        <p:nvSpPr>
          <p:cNvPr id="65" name="Google Shape;65;p1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 type="body"/>
          </p:nvPr>
        </p:nvSpPr>
        <p:spPr>
          <a:xfrm>
            <a:off x="457200" y="1600200"/>
            <a:ext cx="4038600" cy="4530725"/>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0"/>
          <p:cNvSpPr txBox="1"/>
          <p:nvPr>
            <p:ph idx="2" type="body"/>
          </p:nvPr>
        </p:nvSpPr>
        <p:spPr>
          <a:xfrm>
            <a:off x="4648200" y="1600200"/>
            <a:ext cx="4038600" cy="4530725"/>
          </a:xfrm>
          <a:prstGeom prst="rect">
            <a:avLst/>
          </a:prstGeom>
          <a:noFill/>
          <a:ln>
            <a:noFill/>
          </a:ln>
        </p:spPr>
        <p:txBody>
          <a:bodyPr anchorCtr="0" anchor="t" bIns="45700" lIns="91425" spcFirstLastPara="1" rIns="91425" wrap="square" tIns="45700"/>
          <a:lstStyle>
            <a:lvl1pPr indent="-302895" lvl="0" marL="457200" algn="l">
              <a:spcBef>
                <a:spcPts val="360"/>
              </a:spcBef>
              <a:spcAft>
                <a:spcPts val="0"/>
              </a:spcAft>
              <a:buSzPts val="1170"/>
              <a:buChar char="■"/>
              <a:defRPr/>
            </a:lvl1pPr>
            <a:lvl2pPr indent="-297180" lvl="1" marL="914400" algn="l">
              <a:spcBef>
                <a:spcPts val="360"/>
              </a:spcBef>
              <a:spcAft>
                <a:spcPts val="0"/>
              </a:spcAft>
              <a:buSzPts val="108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14325" lvl="4" marL="2286000" algn="l">
              <a:spcBef>
                <a:spcPts val="360"/>
              </a:spcBef>
              <a:spcAft>
                <a:spcPts val="0"/>
              </a:spcAft>
              <a:buSzPts val="135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algn="r">
              <a:spcBef>
                <a:spcPts val="0"/>
              </a:spcBef>
              <a:spcAft>
                <a:spcPts val="0"/>
              </a:spcAft>
              <a:buNone/>
              <a:defRPr sz="1200">
                <a:solidFill>
                  <a:schemeClr val="dk1"/>
                </a:solidFill>
                <a:latin typeface="Garamond"/>
                <a:ea typeface="Garamond"/>
                <a:cs typeface="Garamond"/>
                <a:sym typeface="Garamond"/>
              </a:defRPr>
            </a:lvl1pPr>
            <a:lvl2pPr indent="0" lvl="1" marL="0" marR="0" algn="r">
              <a:spcBef>
                <a:spcPts val="0"/>
              </a:spcBef>
              <a:spcAft>
                <a:spcPts val="0"/>
              </a:spcAft>
              <a:buNone/>
              <a:defRPr sz="1200">
                <a:solidFill>
                  <a:schemeClr val="dk1"/>
                </a:solidFill>
                <a:latin typeface="Garamond"/>
                <a:ea typeface="Garamond"/>
                <a:cs typeface="Garamond"/>
                <a:sym typeface="Garamond"/>
              </a:defRPr>
            </a:lvl2pPr>
            <a:lvl3pPr indent="0" lvl="2" marL="0" marR="0" algn="r">
              <a:spcBef>
                <a:spcPts val="0"/>
              </a:spcBef>
              <a:spcAft>
                <a:spcPts val="0"/>
              </a:spcAft>
              <a:buNone/>
              <a:defRPr sz="1200">
                <a:solidFill>
                  <a:schemeClr val="dk1"/>
                </a:solidFill>
                <a:latin typeface="Garamond"/>
                <a:ea typeface="Garamond"/>
                <a:cs typeface="Garamond"/>
                <a:sym typeface="Garamond"/>
              </a:defRPr>
            </a:lvl3pPr>
            <a:lvl4pPr indent="0" lvl="3" marL="0" marR="0" algn="r">
              <a:spcBef>
                <a:spcPts val="0"/>
              </a:spcBef>
              <a:spcAft>
                <a:spcPts val="0"/>
              </a:spcAft>
              <a:buNone/>
              <a:defRPr sz="1200">
                <a:solidFill>
                  <a:schemeClr val="dk1"/>
                </a:solidFill>
                <a:latin typeface="Garamond"/>
                <a:ea typeface="Garamond"/>
                <a:cs typeface="Garamond"/>
                <a:sym typeface="Garamond"/>
              </a:defRPr>
            </a:lvl4pPr>
            <a:lvl5pPr indent="0" lvl="4" marL="0" marR="0" algn="r">
              <a:spcBef>
                <a:spcPts val="0"/>
              </a:spcBef>
              <a:spcAft>
                <a:spcPts val="0"/>
              </a:spcAft>
              <a:buNone/>
              <a:defRPr sz="1200">
                <a:solidFill>
                  <a:schemeClr val="dk1"/>
                </a:solidFill>
                <a:latin typeface="Garamond"/>
                <a:ea typeface="Garamond"/>
                <a:cs typeface="Garamond"/>
                <a:sym typeface="Garamond"/>
              </a:defRPr>
            </a:lvl5pPr>
            <a:lvl6pPr indent="0" lvl="5" marL="0" marR="0" algn="r">
              <a:spcBef>
                <a:spcPts val="0"/>
              </a:spcBef>
              <a:spcAft>
                <a:spcPts val="0"/>
              </a:spcAft>
              <a:buNone/>
              <a:defRPr sz="1200">
                <a:solidFill>
                  <a:schemeClr val="dk1"/>
                </a:solidFill>
                <a:latin typeface="Garamond"/>
                <a:ea typeface="Garamond"/>
                <a:cs typeface="Garamond"/>
                <a:sym typeface="Garamond"/>
              </a:defRPr>
            </a:lvl6pPr>
            <a:lvl7pPr indent="0" lvl="6" marL="0" marR="0" algn="r">
              <a:spcBef>
                <a:spcPts val="0"/>
              </a:spcBef>
              <a:spcAft>
                <a:spcPts val="0"/>
              </a:spcAft>
              <a:buNone/>
              <a:defRPr sz="1200">
                <a:solidFill>
                  <a:schemeClr val="dk1"/>
                </a:solidFill>
                <a:latin typeface="Garamond"/>
                <a:ea typeface="Garamond"/>
                <a:cs typeface="Garamond"/>
                <a:sym typeface="Garamond"/>
              </a:defRPr>
            </a:lvl7pPr>
            <a:lvl8pPr indent="0" lvl="7" marL="0" marR="0" algn="r">
              <a:spcBef>
                <a:spcPts val="0"/>
              </a:spcBef>
              <a:spcAft>
                <a:spcPts val="0"/>
              </a:spcAft>
              <a:buNone/>
              <a:defRPr sz="1200">
                <a:solidFill>
                  <a:schemeClr val="dk1"/>
                </a:solidFill>
                <a:latin typeface="Garamond"/>
                <a:ea typeface="Garamond"/>
                <a:cs typeface="Garamond"/>
                <a:sym typeface="Garamond"/>
              </a:defRPr>
            </a:lvl8pPr>
            <a:lvl9pPr indent="0" lvl="8" marL="0" marR="0" algn="r">
              <a:spcBef>
                <a:spcPts val="0"/>
              </a:spcBef>
              <a:spcAft>
                <a:spcPts val="0"/>
              </a:spcAft>
              <a:buNone/>
              <a:defRPr sz="1200">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1pPr>
            <a:lvl2pPr lvl="1"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2pPr>
            <a:lvl3pPr lvl="2"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3pPr>
            <a:lvl4pPr lvl="3"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4pPr>
            <a:lvl5pPr lvl="4"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5pPr>
            <a:lvl6pPr lvl="5"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6pPr>
            <a:lvl7pPr lvl="6"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7pPr>
            <a:lvl8pPr lvl="7"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8pPr>
            <a:lvl9pPr lvl="8" marR="0" rtl="0" algn="l">
              <a:spcBef>
                <a:spcPts val="0"/>
              </a:spcBef>
              <a:spcAft>
                <a:spcPts val="0"/>
              </a:spcAft>
              <a:buSzPts val="1400"/>
              <a:buNone/>
              <a:defRPr b="0" i="0" sz="4200" u="none" cap="none" strike="noStrike">
                <a:solidFill>
                  <a:schemeClr val="dk2"/>
                </a:solidFill>
                <a:latin typeface="Garamond"/>
                <a:ea typeface="Garamond"/>
                <a:cs typeface="Garamond"/>
                <a:sym typeface="Garamond"/>
              </a:defRPr>
            </a:lvl9pPr>
          </a:lstStyle>
          <a:p/>
        </p:txBody>
      </p:sp>
      <p:sp>
        <p:nvSpPr>
          <p:cNvPr id="11" name="Google Shape;11;p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lstStyle>
            <a:lvl1pPr indent="-352425" lvl="0" marL="457200" marR="0" rtl="0" algn="l">
              <a:spcBef>
                <a:spcPts val="600"/>
              </a:spcBef>
              <a:spcAft>
                <a:spcPts val="0"/>
              </a:spcAft>
              <a:buClr>
                <a:schemeClr val="accent1"/>
              </a:buClr>
              <a:buSzPts val="1950"/>
              <a:buFont typeface="Noto Sans Symbols"/>
              <a:buChar char="■"/>
              <a:defRPr b="0" i="0" sz="3000" u="none" cap="none" strike="noStrike">
                <a:solidFill>
                  <a:schemeClr val="dk1"/>
                </a:solidFill>
                <a:latin typeface="Arial"/>
                <a:ea typeface="Arial"/>
                <a:cs typeface="Arial"/>
                <a:sym typeface="Arial"/>
              </a:defRPr>
            </a:lvl1pPr>
            <a:lvl2pPr indent="-327660" lvl="1" marL="914400" marR="0" rtl="0" algn="l">
              <a:spcBef>
                <a:spcPts val="520"/>
              </a:spcBef>
              <a:spcAft>
                <a:spcPts val="0"/>
              </a:spcAft>
              <a:buClr>
                <a:schemeClr val="accent2"/>
              </a:buClr>
              <a:buSzPts val="1560"/>
              <a:buFont typeface="Noto Sans Symbols"/>
              <a:buChar char="❑"/>
              <a:defRPr b="0" i="0" sz="2600" u="none" cap="none" strike="noStrike">
                <a:solidFill>
                  <a:schemeClr val="dk1"/>
                </a:solidFill>
                <a:latin typeface="Arial"/>
                <a:ea typeface="Arial"/>
                <a:cs typeface="Arial"/>
                <a:sym typeface="Arial"/>
              </a:defRPr>
            </a:lvl2pPr>
            <a:lvl3pPr indent="-319405" lvl="2" marL="1371600" marR="0" rtl="0" algn="l">
              <a:spcBef>
                <a:spcPts val="440"/>
              </a:spcBef>
              <a:spcAft>
                <a:spcPts val="0"/>
              </a:spcAft>
              <a:buClr>
                <a:schemeClr val="accent1"/>
              </a:buClr>
              <a:buSzPts val="1430"/>
              <a:buFont typeface="Noto Sans Symbols"/>
              <a:buChar char="■"/>
              <a:defRPr b="0" i="0" sz="22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23850" lvl="4" marL="2286000" marR="0" rtl="0" algn="l">
              <a:spcBef>
                <a:spcPts val="400"/>
              </a:spcBef>
              <a:spcAft>
                <a:spcPts val="0"/>
              </a:spcAft>
              <a:buClr>
                <a:schemeClr val="accent1"/>
              </a:buClr>
              <a:buSzPts val="15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lstStyle>
            <a:lvl1pPr lvl="0" marR="0" rtl="0" algn="ctr">
              <a:spcBef>
                <a:spcPts val="0"/>
              </a:spcBef>
              <a:spcAft>
                <a:spcPts val="0"/>
              </a:spcAft>
              <a:buSzPts val="1400"/>
              <a:buNone/>
              <a:defRPr b="0" i="0" sz="12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1"/>
                </a:solidFill>
                <a:latin typeface="Garamond"/>
                <a:ea typeface="Garamond"/>
                <a:cs typeface="Garamond"/>
                <a:sym typeface="Garamond"/>
              </a:defRPr>
            </a:lvl1pPr>
            <a:lvl2pPr indent="0" lvl="1" marL="0" marR="0" rtl="0" algn="r">
              <a:spcBef>
                <a:spcPts val="0"/>
              </a:spcBef>
              <a:spcAft>
                <a:spcPts val="0"/>
              </a:spcAft>
              <a:buNone/>
              <a:defRPr b="0" i="0" sz="1200" u="none" cap="none" strike="noStrike">
                <a:solidFill>
                  <a:schemeClr val="dk1"/>
                </a:solidFill>
                <a:latin typeface="Garamond"/>
                <a:ea typeface="Garamond"/>
                <a:cs typeface="Garamond"/>
                <a:sym typeface="Garamond"/>
              </a:defRPr>
            </a:lvl2pPr>
            <a:lvl3pPr indent="0" lvl="2" marL="0" marR="0" rtl="0" algn="r">
              <a:spcBef>
                <a:spcPts val="0"/>
              </a:spcBef>
              <a:spcAft>
                <a:spcPts val="0"/>
              </a:spcAft>
              <a:buNone/>
              <a:defRPr b="0" i="0" sz="1200" u="none" cap="none" strike="noStrike">
                <a:solidFill>
                  <a:schemeClr val="dk1"/>
                </a:solidFill>
                <a:latin typeface="Garamond"/>
                <a:ea typeface="Garamond"/>
                <a:cs typeface="Garamond"/>
                <a:sym typeface="Garamond"/>
              </a:defRPr>
            </a:lvl3pPr>
            <a:lvl4pPr indent="0" lvl="3" marL="0" marR="0" rtl="0" algn="r">
              <a:spcBef>
                <a:spcPts val="0"/>
              </a:spcBef>
              <a:spcAft>
                <a:spcPts val="0"/>
              </a:spcAft>
              <a:buNone/>
              <a:defRPr b="0" i="0" sz="1200" u="none" cap="none" strike="noStrike">
                <a:solidFill>
                  <a:schemeClr val="dk1"/>
                </a:solidFill>
                <a:latin typeface="Garamond"/>
                <a:ea typeface="Garamond"/>
                <a:cs typeface="Garamond"/>
                <a:sym typeface="Garamond"/>
              </a:defRPr>
            </a:lvl4pPr>
            <a:lvl5pPr indent="0" lvl="4" marL="0" marR="0" rtl="0" algn="r">
              <a:spcBef>
                <a:spcPts val="0"/>
              </a:spcBef>
              <a:spcAft>
                <a:spcPts val="0"/>
              </a:spcAft>
              <a:buNone/>
              <a:defRPr b="0" i="0" sz="1200" u="none" cap="none" strike="noStrike">
                <a:solidFill>
                  <a:schemeClr val="dk1"/>
                </a:solidFill>
                <a:latin typeface="Garamond"/>
                <a:ea typeface="Garamond"/>
                <a:cs typeface="Garamond"/>
                <a:sym typeface="Garamond"/>
              </a:defRPr>
            </a:lvl5pPr>
            <a:lvl6pPr indent="0" lvl="5" marL="0" marR="0" rtl="0" algn="r">
              <a:spcBef>
                <a:spcPts val="0"/>
              </a:spcBef>
              <a:spcAft>
                <a:spcPts val="0"/>
              </a:spcAft>
              <a:buNone/>
              <a:defRPr b="0" i="0" sz="1200" u="none" cap="none" strike="noStrike">
                <a:solidFill>
                  <a:schemeClr val="dk1"/>
                </a:solidFill>
                <a:latin typeface="Garamond"/>
                <a:ea typeface="Garamond"/>
                <a:cs typeface="Garamond"/>
                <a:sym typeface="Garamond"/>
              </a:defRPr>
            </a:lvl6pPr>
            <a:lvl7pPr indent="0" lvl="6" marL="0" marR="0" rtl="0" algn="r">
              <a:spcBef>
                <a:spcPts val="0"/>
              </a:spcBef>
              <a:spcAft>
                <a:spcPts val="0"/>
              </a:spcAft>
              <a:buNone/>
              <a:defRPr b="0" i="0" sz="1200" u="none" cap="none" strike="noStrike">
                <a:solidFill>
                  <a:schemeClr val="dk1"/>
                </a:solidFill>
                <a:latin typeface="Garamond"/>
                <a:ea typeface="Garamond"/>
                <a:cs typeface="Garamond"/>
                <a:sym typeface="Garamond"/>
              </a:defRPr>
            </a:lvl7pPr>
            <a:lvl8pPr indent="0" lvl="7" marL="0" marR="0" rtl="0" algn="r">
              <a:spcBef>
                <a:spcPts val="0"/>
              </a:spcBef>
              <a:spcAft>
                <a:spcPts val="0"/>
              </a:spcAft>
              <a:buNone/>
              <a:defRPr b="0" i="0" sz="1200" u="none" cap="none" strike="noStrike">
                <a:solidFill>
                  <a:schemeClr val="dk1"/>
                </a:solidFill>
                <a:latin typeface="Garamond"/>
                <a:ea typeface="Garamond"/>
                <a:cs typeface="Garamond"/>
                <a:sym typeface="Garamond"/>
              </a:defRPr>
            </a:lvl8pPr>
            <a:lvl9pPr indent="0" lvl="8" marL="0" marR="0" rtl="0" algn="r">
              <a:spcBef>
                <a:spcPts val="0"/>
              </a:spcBef>
              <a:spcAft>
                <a:spcPts val="0"/>
              </a:spcAft>
              <a:buNone/>
              <a:defRPr b="0" i="0" sz="12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
          <p:cNvSpPr/>
          <p:nvPr/>
        </p:nvSpPr>
        <p:spPr>
          <a:xfrm>
            <a:off x="381000" y="228600"/>
            <a:ext cx="8229600" cy="609600"/>
          </a:xfrm>
          <a:custGeom>
            <a:rect b="b" l="l" r="r" t="t"/>
            <a:pathLst>
              <a:path extrusionOk="0" h="1000" w="1000">
                <a:moveTo>
                  <a:pt x="0" y="1000"/>
                </a:moveTo>
                <a:lnTo>
                  <a:pt x="0" y="0"/>
                </a:lnTo>
                <a:lnTo>
                  <a:pt x="1000" y="0"/>
                </a:lnTo>
              </a:path>
            </a:pathLst>
          </a:custGeom>
          <a:noFill/>
          <a:ln cap="flat" cmpd="sng" w="19050">
            <a:solidFill>
              <a:schemeClr val="accent1"/>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 name="Google Shape;16;p1"/>
          <p:cNvCxnSpPr/>
          <p:nvPr/>
        </p:nvCxnSpPr>
        <p:spPr>
          <a:xfrm>
            <a:off x="457200" y="6172200"/>
            <a:ext cx="8229600" cy="0"/>
          </a:xfrm>
          <a:prstGeom prst="straightConnector1">
            <a:avLst/>
          </a:prstGeom>
          <a:noFill/>
          <a:ln cap="flat" cmpd="sng" w="19050">
            <a:solidFill>
              <a:schemeClr val="accent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cs.cmu.edu/~awm/tutori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22.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27.png"/><Relationship Id="rId4" Type="http://schemas.openxmlformats.org/officeDocument/2006/relationships/image" Target="../media/image126.png"/><Relationship Id="rId5" Type="http://schemas.openxmlformats.org/officeDocument/2006/relationships/image" Target="../media/image12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2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l2r.cs.uiuc.edu/~danr/Teaching/CS546-16/Lectures/Lec3-multiclass.pptx"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hyperlink" Target="http://l2r.cs.uiuc.edu/~danr/Teaching/CS546-16/Lectures/Lec3-multiclass.pptx"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31.png"/><Relationship Id="rId4" Type="http://schemas.openxmlformats.org/officeDocument/2006/relationships/image" Target="../media/image132.jpg"/><Relationship Id="rId5" Type="http://schemas.openxmlformats.org/officeDocument/2006/relationships/image" Target="../media/image130.jpg"/><Relationship Id="rId6" Type="http://schemas.openxmlformats.org/officeDocument/2006/relationships/image" Target="../media/image134.jpg"/><Relationship Id="rId7" Type="http://schemas.openxmlformats.org/officeDocument/2006/relationships/image" Target="../media/image133.jpg"/><Relationship Id="rId8" Type="http://schemas.openxmlformats.org/officeDocument/2006/relationships/hyperlink" Target="http://l2r.cs.uiuc.edu/~danr/Teaching/CS546-16/Lectures/Lec3-multiclass.pptx"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hyperlink" Target="http://l2r.cs.uiuc.edu/~danr/Teaching/CS546-16/Lectures/Lec3-multiclass.pptx"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http://l2r.cs.uiuc.edu/~danr/Teaching/CS546-16/Lectures/Lec3-multiclass.pptx"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36.png"/><Relationship Id="rId4" Type="http://schemas.openxmlformats.org/officeDocument/2006/relationships/hyperlink" Target="http://l2r.cs.uiuc.edu/~danr/Teaching/CS546-16/Lectures/Lec3-multiclass.pptx"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35.png"/><Relationship Id="rId4" Type="http://schemas.openxmlformats.org/officeDocument/2006/relationships/hyperlink" Target="http://l2r.cs.uiuc.edu/~danr/Teaching/CS546-16/Lectures/Lec3-multiclass.pptx"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l2r.cs.uiuc.edu/~danr/Teaching/CS546-16/Lectures/Lec3-multiclass.pptx"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l2r.cs.uiuc.edu/~danr/Teaching/CS546-16/Lectures/Lec3-multiclass.pptx"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hyperlink" Target="http://l2r.cs.uiuc.edu/~danr/Teaching/CS546-16/Lectures/Lec3-multiclass.pptx"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hyperlink" Target="http://l2r.cs.uiuc.edu/~danr/Teaching/CS546-16/Lectures/Lec3-multiclass.pptx"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38.png"/><Relationship Id="rId4" Type="http://schemas.openxmlformats.org/officeDocument/2006/relationships/image" Target="../media/image137.png"/><Relationship Id="rId5" Type="http://schemas.openxmlformats.org/officeDocument/2006/relationships/hyperlink" Target="http://l2r.cs.uiuc.edu/~danr/Teaching/CS546-16/Lectures/Lec3-multiclass.ppt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hyperlink" Target="http://l2r.cs.uiuc.edu/~danr/Teaching/CS546-16/Lectures/Lec3-multiclass.pptx"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hyperlink" Target="http://l2r.cs.uiuc.edu/~danr/Teaching/CS546-16/Lectures/Lec3-multiclass.pptx"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hyperlink" Target="http://l2r.cs.uiuc.edu/~danr/Teaching/CS546-16/Lectures/Lec3-multiclass.pptx"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hyperlink" Target="http://l2r.cs.uiuc.edu/~danr/Teaching/CS546-16/Lectures/Lec3-multiclass.pptx"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hyperlink" Target="http://l2r.cs.uiuc.edu/~danr/Teaching/CS546-16/Lectures/Lec3-multiclass.pptx"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l2r.cs.uiuc.edu/~danr/Teaching/CS546-16/Lectures/Lec3-multiclass.pptx"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slideplayer.com/slide/3346677/"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hyperlink" Target="https://slideplayer.com/slide/3346677/"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hyperlink" Target="https://slideplayer.com/slide/334667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hyperlink" Target="https://slideplayer.com/slide/3346677/"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hyperlink" Target="http://l2r.cs.uiuc.edu/~danr/Teaching/CS546-16/Lectures/Lec3-multiclass.ppt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inf.ed.ac.uk/teaching/courses/mlsc/Notes/Lecture4/BiasVariance.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1.png"/><Relationship Id="rId4" Type="http://schemas.openxmlformats.org/officeDocument/2006/relationships/hyperlink" Target="https://www.khanacademy.org/math/multivariable-calculus/applications-of-multivariable-derivatives/constrained-optimization/a/lagrange-multipliers-example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51.png"/><Relationship Id="rId7" Type="http://schemas.openxmlformats.org/officeDocument/2006/relationships/image" Target="../media/image49.png"/><Relationship Id="rId8"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0.png"/><Relationship Id="rId4" Type="http://schemas.openxmlformats.org/officeDocument/2006/relationships/hyperlink" Target="https://www.kdnuggets.com/2017/08/support-vector-machines-learning-svms-examples.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5.png"/><Relationship Id="rId4" Type="http://schemas.openxmlformats.org/officeDocument/2006/relationships/hyperlink" Target="https://www.kdnuggets.com/2017/08/support-vector-machines-learning-svms-examples.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9.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6.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73.png"/><Relationship Id="rId8"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5.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74.png"/><Relationship Id="rId4" Type="http://schemas.openxmlformats.org/officeDocument/2006/relationships/hyperlink" Target="https://data-flair.training/blogs/svm-kernel-functions/" TargetMode="External"/><Relationship Id="rId5"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80.png"/><Relationship Id="rId6" Type="http://schemas.openxmlformats.org/officeDocument/2006/relationships/image" Target="../media/image79.png"/><Relationship Id="rId7" Type="http://schemas.openxmlformats.org/officeDocument/2006/relationships/hyperlink" Target="http://axon.cs.byu.edu/Dan/678/miscellaneous/SVM.example.pdf"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7.png"/><Relationship Id="rId4" Type="http://schemas.openxmlformats.org/officeDocument/2006/relationships/image" Target="../media/image82.png"/><Relationship Id="rId5" Type="http://schemas.openxmlformats.org/officeDocument/2006/relationships/image" Target="../media/image85.png"/><Relationship Id="rId6" Type="http://schemas.openxmlformats.org/officeDocument/2006/relationships/hyperlink" Target="http://axon.cs.byu.edu/Dan/678/miscellaneous/SVM.example.pdf"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9.png"/><Relationship Id="rId4" Type="http://schemas.openxmlformats.org/officeDocument/2006/relationships/image" Target="../media/image84.png"/><Relationship Id="rId5" Type="http://schemas.openxmlformats.org/officeDocument/2006/relationships/image" Target="../media/image83.png"/><Relationship Id="rId6" Type="http://schemas.openxmlformats.org/officeDocument/2006/relationships/hyperlink" Target="http://axon.cs.byu.edu/Dan/678/miscellaneous/SVM.example.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91.png"/><Relationship Id="rId4" Type="http://schemas.openxmlformats.org/officeDocument/2006/relationships/image" Target="../media/image86.png"/><Relationship Id="rId5" Type="http://schemas.openxmlformats.org/officeDocument/2006/relationships/image" Target="../media/image90.png"/><Relationship Id="rId6" Type="http://schemas.openxmlformats.org/officeDocument/2006/relationships/image" Target="../media/image92.png"/><Relationship Id="rId7" Type="http://schemas.openxmlformats.org/officeDocument/2006/relationships/image" Target="../media/image88.png"/><Relationship Id="rId8" Type="http://schemas.openxmlformats.org/officeDocument/2006/relationships/hyperlink" Target="http://axon.cs.byu.edu/Dan/678/miscellaneous/SVM.example.pdf"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3.png"/><Relationship Id="rId4" Type="http://schemas.openxmlformats.org/officeDocument/2006/relationships/image" Target="../media/image87.png"/><Relationship Id="rId5" Type="http://schemas.openxmlformats.org/officeDocument/2006/relationships/image" Target="../media/image94.png"/><Relationship Id="rId6" Type="http://schemas.openxmlformats.org/officeDocument/2006/relationships/hyperlink" Target="http://axon.cs.byu.edu/Dan/678/miscellaneous/SVM.example.pdf"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hyperlink" Target="http://axon.cs.byu.edu/Dan/678/miscellaneous/SVM.example.pdf" TargetMode="External"/></Relationships>
</file>

<file path=ppt/slides/_rels/slide93.xml.rels><?xml version="1.0" encoding="UTF-8" standalone="yes"?><Relationships xmlns="http://schemas.openxmlformats.org/package/2006/relationships"><Relationship Id="rId10" Type="http://schemas.openxmlformats.org/officeDocument/2006/relationships/hyperlink" Target="http://axon.cs.byu.edu/Dan/678/miscellaneous/SVM.example.pdf" TargetMode="External"/><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98.png"/><Relationship Id="rId7" Type="http://schemas.openxmlformats.org/officeDocument/2006/relationships/image" Target="../media/image95.png"/><Relationship Id="rId8" Type="http://schemas.openxmlformats.org/officeDocument/2006/relationships/image" Target="../media/image10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06.png"/><Relationship Id="rId4" Type="http://schemas.openxmlformats.org/officeDocument/2006/relationships/image" Target="../media/image102.png"/><Relationship Id="rId5" Type="http://schemas.openxmlformats.org/officeDocument/2006/relationships/hyperlink" Target="http://axon.cs.byu.edu/Dan/678/miscellaneous/SVM.example.pdf"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15.png"/><Relationship Id="rId4" Type="http://schemas.openxmlformats.org/officeDocument/2006/relationships/image" Target="../media/image109.png"/><Relationship Id="rId5" Type="http://schemas.openxmlformats.org/officeDocument/2006/relationships/image" Target="../media/image104.png"/><Relationship Id="rId6" Type="http://schemas.openxmlformats.org/officeDocument/2006/relationships/image" Target="../media/image103.png"/><Relationship Id="rId7" Type="http://schemas.openxmlformats.org/officeDocument/2006/relationships/image" Target="../media/image102.png"/><Relationship Id="rId8" Type="http://schemas.openxmlformats.org/officeDocument/2006/relationships/hyperlink" Target="http://axon.cs.byu.edu/Dan/678/miscellaneous/SVM.example.pdf"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08.png"/><Relationship Id="rId4" Type="http://schemas.openxmlformats.org/officeDocument/2006/relationships/image" Target="../media/image105.png"/><Relationship Id="rId5" Type="http://schemas.openxmlformats.org/officeDocument/2006/relationships/image" Target="../media/image107.png"/><Relationship Id="rId6" Type="http://schemas.openxmlformats.org/officeDocument/2006/relationships/hyperlink" Target="http://axon.cs.byu.edu/Dan/678/miscellaneous/SVM.example.pdf"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10.png"/><Relationship Id="rId4" Type="http://schemas.openxmlformats.org/officeDocument/2006/relationships/image" Target="../media/image112.png"/><Relationship Id="rId5" Type="http://schemas.openxmlformats.org/officeDocument/2006/relationships/image" Target="../media/image120.png"/><Relationship Id="rId6" Type="http://schemas.openxmlformats.org/officeDocument/2006/relationships/image" Target="../media/image96.png"/><Relationship Id="rId7" Type="http://schemas.openxmlformats.org/officeDocument/2006/relationships/hyperlink" Target="http://axon.cs.byu.edu/Dan/678/miscellaneous/SVM.example.pdf"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11.png"/><Relationship Id="rId4" Type="http://schemas.openxmlformats.org/officeDocument/2006/relationships/image" Target="../media/image113.png"/><Relationship Id="rId5" Type="http://schemas.openxmlformats.org/officeDocument/2006/relationships/hyperlink" Target="http://axon.cs.byu.edu/Dan/678/miscellaneous/SVM.example.pdf" TargetMode="External"/></Relationships>
</file>

<file path=ppt/slides/_rels/slide99.xml.rels><?xml version="1.0" encoding="UTF-8" standalone="yes"?><Relationships xmlns="http://schemas.openxmlformats.org/package/2006/relationships"><Relationship Id="rId10" Type="http://schemas.openxmlformats.org/officeDocument/2006/relationships/hyperlink" Target="http://axon.cs.byu.edu/Dan/678/miscellaneous/SVM.example.pdf" TargetMode="External"/><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1.png"/><Relationship Id="rId5" Type="http://schemas.openxmlformats.org/officeDocument/2006/relationships/image" Target="../media/image114.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6"/>
          <p:cNvSpPr txBox="1"/>
          <p:nvPr>
            <p:ph type="ctrTitle"/>
          </p:nvPr>
        </p:nvSpPr>
        <p:spPr>
          <a:xfrm>
            <a:off x="609600" y="1143000"/>
            <a:ext cx="7391400" cy="160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4800"/>
              <a:t>Support Vector Machine </a:t>
            </a:r>
            <a:r>
              <a:rPr lang="en-US" sz="4000"/>
              <a:t>&amp; Its Applications</a:t>
            </a:r>
            <a:endParaRPr/>
          </a:p>
        </p:txBody>
      </p:sp>
      <p:sp>
        <p:nvSpPr>
          <p:cNvPr id="114" name="Google Shape;114;p16"/>
          <p:cNvSpPr txBox="1"/>
          <p:nvPr>
            <p:ph idx="1" type="subTitle"/>
          </p:nvPr>
        </p:nvSpPr>
        <p:spPr>
          <a:xfrm>
            <a:off x="3733800" y="4191000"/>
            <a:ext cx="4648200" cy="1752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560"/>
              <a:buNone/>
            </a:pPr>
            <a:r>
              <a:rPr b="1" lang="en-US" sz="2400"/>
              <a:t>                Partha Pratim Das</a:t>
            </a:r>
            <a:endParaRPr/>
          </a:p>
          <a:p>
            <a:pPr indent="0" lvl="0" marL="0" rtl="0" algn="l">
              <a:lnSpc>
                <a:spcPct val="90000"/>
              </a:lnSpc>
              <a:spcBef>
                <a:spcPts val="480"/>
              </a:spcBef>
              <a:spcAft>
                <a:spcPts val="0"/>
              </a:spcAft>
              <a:buSzPts val="1560"/>
              <a:buNone/>
            </a:pPr>
            <a:r>
              <a:t/>
            </a:r>
            <a:endParaRPr b="1" sz="2400"/>
          </a:p>
          <a:p>
            <a:pPr indent="0" lvl="0" marL="0" rtl="0" algn="l">
              <a:lnSpc>
                <a:spcPct val="90000"/>
              </a:lnSpc>
              <a:spcBef>
                <a:spcPts val="400"/>
              </a:spcBef>
              <a:spcAft>
                <a:spcPts val="0"/>
              </a:spcAft>
              <a:buSzPts val="1300"/>
              <a:buNone/>
            </a:pPr>
            <a:r>
              <a:rPr lang="en-US" sz="2000"/>
              <a:t>        IIT Kharagpur</a:t>
            </a:r>
            <a:endParaRPr/>
          </a:p>
          <a:p>
            <a:pPr indent="0" lvl="0" marL="0" rtl="0" algn="l">
              <a:lnSpc>
                <a:spcPct val="90000"/>
              </a:lnSpc>
              <a:spcBef>
                <a:spcPts val="400"/>
              </a:spcBef>
              <a:spcAft>
                <a:spcPts val="0"/>
              </a:spcAft>
              <a:buSzPts val="1300"/>
              <a:buNone/>
            </a:pPr>
            <a:r>
              <a:t/>
            </a:r>
            <a:endParaRPr sz="2000"/>
          </a:p>
        </p:txBody>
      </p:sp>
      <p:sp>
        <p:nvSpPr>
          <p:cNvPr id="115" name="Google Shape;115;p16"/>
          <p:cNvSpPr/>
          <p:nvPr/>
        </p:nvSpPr>
        <p:spPr>
          <a:xfrm>
            <a:off x="228600" y="4191000"/>
            <a:ext cx="3810000" cy="1752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Source</a:t>
            </a:r>
            <a:r>
              <a:rPr lang="en-US" sz="1600">
                <a:solidFill>
                  <a:schemeClr val="dk1"/>
                </a:solidFill>
                <a:latin typeface="Arial"/>
                <a:ea typeface="Arial"/>
                <a:cs typeface="Arial"/>
                <a:sym typeface="Arial"/>
              </a:rPr>
              <a:t>:</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Prof. Andrew Moore’s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SVM tutorial at </a:t>
            </a:r>
            <a:endParaRPr/>
          </a:p>
          <a:p>
            <a:pPr indent="0" lvl="0" marL="0" marR="0" rtl="0" algn="ctr">
              <a:spcBef>
                <a:spcPts val="0"/>
              </a:spcBef>
              <a:spcAft>
                <a:spcPts val="0"/>
              </a:spcAft>
              <a:buNone/>
            </a:pPr>
            <a:r>
              <a:rPr lang="en-US" sz="1600" u="sng">
                <a:solidFill>
                  <a:schemeClr val="hlink"/>
                </a:solidFill>
                <a:latin typeface="Arial"/>
                <a:ea typeface="Arial"/>
                <a:cs typeface="Arial"/>
                <a:sym typeface="Arial"/>
                <a:hlinkClick r:id="rId3"/>
              </a:rPr>
              <a:t>http://www.cs.cmu.edu/~awm/tutorials</a:t>
            </a:r>
            <a:r>
              <a:rPr lang="en-US" sz="1800">
                <a:solidFill>
                  <a:schemeClr val="dk1"/>
                </a:solidFill>
                <a:latin typeface="Arial"/>
                <a:ea typeface="Arial"/>
                <a:cs typeface="Arial"/>
                <a:sym typeface="Arial"/>
              </a:rPr>
              <a:t> </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machine learning framework</a:t>
            </a:r>
            <a:endParaRPr/>
          </a:p>
        </p:txBody>
      </p:sp>
      <p:sp>
        <p:nvSpPr>
          <p:cNvPr id="275" name="Google Shape;275;p25"/>
          <p:cNvSpPr txBox="1"/>
          <p:nvPr>
            <p:ph idx="1" type="body"/>
          </p:nvPr>
        </p:nvSpPr>
        <p:spPr>
          <a:xfrm>
            <a:off x="457200" y="1295400"/>
            <a:ext cx="8229600" cy="4144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560"/>
              <a:buChar char="■"/>
            </a:pPr>
            <a:r>
              <a:rPr lang="en-US" sz="2400"/>
              <a:t>Apply a prediction function to a feature representation of the image to get the desired output:</a:t>
            </a:r>
            <a:br>
              <a:rPr lang="en-US" sz="2400"/>
            </a:br>
            <a:endParaRPr sz="2400"/>
          </a:p>
          <a:p>
            <a:pPr indent="-342900" lvl="0" marL="342900" rtl="0" algn="l">
              <a:spcBef>
                <a:spcPts val="1200"/>
              </a:spcBef>
              <a:spcAft>
                <a:spcPts val="0"/>
              </a:spcAft>
              <a:buSzPts val="1560"/>
              <a:buFont typeface="Arial"/>
              <a:buNone/>
            </a:pPr>
            <a:r>
              <a:rPr lang="en-US" sz="2400">
                <a:solidFill>
                  <a:srgbClr val="0000FF"/>
                </a:solidFill>
              </a:rPr>
              <a:t>			</a:t>
            </a:r>
            <a:r>
              <a:rPr lang="en-US" sz="6000">
                <a:solidFill>
                  <a:srgbClr val="0000FF"/>
                </a:solidFill>
              </a:rPr>
              <a:t>f(    ) = “apple”</a:t>
            </a:r>
            <a:endParaRPr/>
          </a:p>
          <a:p>
            <a:pPr indent="-342900" lvl="0" marL="342900" rtl="0" algn="l">
              <a:spcBef>
                <a:spcPts val="1200"/>
              </a:spcBef>
              <a:spcAft>
                <a:spcPts val="0"/>
              </a:spcAft>
              <a:buSzPts val="3900"/>
              <a:buFont typeface="Arial"/>
              <a:buNone/>
            </a:pPr>
            <a:r>
              <a:rPr lang="en-US" sz="6000">
                <a:solidFill>
                  <a:srgbClr val="0000FF"/>
                </a:solidFill>
              </a:rPr>
              <a:t>			f(    ) = “tomato”</a:t>
            </a:r>
            <a:endParaRPr/>
          </a:p>
          <a:p>
            <a:pPr indent="-342900" lvl="0" marL="342900" rtl="0" algn="l">
              <a:spcBef>
                <a:spcPts val="1200"/>
              </a:spcBef>
              <a:spcAft>
                <a:spcPts val="0"/>
              </a:spcAft>
              <a:buSzPts val="3900"/>
              <a:buFont typeface="Arial"/>
              <a:buNone/>
            </a:pPr>
            <a:r>
              <a:rPr lang="en-US" sz="6000">
                <a:solidFill>
                  <a:srgbClr val="0000FF"/>
                </a:solidFill>
              </a:rPr>
              <a:t>			f(    ) = “cow”</a:t>
            </a:r>
            <a:endParaRPr/>
          </a:p>
          <a:p>
            <a:pPr indent="-342900" lvl="0" marL="342900" rtl="0" algn="l">
              <a:spcBef>
                <a:spcPts val="600"/>
              </a:spcBef>
              <a:spcAft>
                <a:spcPts val="0"/>
              </a:spcAft>
              <a:buSzPts val="1950"/>
              <a:buFont typeface="Arial"/>
              <a:buNone/>
            </a:pPr>
            <a:r>
              <a:t/>
            </a:r>
            <a:endParaRPr/>
          </a:p>
          <a:p>
            <a:pPr indent="-342900" lvl="0" marL="342900" rtl="0" algn="l">
              <a:spcBef>
                <a:spcPts val="600"/>
              </a:spcBef>
              <a:spcAft>
                <a:spcPts val="0"/>
              </a:spcAft>
              <a:buSzPts val="1950"/>
              <a:buFont typeface="Arial"/>
              <a:buNone/>
            </a:pPr>
            <a:r>
              <a:t/>
            </a:r>
            <a:endParaRPr/>
          </a:p>
          <a:p>
            <a:pPr indent="-342900" lvl="0" marL="342900" rtl="0" algn="l">
              <a:spcBef>
                <a:spcPts val="600"/>
              </a:spcBef>
              <a:spcAft>
                <a:spcPts val="0"/>
              </a:spcAft>
              <a:buSzPts val="1950"/>
              <a:buFont typeface="Arial"/>
              <a:buNone/>
            </a:pPr>
            <a:r>
              <a:t/>
            </a:r>
            <a:endParaRPr/>
          </a:p>
        </p:txBody>
      </p:sp>
      <p:pic>
        <p:nvPicPr>
          <p:cNvPr id="276" name="Google Shape;276;p25"/>
          <p:cNvPicPr preferRelativeResize="0"/>
          <p:nvPr/>
        </p:nvPicPr>
        <p:blipFill rotWithShape="1">
          <a:blip r:embed="rId3">
            <a:alphaModFix/>
          </a:blip>
          <a:srcRect b="0" l="0" r="0" t="0"/>
          <a:stretch/>
        </p:blipFill>
        <p:spPr>
          <a:xfrm>
            <a:off x="2895600" y="2819400"/>
            <a:ext cx="762000" cy="749300"/>
          </a:xfrm>
          <a:prstGeom prst="rect">
            <a:avLst/>
          </a:prstGeom>
          <a:noFill/>
          <a:ln>
            <a:noFill/>
          </a:ln>
        </p:spPr>
      </p:pic>
      <p:pic>
        <p:nvPicPr>
          <p:cNvPr id="277" name="Google Shape;277;p25"/>
          <p:cNvPicPr preferRelativeResize="0"/>
          <p:nvPr/>
        </p:nvPicPr>
        <p:blipFill rotWithShape="1">
          <a:blip r:embed="rId4">
            <a:alphaModFix/>
          </a:blip>
          <a:srcRect b="0" l="0" r="0" t="0"/>
          <a:stretch/>
        </p:blipFill>
        <p:spPr>
          <a:xfrm>
            <a:off x="2895600" y="3886200"/>
            <a:ext cx="774700" cy="749300"/>
          </a:xfrm>
          <a:prstGeom prst="rect">
            <a:avLst/>
          </a:prstGeom>
          <a:noFill/>
          <a:ln>
            <a:noFill/>
          </a:ln>
        </p:spPr>
      </p:pic>
      <p:pic>
        <p:nvPicPr>
          <p:cNvPr id="278" name="Google Shape;278;p25"/>
          <p:cNvPicPr preferRelativeResize="0"/>
          <p:nvPr/>
        </p:nvPicPr>
        <p:blipFill rotWithShape="1">
          <a:blip r:embed="rId5">
            <a:alphaModFix/>
          </a:blip>
          <a:srcRect b="0" l="0" r="0" t="0"/>
          <a:stretch/>
        </p:blipFill>
        <p:spPr>
          <a:xfrm>
            <a:off x="2895600" y="5029200"/>
            <a:ext cx="774700" cy="762000"/>
          </a:xfrm>
          <a:prstGeom prst="rect">
            <a:avLst/>
          </a:prstGeom>
          <a:noFill/>
          <a:ln>
            <a:noFill/>
          </a:ln>
        </p:spPr>
      </p:pic>
      <p:sp>
        <p:nvSpPr>
          <p:cNvPr id="279" name="Google Shape;279;p25"/>
          <p:cNvSpPr txBox="1"/>
          <p:nvPr/>
        </p:nvSpPr>
        <p:spPr>
          <a:xfrm>
            <a:off x="7315200" y="6581775"/>
            <a:ext cx="1812925"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
        <p:nvSpPr>
          <p:cNvPr id="280" name="Google Shape;280;p2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81" name="Google Shape;281;p2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sp>
        <p:nvSpPr>
          <p:cNvPr id="2178" name="Google Shape;2178;p115"/>
          <p:cNvSpPr txBox="1"/>
          <p:nvPr>
            <p:ph type="title"/>
          </p:nvPr>
        </p:nvSpPr>
        <p:spPr>
          <a:xfrm>
            <a:off x="381000" y="179387"/>
            <a:ext cx="7773988" cy="1144588"/>
          </a:xfrm>
          <a:prstGeom prst="rect">
            <a:avLst/>
          </a:prstGeom>
          <a:noFill/>
          <a:ln>
            <a:noFill/>
          </a:ln>
        </p:spPr>
        <p:txBody>
          <a:bodyPr anchorCtr="0" anchor="b" bIns="46800" lIns="90000" spcFirstLastPara="1" rIns="90000" wrap="square" tIns="46800">
            <a:noAutofit/>
          </a:bodyPr>
          <a:lstStyle/>
          <a:p>
            <a:pPr indent="0" lvl="0" marL="0" rtl="0" algn="l">
              <a:spcBef>
                <a:spcPts val="0"/>
              </a:spcBef>
              <a:spcAft>
                <a:spcPts val="0"/>
              </a:spcAft>
              <a:buNone/>
            </a:pPr>
            <a:r>
              <a:rPr lang="en-US"/>
              <a:t>Non-Linear SVM: 1-D Example</a:t>
            </a:r>
            <a:endParaRPr/>
          </a:p>
        </p:txBody>
      </p:sp>
      <p:sp>
        <p:nvSpPr>
          <p:cNvPr id="2179" name="Google Shape;2179;p115"/>
          <p:cNvSpPr txBox="1"/>
          <p:nvPr>
            <p:ph idx="1" type="body"/>
          </p:nvPr>
        </p:nvSpPr>
        <p:spPr>
          <a:xfrm>
            <a:off x="609600" y="1295400"/>
            <a:ext cx="7773988" cy="4116388"/>
          </a:xfrm>
          <a:prstGeom prst="rect">
            <a:avLst/>
          </a:prstGeom>
          <a:noFill/>
          <a:ln>
            <a:noFill/>
          </a:ln>
        </p:spPr>
        <p:txBody>
          <a:bodyPr anchorCtr="0" anchor="t" bIns="46800" lIns="90000" spcFirstLastPara="1" rIns="90000" wrap="square" tIns="46800">
            <a:noAutofit/>
          </a:bodyPr>
          <a:lstStyle/>
          <a:p>
            <a:pPr indent="-220663" lvl="0" marL="220663" rtl="0" algn="l">
              <a:spcBef>
                <a:spcPts val="0"/>
              </a:spcBef>
              <a:spcAft>
                <a:spcPts val="0"/>
              </a:spcAft>
              <a:buSzPts val="1820"/>
              <a:buChar char="■"/>
            </a:pPr>
            <a:r>
              <a:rPr lang="en-US" sz="2800"/>
              <a:t>Suppose we have 5 1D data points</a:t>
            </a:r>
            <a:endParaRPr/>
          </a:p>
          <a:p>
            <a:pPr indent="-180975" lvl="1" marL="517525" rtl="0" algn="l">
              <a:spcBef>
                <a:spcPts val="480"/>
              </a:spcBef>
              <a:spcAft>
                <a:spcPts val="0"/>
              </a:spcAft>
              <a:buSzPts val="1440"/>
              <a:buChar char="❑"/>
            </a:pPr>
            <a:r>
              <a:rPr lang="en-US" sz="2400"/>
              <a:t>x</a:t>
            </a:r>
            <a:r>
              <a:rPr baseline="-25000" lang="en-US" sz="2400"/>
              <a:t>1</a:t>
            </a:r>
            <a:r>
              <a:rPr lang="en-US" sz="2400"/>
              <a:t>=1, x</a:t>
            </a:r>
            <a:r>
              <a:rPr baseline="-25000" lang="en-US" sz="2400"/>
              <a:t>2</a:t>
            </a:r>
            <a:r>
              <a:rPr lang="en-US" sz="2400"/>
              <a:t>=2, x</a:t>
            </a:r>
            <a:r>
              <a:rPr baseline="-25000" lang="en-US" sz="2400"/>
              <a:t>3</a:t>
            </a:r>
            <a:r>
              <a:rPr lang="en-US" sz="2400"/>
              <a:t>=4, x</a:t>
            </a:r>
            <a:r>
              <a:rPr baseline="-25000" lang="en-US" sz="2400"/>
              <a:t>4</a:t>
            </a:r>
            <a:r>
              <a:rPr lang="en-US" sz="2400"/>
              <a:t>=5, x</a:t>
            </a:r>
            <a:r>
              <a:rPr baseline="-25000" lang="en-US" sz="2400"/>
              <a:t>5</a:t>
            </a:r>
            <a:r>
              <a:rPr lang="en-US" sz="2400"/>
              <a:t>=6, with 1, 2, 6 as class 1 and 4, 5 as class 2 </a:t>
            </a:r>
            <a:r>
              <a:rPr lang="en-US" sz="2400">
                <a:latin typeface="Noto Sans Symbols"/>
                <a:ea typeface="Noto Sans Symbols"/>
                <a:cs typeface="Noto Sans Symbols"/>
                <a:sym typeface="Noto Sans Symbols"/>
              </a:rPr>
              <a:t>⇒</a:t>
            </a:r>
            <a:r>
              <a:rPr lang="en-US" sz="2400"/>
              <a:t> y</a:t>
            </a:r>
            <a:r>
              <a:rPr baseline="-25000" lang="en-US" sz="2400"/>
              <a:t>1</a:t>
            </a:r>
            <a:r>
              <a:rPr lang="en-US" sz="2400"/>
              <a:t>=1, y</a:t>
            </a:r>
            <a:r>
              <a:rPr baseline="-25000" lang="en-US" sz="2400"/>
              <a:t>2</a:t>
            </a:r>
            <a:r>
              <a:rPr lang="en-US" sz="2400"/>
              <a:t>=1, y</a:t>
            </a:r>
            <a:r>
              <a:rPr baseline="-25000" lang="en-US" sz="2400"/>
              <a:t>3</a:t>
            </a:r>
            <a:r>
              <a:rPr lang="en-US" sz="2400"/>
              <a:t>=-1, y</a:t>
            </a:r>
            <a:r>
              <a:rPr baseline="-25000" lang="en-US" sz="2400"/>
              <a:t>4</a:t>
            </a:r>
            <a:r>
              <a:rPr lang="en-US" sz="2400"/>
              <a:t>=-1, y</a:t>
            </a:r>
            <a:r>
              <a:rPr baseline="-25000" lang="en-US" sz="2400"/>
              <a:t>5</a:t>
            </a:r>
            <a:r>
              <a:rPr lang="en-US" sz="2400"/>
              <a:t>=1</a:t>
            </a:r>
            <a:endParaRPr/>
          </a:p>
          <a:p>
            <a:pPr indent="-220663" lvl="0" marL="220663" rtl="0" algn="l">
              <a:spcBef>
                <a:spcPts val="560"/>
              </a:spcBef>
              <a:spcAft>
                <a:spcPts val="0"/>
              </a:spcAft>
              <a:buSzPts val="1820"/>
              <a:buChar char="■"/>
            </a:pPr>
            <a:r>
              <a:rPr lang="en-US" sz="2800"/>
              <a:t>We use the polynomial kernel of degree 2</a:t>
            </a:r>
            <a:endParaRPr/>
          </a:p>
          <a:p>
            <a:pPr indent="-180975" lvl="1" marL="517525" rtl="0" algn="l">
              <a:spcBef>
                <a:spcPts val="480"/>
              </a:spcBef>
              <a:spcAft>
                <a:spcPts val="0"/>
              </a:spcAft>
              <a:buSzPts val="1440"/>
              <a:buChar char="❑"/>
            </a:pPr>
            <a:r>
              <a:rPr lang="en-US" sz="2400"/>
              <a:t>K(x, y) = (xy+1)</a:t>
            </a:r>
            <a:r>
              <a:rPr baseline="30000" lang="en-US" sz="2400"/>
              <a:t>2</a:t>
            </a:r>
            <a:endParaRPr/>
          </a:p>
          <a:p>
            <a:pPr indent="-180975" lvl="1" marL="517525" rtl="0" algn="l">
              <a:spcBef>
                <a:spcPts val="480"/>
              </a:spcBef>
              <a:spcAft>
                <a:spcPts val="0"/>
              </a:spcAft>
              <a:buSzPts val="1440"/>
              <a:buChar char="❑"/>
            </a:pPr>
            <a:r>
              <a:rPr lang="en-US" sz="2400"/>
              <a:t>C is set to 100</a:t>
            </a:r>
            <a:endParaRPr/>
          </a:p>
          <a:p>
            <a:pPr indent="-220663" lvl="0" marL="220663" rtl="0" algn="l">
              <a:spcBef>
                <a:spcPts val="560"/>
              </a:spcBef>
              <a:spcAft>
                <a:spcPts val="0"/>
              </a:spcAft>
              <a:buSzPts val="1820"/>
              <a:buChar char="■"/>
            </a:pPr>
            <a:r>
              <a:rPr lang="en-US" sz="2800"/>
              <a:t>We first find </a:t>
            </a:r>
            <a:r>
              <a:rPr lang="en-US" sz="2800">
                <a:latin typeface="Noto Sans Symbols"/>
                <a:ea typeface="Noto Sans Symbols"/>
                <a:cs typeface="Noto Sans Symbols"/>
                <a:sym typeface="Noto Sans Symbols"/>
              </a:rPr>
              <a:t>α</a:t>
            </a:r>
            <a:r>
              <a:rPr baseline="-25000" lang="en-US" sz="2800"/>
              <a:t>i</a:t>
            </a:r>
            <a:r>
              <a:rPr lang="en-US" sz="2800"/>
              <a:t> (</a:t>
            </a:r>
            <a:r>
              <a:rPr i="1" lang="en-US" sz="2800"/>
              <a:t>i</a:t>
            </a:r>
            <a:r>
              <a:rPr lang="en-US" sz="2800"/>
              <a:t>=1, …, 5) by</a:t>
            </a:r>
            <a:endParaRPr/>
          </a:p>
        </p:txBody>
      </p:sp>
      <p:pic>
        <p:nvPicPr>
          <p:cNvPr id="2180" name="Google Shape;2180;p115"/>
          <p:cNvPicPr preferRelativeResize="0"/>
          <p:nvPr/>
        </p:nvPicPr>
        <p:blipFill rotWithShape="1">
          <a:blip r:embed="rId3">
            <a:alphaModFix/>
          </a:blip>
          <a:srcRect b="0" l="0" r="0" t="0"/>
          <a:stretch/>
        </p:blipFill>
        <p:spPr>
          <a:xfrm>
            <a:off x="1524000" y="4572000"/>
            <a:ext cx="6288087" cy="892175"/>
          </a:xfrm>
          <a:prstGeom prst="rect">
            <a:avLst/>
          </a:prstGeom>
          <a:noFill/>
          <a:ln>
            <a:noFill/>
          </a:ln>
        </p:spPr>
      </p:pic>
      <p:pic>
        <p:nvPicPr>
          <p:cNvPr id="2181" name="Google Shape;2181;p115"/>
          <p:cNvPicPr preferRelativeResize="0"/>
          <p:nvPr/>
        </p:nvPicPr>
        <p:blipFill rotWithShape="1">
          <a:blip r:embed="rId4">
            <a:alphaModFix/>
          </a:blip>
          <a:srcRect b="0" l="0" r="0" t="0"/>
          <a:stretch/>
        </p:blipFill>
        <p:spPr>
          <a:xfrm>
            <a:off x="1698625" y="5588000"/>
            <a:ext cx="5616575" cy="889000"/>
          </a:xfrm>
          <a:prstGeom prst="rect">
            <a:avLst/>
          </a:prstGeom>
          <a:noFill/>
          <a:ln>
            <a:noFill/>
          </a:ln>
        </p:spPr>
      </p:pic>
      <p:sp>
        <p:nvSpPr>
          <p:cNvPr id="2182" name="Google Shape;2182;p11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183" name="Google Shape;2183;p11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8" name="Shape 2188"/>
        <p:cNvGrpSpPr/>
        <p:nvPr/>
      </p:nvGrpSpPr>
      <p:grpSpPr>
        <a:xfrm>
          <a:off x="0" y="0"/>
          <a:ext cx="0" cy="0"/>
          <a:chOff x="0" y="0"/>
          <a:chExt cx="0" cy="0"/>
        </a:xfrm>
      </p:grpSpPr>
      <p:sp>
        <p:nvSpPr>
          <p:cNvPr id="2189" name="Google Shape;2189;p116"/>
          <p:cNvSpPr txBox="1"/>
          <p:nvPr>
            <p:ph type="title"/>
          </p:nvPr>
        </p:nvSpPr>
        <p:spPr>
          <a:xfrm>
            <a:off x="609600" y="304800"/>
            <a:ext cx="7773988" cy="1144588"/>
          </a:xfrm>
          <a:prstGeom prst="rect">
            <a:avLst/>
          </a:prstGeom>
          <a:noFill/>
          <a:ln>
            <a:noFill/>
          </a:ln>
        </p:spPr>
        <p:txBody>
          <a:bodyPr anchorCtr="0" anchor="b" bIns="46800" lIns="90000" spcFirstLastPara="1" rIns="90000" wrap="square" tIns="46800">
            <a:noAutofit/>
          </a:bodyPr>
          <a:lstStyle/>
          <a:p>
            <a:pPr indent="0" lvl="0" marL="0" rtl="0" algn="l">
              <a:spcBef>
                <a:spcPts val="0"/>
              </a:spcBef>
              <a:spcAft>
                <a:spcPts val="0"/>
              </a:spcAft>
              <a:buNone/>
            </a:pPr>
            <a:r>
              <a:rPr lang="en-US"/>
              <a:t>Non-Linear SVM: </a:t>
            </a:r>
            <a:br>
              <a:rPr lang="en-US"/>
            </a:br>
            <a:r>
              <a:rPr lang="en-US"/>
              <a:t>1-D Example</a:t>
            </a:r>
            <a:endParaRPr/>
          </a:p>
        </p:txBody>
      </p:sp>
      <p:sp>
        <p:nvSpPr>
          <p:cNvPr id="2190" name="Google Shape;2190;p116"/>
          <p:cNvSpPr txBox="1"/>
          <p:nvPr>
            <p:ph idx="1" type="body"/>
          </p:nvPr>
        </p:nvSpPr>
        <p:spPr>
          <a:xfrm>
            <a:off x="685800" y="1627188"/>
            <a:ext cx="7773988" cy="4116388"/>
          </a:xfrm>
          <a:prstGeom prst="rect">
            <a:avLst/>
          </a:prstGeom>
          <a:noFill/>
          <a:ln>
            <a:noFill/>
          </a:ln>
        </p:spPr>
        <p:txBody>
          <a:bodyPr anchorCtr="0" anchor="t" bIns="46800" lIns="90000" spcFirstLastPara="1" rIns="90000" wrap="square" tIns="46800">
            <a:noAutofit/>
          </a:bodyPr>
          <a:lstStyle/>
          <a:p>
            <a:pPr indent="-220663" lvl="0" marL="220663" rtl="0" algn="l">
              <a:spcBef>
                <a:spcPts val="0"/>
              </a:spcBef>
              <a:spcAft>
                <a:spcPts val="0"/>
              </a:spcAft>
              <a:buSzPts val="1560"/>
              <a:buChar char="■"/>
            </a:pPr>
            <a:r>
              <a:rPr lang="en-US" sz="2400"/>
              <a:t>By using a QP solver, we get</a:t>
            </a:r>
            <a:endParaRPr/>
          </a:p>
          <a:p>
            <a:pPr indent="-180975" lvl="1" marL="517525" rtl="0" algn="l">
              <a:spcBef>
                <a:spcPts val="400"/>
              </a:spcBef>
              <a:spcAft>
                <a:spcPts val="0"/>
              </a:spcAft>
              <a:buSzPts val="1200"/>
              <a:buFont typeface="Noto Sans Symbols"/>
              <a:buNone/>
            </a:pPr>
            <a:r>
              <a:rPr lang="en-US" sz="2000">
                <a:latin typeface="Noto Sans Symbols"/>
                <a:ea typeface="Noto Sans Symbols"/>
                <a:cs typeface="Noto Sans Symbols"/>
                <a:sym typeface="Noto Sans Symbols"/>
              </a:rPr>
              <a:t>α</a:t>
            </a:r>
            <a:r>
              <a:rPr baseline="-25000" lang="en-US" sz="2000"/>
              <a:t>1</a:t>
            </a:r>
            <a:r>
              <a:rPr lang="en-US" sz="2000"/>
              <a:t>=0, </a:t>
            </a:r>
            <a:r>
              <a:rPr lang="en-US" sz="2000">
                <a:latin typeface="Noto Sans Symbols"/>
                <a:ea typeface="Noto Sans Symbols"/>
                <a:cs typeface="Noto Sans Symbols"/>
                <a:sym typeface="Noto Sans Symbols"/>
              </a:rPr>
              <a:t>α</a:t>
            </a:r>
            <a:r>
              <a:rPr baseline="-25000" lang="en-US" sz="2000"/>
              <a:t>2</a:t>
            </a:r>
            <a:r>
              <a:rPr lang="en-US" sz="2000"/>
              <a:t>=2.5, </a:t>
            </a:r>
            <a:r>
              <a:rPr lang="en-US" sz="2000">
                <a:latin typeface="Noto Sans Symbols"/>
                <a:ea typeface="Noto Sans Symbols"/>
                <a:cs typeface="Noto Sans Symbols"/>
                <a:sym typeface="Noto Sans Symbols"/>
              </a:rPr>
              <a:t>α</a:t>
            </a:r>
            <a:r>
              <a:rPr baseline="-25000" lang="en-US" sz="2000"/>
              <a:t>3</a:t>
            </a:r>
            <a:r>
              <a:rPr lang="en-US" sz="2000"/>
              <a:t>=0, </a:t>
            </a:r>
            <a:r>
              <a:rPr lang="en-US" sz="2000">
                <a:latin typeface="Noto Sans Symbols"/>
                <a:ea typeface="Noto Sans Symbols"/>
                <a:cs typeface="Noto Sans Symbols"/>
                <a:sym typeface="Noto Sans Symbols"/>
              </a:rPr>
              <a:t>α</a:t>
            </a:r>
            <a:r>
              <a:rPr baseline="-25000" lang="en-US" sz="2000"/>
              <a:t>4</a:t>
            </a:r>
            <a:r>
              <a:rPr lang="en-US" sz="2000"/>
              <a:t>=7.333, </a:t>
            </a:r>
            <a:r>
              <a:rPr lang="en-US" sz="2000">
                <a:latin typeface="Noto Sans Symbols"/>
                <a:ea typeface="Noto Sans Symbols"/>
                <a:cs typeface="Noto Sans Symbols"/>
                <a:sym typeface="Noto Sans Symbols"/>
              </a:rPr>
              <a:t>α</a:t>
            </a:r>
            <a:r>
              <a:rPr baseline="-25000" lang="en-US" sz="2000"/>
              <a:t>5</a:t>
            </a:r>
            <a:r>
              <a:rPr lang="en-US" sz="2000"/>
              <a:t>=4.833</a:t>
            </a:r>
            <a:endParaRPr/>
          </a:p>
          <a:p>
            <a:pPr indent="-180975" lvl="1" marL="517525" rtl="0" algn="l">
              <a:spcBef>
                <a:spcPts val="400"/>
              </a:spcBef>
              <a:spcAft>
                <a:spcPts val="0"/>
              </a:spcAft>
              <a:buSzPts val="1200"/>
              <a:buChar char="❑"/>
            </a:pPr>
            <a:r>
              <a:rPr lang="en-US" sz="2000"/>
              <a:t>Verify that the constraints are indeed satisfied</a:t>
            </a:r>
            <a:endParaRPr/>
          </a:p>
          <a:p>
            <a:pPr indent="-180975" lvl="1" marL="517525" rtl="0" algn="l">
              <a:spcBef>
                <a:spcPts val="400"/>
              </a:spcBef>
              <a:spcAft>
                <a:spcPts val="0"/>
              </a:spcAft>
              <a:buSzPts val="1200"/>
              <a:buChar char="❑"/>
            </a:pPr>
            <a:r>
              <a:rPr lang="en-US" sz="2000"/>
              <a:t>The support vectors are {x</a:t>
            </a:r>
            <a:r>
              <a:rPr baseline="-25000" lang="en-US" sz="2000"/>
              <a:t>2</a:t>
            </a:r>
            <a:r>
              <a:rPr lang="en-US" sz="2000"/>
              <a:t>=2, x</a:t>
            </a:r>
            <a:r>
              <a:rPr baseline="-25000" lang="en-US" sz="2000"/>
              <a:t>4</a:t>
            </a:r>
            <a:r>
              <a:rPr lang="en-US" sz="2000"/>
              <a:t>=5, x</a:t>
            </a:r>
            <a:r>
              <a:rPr baseline="-25000" lang="en-US" sz="2000"/>
              <a:t>5</a:t>
            </a:r>
            <a:r>
              <a:rPr lang="en-US" sz="2000"/>
              <a:t>=6}</a:t>
            </a:r>
            <a:endParaRPr/>
          </a:p>
          <a:p>
            <a:pPr indent="-220663" lvl="0" marL="220663" rtl="0" algn="l">
              <a:spcBef>
                <a:spcPts val="480"/>
              </a:spcBef>
              <a:spcAft>
                <a:spcPts val="0"/>
              </a:spcAft>
              <a:buSzPts val="1560"/>
              <a:buChar char="■"/>
            </a:pPr>
            <a:r>
              <a:rPr lang="en-US" sz="2400"/>
              <a:t>The discriminant function is</a:t>
            </a:r>
            <a:endParaRPr/>
          </a:p>
          <a:p>
            <a:pPr indent="-180975" lvl="1" marL="517525" rtl="0" algn="l">
              <a:spcBef>
                <a:spcPts val="520"/>
              </a:spcBef>
              <a:spcAft>
                <a:spcPts val="0"/>
              </a:spcAft>
              <a:buSzPts val="1560"/>
              <a:buFont typeface="Arial"/>
              <a:buNone/>
            </a:pPr>
            <a:r>
              <a:t/>
            </a:r>
            <a:endParaRPr/>
          </a:p>
          <a:p>
            <a:pPr indent="-121603" lvl="0" marL="220663" rtl="0" algn="l">
              <a:spcBef>
                <a:spcPts val="600"/>
              </a:spcBef>
              <a:spcAft>
                <a:spcPts val="0"/>
              </a:spcAft>
              <a:buSzPts val="1560"/>
              <a:buNone/>
            </a:pPr>
            <a:r>
              <a:t/>
            </a:r>
            <a:endParaRPr i="1" sz="2400"/>
          </a:p>
          <a:p>
            <a:pPr indent="-220663" lvl="0" marL="220663" rtl="0" algn="l">
              <a:spcBef>
                <a:spcPts val="600"/>
              </a:spcBef>
              <a:spcAft>
                <a:spcPts val="0"/>
              </a:spcAft>
              <a:buSzPts val="1560"/>
              <a:buChar char="■"/>
            </a:pPr>
            <a:r>
              <a:rPr i="1" lang="en-US" sz="2400"/>
              <a:t>b</a:t>
            </a:r>
            <a:r>
              <a:rPr lang="en-US" sz="2400"/>
              <a:t> is recovered by solving </a:t>
            </a:r>
            <a:r>
              <a:rPr lang="en-US" sz="1400"/>
              <a:t>f(2)=1</a:t>
            </a:r>
            <a:r>
              <a:rPr lang="en-US" sz="2400"/>
              <a:t> or by </a:t>
            </a:r>
            <a:r>
              <a:rPr lang="en-US" sz="1400"/>
              <a:t>f(5)=-1</a:t>
            </a:r>
            <a:r>
              <a:rPr lang="en-US" sz="2400"/>
              <a:t> or by </a:t>
            </a:r>
            <a:r>
              <a:rPr lang="en-US" sz="1400"/>
              <a:t>f(6)=1</a:t>
            </a:r>
            <a:r>
              <a:rPr lang="en-US" sz="2400"/>
              <a:t>, as </a:t>
            </a:r>
            <a:r>
              <a:rPr lang="en-US" sz="1400"/>
              <a:t>x</a:t>
            </a:r>
            <a:r>
              <a:rPr baseline="-25000" lang="en-US" sz="1400"/>
              <a:t>2</a:t>
            </a:r>
            <a:r>
              <a:rPr lang="en-US" sz="1400"/>
              <a:t>, x</a:t>
            </a:r>
            <a:r>
              <a:rPr baseline="-25000" lang="en-US" sz="1400"/>
              <a:t>4</a:t>
            </a:r>
            <a:r>
              <a:rPr lang="en-US" sz="1400"/>
              <a:t>, x</a:t>
            </a:r>
            <a:r>
              <a:rPr baseline="-25000" lang="en-US" sz="1400"/>
              <a:t>5</a:t>
            </a:r>
            <a:r>
              <a:rPr lang="en-US" sz="2400"/>
              <a:t> lie on                           and all give </a:t>
            </a:r>
            <a:r>
              <a:rPr lang="en-US" sz="1400"/>
              <a:t>b=9</a:t>
            </a:r>
            <a:endParaRPr/>
          </a:p>
        </p:txBody>
      </p:sp>
      <p:pic>
        <p:nvPicPr>
          <p:cNvPr id="2191" name="Google Shape;2191;p116"/>
          <p:cNvPicPr preferRelativeResize="0"/>
          <p:nvPr/>
        </p:nvPicPr>
        <p:blipFill rotWithShape="1">
          <a:blip r:embed="rId3">
            <a:alphaModFix/>
          </a:blip>
          <a:srcRect b="0" l="0" r="0" t="0"/>
          <a:stretch/>
        </p:blipFill>
        <p:spPr>
          <a:xfrm>
            <a:off x="1047750" y="3666332"/>
            <a:ext cx="7165975" cy="549275"/>
          </a:xfrm>
          <a:prstGeom prst="rect">
            <a:avLst/>
          </a:prstGeom>
          <a:noFill/>
          <a:ln>
            <a:noFill/>
          </a:ln>
        </p:spPr>
      </p:pic>
      <p:pic>
        <p:nvPicPr>
          <p:cNvPr id="2192" name="Google Shape;2192;p116"/>
          <p:cNvPicPr preferRelativeResize="0"/>
          <p:nvPr/>
        </p:nvPicPr>
        <p:blipFill rotWithShape="1">
          <a:blip r:embed="rId4">
            <a:alphaModFix/>
          </a:blip>
          <a:srcRect b="0" l="0" r="0" t="0"/>
          <a:stretch/>
        </p:blipFill>
        <p:spPr>
          <a:xfrm>
            <a:off x="2209800" y="5404930"/>
            <a:ext cx="4583113" cy="369887"/>
          </a:xfrm>
          <a:prstGeom prst="rect">
            <a:avLst/>
          </a:prstGeom>
          <a:noFill/>
          <a:ln>
            <a:noFill/>
          </a:ln>
        </p:spPr>
      </p:pic>
      <p:sp>
        <p:nvSpPr>
          <p:cNvPr id="2193" name="Google Shape;2193;p116"/>
          <p:cNvSpPr/>
          <p:nvPr/>
        </p:nvSpPr>
        <p:spPr>
          <a:xfrm>
            <a:off x="1371600" y="5546217"/>
            <a:ext cx="534988" cy="228600"/>
          </a:xfrm>
          <a:custGeom>
            <a:rect b="b" l="l" r="r" t="t"/>
            <a:pathLst>
              <a:path extrusionOk="0" h="637" w="1484">
                <a:moveTo>
                  <a:pt x="0" y="207"/>
                </a:moveTo>
                <a:lnTo>
                  <a:pt x="1140" y="207"/>
                </a:lnTo>
                <a:lnTo>
                  <a:pt x="1140" y="0"/>
                </a:lnTo>
                <a:lnTo>
                  <a:pt x="1483" y="318"/>
                </a:lnTo>
                <a:lnTo>
                  <a:pt x="1140" y="636"/>
                </a:lnTo>
                <a:lnTo>
                  <a:pt x="1140" y="428"/>
                </a:lnTo>
                <a:lnTo>
                  <a:pt x="0" y="428"/>
                </a:lnTo>
                <a:lnTo>
                  <a:pt x="0" y="207"/>
                </a:lnTo>
              </a:path>
            </a:pathLst>
          </a:custGeom>
          <a:solidFill>
            <a:srgbClr val="3333CC"/>
          </a:solidFill>
          <a:ln cap="flat" cmpd="sng" w="9525">
            <a:solidFill>
              <a:srgbClr val="000000"/>
            </a:solidFill>
            <a:prstDash val="solid"/>
            <a:round/>
            <a:headEnd len="med" w="med" type="none"/>
            <a:tailEnd len="med" w="med"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94" name="Google Shape;2194;p116"/>
          <p:cNvPicPr preferRelativeResize="0"/>
          <p:nvPr/>
        </p:nvPicPr>
        <p:blipFill rotWithShape="1">
          <a:blip r:embed="rId5">
            <a:alphaModFix/>
          </a:blip>
          <a:srcRect b="0" l="0" r="0" t="0"/>
          <a:stretch/>
        </p:blipFill>
        <p:spPr>
          <a:xfrm>
            <a:off x="2514600" y="5029200"/>
            <a:ext cx="2209800" cy="282006"/>
          </a:xfrm>
          <a:prstGeom prst="rect">
            <a:avLst/>
          </a:prstGeom>
          <a:noFill/>
          <a:ln>
            <a:noFill/>
          </a:ln>
        </p:spPr>
      </p:pic>
      <p:grpSp>
        <p:nvGrpSpPr>
          <p:cNvPr id="2195" name="Google Shape;2195;p116"/>
          <p:cNvGrpSpPr/>
          <p:nvPr/>
        </p:nvGrpSpPr>
        <p:grpSpPr>
          <a:xfrm>
            <a:off x="5181599" y="228600"/>
            <a:ext cx="3789443" cy="2167732"/>
            <a:chOff x="1180290" y="1744663"/>
            <a:chExt cx="7387754" cy="4046537"/>
          </a:xfrm>
        </p:grpSpPr>
        <p:cxnSp>
          <p:nvCxnSpPr>
            <p:cNvPr id="2196" name="Google Shape;2196;p116"/>
            <p:cNvCxnSpPr/>
            <p:nvPr/>
          </p:nvCxnSpPr>
          <p:spPr>
            <a:xfrm>
              <a:off x="2882900" y="4579938"/>
              <a:ext cx="112713" cy="112712"/>
            </a:xfrm>
            <a:prstGeom prst="straightConnector1">
              <a:avLst/>
            </a:prstGeom>
            <a:noFill/>
            <a:ln cap="flat" cmpd="sng" w="25550">
              <a:solidFill>
                <a:srgbClr val="00E4A8"/>
              </a:solidFill>
              <a:prstDash val="solid"/>
              <a:round/>
              <a:headEnd len="med" w="med" type="none"/>
              <a:tailEnd len="med" w="med" type="none"/>
            </a:ln>
          </p:spPr>
        </p:cxnSp>
        <p:cxnSp>
          <p:nvCxnSpPr>
            <p:cNvPr id="2197" name="Google Shape;2197;p116"/>
            <p:cNvCxnSpPr/>
            <p:nvPr/>
          </p:nvCxnSpPr>
          <p:spPr>
            <a:xfrm flipH="1">
              <a:off x="2881313" y="4579938"/>
              <a:ext cx="115887" cy="112712"/>
            </a:xfrm>
            <a:prstGeom prst="straightConnector1">
              <a:avLst/>
            </a:prstGeom>
            <a:noFill/>
            <a:ln cap="flat" cmpd="sng" w="25550">
              <a:solidFill>
                <a:srgbClr val="00E4A8"/>
              </a:solidFill>
              <a:prstDash val="solid"/>
              <a:round/>
              <a:headEnd len="med" w="med" type="none"/>
              <a:tailEnd len="med" w="med" type="none"/>
            </a:ln>
          </p:spPr>
        </p:cxnSp>
        <p:cxnSp>
          <p:nvCxnSpPr>
            <p:cNvPr id="2198" name="Google Shape;2198;p116"/>
            <p:cNvCxnSpPr/>
            <p:nvPr/>
          </p:nvCxnSpPr>
          <p:spPr>
            <a:xfrm>
              <a:off x="3581400" y="4579938"/>
              <a:ext cx="112713" cy="112712"/>
            </a:xfrm>
            <a:prstGeom prst="straightConnector1">
              <a:avLst/>
            </a:prstGeom>
            <a:noFill/>
            <a:ln cap="flat" cmpd="sng" w="25550">
              <a:solidFill>
                <a:srgbClr val="00E4A8"/>
              </a:solidFill>
              <a:prstDash val="solid"/>
              <a:round/>
              <a:headEnd len="med" w="med" type="none"/>
              <a:tailEnd len="med" w="med" type="none"/>
            </a:ln>
          </p:spPr>
        </p:cxnSp>
        <p:cxnSp>
          <p:nvCxnSpPr>
            <p:cNvPr id="2199" name="Google Shape;2199;p116"/>
            <p:cNvCxnSpPr/>
            <p:nvPr/>
          </p:nvCxnSpPr>
          <p:spPr>
            <a:xfrm flipH="1">
              <a:off x="3579813" y="4579938"/>
              <a:ext cx="115887" cy="112712"/>
            </a:xfrm>
            <a:prstGeom prst="straightConnector1">
              <a:avLst/>
            </a:prstGeom>
            <a:noFill/>
            <a:ln cap="flat" cmpd="sng" w="25550">
              <a:solidFill>
                <a:srgbClr val="00E4A8"/>
              </a:solidFill>
              <a:prstDash val="solid"/>
              <a:round/>
              <a:headEnd len="med" w="med" type="none"/>
              <a:tailEnd len="med" w="med" type="none"/>
            </a:ln>
          </p:spPr>
        </p:cxnSp>
        <p:cxnSp>
          <p:nvCxnSpPr>
            <p:cNvPr id="2200" name="Google Shape;2200;p116"/>
            <p:cNvCxnSpPr/>
            <p:nvPr/>
          </p:nvCxnSpPr>
          <p:spPr>
            <a:xfrm>
              <a:off x="6372225" y="4579938"/>
              <a:ext cx="111125" cy="112712"/>
            </a:xfrm>
            <a:prstGeom prst="straightConnector1">
              <a:avLst/>
            </a:prstGeom>
            <a:noFill/>
            <a:ln cap="flat" cmpd="sng" w="25550">
              <a:solidFill>
                <a:srgbClr val="00E4A8"/>
              </a:solidFill>
              <a:prstDash val="solid"/>
              <a:round/>
              <a:headEnd len="med" w="med" type="none"/>
              <a:tailEnd len="med" w="med" type="none"/>
            </a:ln>
          </p:spPr>
        </p:cxnSp>
        <p:cxnSp>
          <p:nvCxnSpPr>
            <p:cNvPr id="2201" name="Google Shape;2201;p116"/>
            <p:cNvCxnSpPr/>
            <p:nvPr/>
          </p:nvCxnSpPr>
          <p:spPr>
            <a:xfrm flipH="1">
              <a:off x="6370638" y="4579938"/>
              <a:ext cx="114300" cy="112712"/>
            </a:xfrm>
            <a:prstGeom prst="straightConnector1">
              <a:avLst/>
            </a:prstGeom>
            <a:noFill/>
            <a:ln cap="flat" cmpd="sng" w="25550">
              <a:solidFill>
                <a:srgbClr val="00E4A8"/>
              </a:solidFill>
              <a:prstDash val="solid"/>
              <a:round/>
              <a:headEnd len="med" w="med" type="none"/>
              <a:tailEnd len="med" w="med" type="none"/>
            </a:ln>
          </p:spPr>
        </p:cxnSp>
        <p:sp>
          <p:nvSpPr>
            <p:cNvPr id="2202" name="Google Shape;2202;p116"/>
            <p:cNvSpPr/>
            <p:nvPr/>
          </p:nvSpPr>
          <p:spPr>
            <a:xfrm>
              <a:off x="4941888" y="4545013"/>
              <a:ext cx="192087" cy="192087"/>
            </a:xfrm>
            <a:prstGeom prst="ellipse">
              <a:avLst/>
            </a:prstGeom>
            <a:noFill/>
            <a:ln cap="flat" cmpd="sng" w="38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3" name="Google Shape;2203;p116"/>
            <p:cNvSpPr/>
            <p:nvPr/>
          </p:nvSpPr>
          <p:spPr>
            <a:xfrm>
              <a:off x="5640388" y="4545013"/>
              <a:ext cx="190500" cy="192087"/>
            </a:xfrm>
            <a:prstGeom prst="ellipse">
              <a:avLst/>
            </a:prstGeom>
            <a:noFill/>
            <a:ln cap="flat" cmpd="sng" w="38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4" name="Google Shape;2204;p116"/>
            <p:cNvSpPr/>
            <p:nvPr/>
          </p:nvSpPr>
          <p:spPr>
            <a:xfrm>
              <a:off x="2241550" y="1744663"/>
              <a:ext cx="4883150" cy="3421062"/>
            </a:xfrm>
            <a:custGeom>
              <a:rect b="b" l="l" r="r" t="t"/>
              <a:pathLst>
                <a:path extrusionOk="0" h="9501" w="13566">
                  <a:moveTo>
                    <a:pt x="0" y="0"/>
                  </a:moveTo>
                  <a:lnTo>
                    <a:pt x="189" y="467"/>
                  </a:lnTo>
                  <a:lnTo>
                    <a:pt x="374" y="939"/>
                  </a:lnTo>
                  <a:lnTo>
                    <a:pt x="564" y="1376"/>
                  </a:lnTo>
                  <a:lnTo>
                    <a:pt x="749" y="1812"/>
                  </a:lnTo>
                  <a:lnTo>
                    <a:pt x="970" y="2218"/>
                  </a:lnTo>
                  <a:lnTo>
                    <a:pt x="1159" y="2624"/>
                  </a:lnTo>
                  <a:lnTo>
                    <a:pt x="1345" y="3029"/>
                  </a:lnTo>
                  <a:lnTo>
                    <a:pt x="1534" y="3404"/>
                  </a:lnTo>
                  <a:lnTo>
                    <a:pt x="1719" y="3784"/>
                  </a:lnTo>
                  <a:lnTo>
                    <a:pt x="1940" y="4159"/>
                  </a:lnTo>
                  <a:lnTo>
                    <a:pt x="2125" y="4498"/>
                  </a:lnTo>
                  <a:lnTo>
                    <a:pt x="2315" y="4842"/>
                  </a:lnTo>
                  <a:lnTo>
                    <a:pt x="2500" y="5155"/>
                  </a:lnTo>
                  <a:lnTo>
                    <a:pt x="2690" y="5499"/>
                  </a:lnTo>
                  <a:lnTo>
                    <a:pt x="2910" y="5782"/>
                  </a:lnTo>
                  <a:lnTo>
                    <a:pt x="3095" y="6095"/>
                  </a:lnTo>
                  <a:lnTo>
                    <a:pt x="3285" y="6346"/>
                  </a:lnTo>
                  <a:lnTo>
                    <a:pt x="3470" y="6624"/>
                  </a:lnTo>
                  <a:lnTo>
                    <a:pt x="3660" y="6875"/>
                  </a:lnTo>
                  <a:lnTo>
                    <a:pt x="3876" y="7127"/>
                  </a:lnTo>
                  <a:lnTo>
                    <a:pt x="4065" y="7343"/>
                  </a:lnTo>
                  <a:lnTo>
                    <a:pt x="4251" y="7563"/>
                  </a:lnTo>
                  <a:lnTo>
                    <a:pt x="4440" y="7779"/>
                  </a:lnTo>
                  <a:lnTo>
                    <a:pt x="4626" y="7969"/>
                  </a:lnTo>
                  <a:lnTo>
                    <a:pt x="4846" y="8159"/>
                  </a:lnTo>
                  <a:lnTo>
                    <a:pt x="5031" y="8344"/>
                  </a:lnTo>
                  <a:lnTo>
                    <a:pt x="5221" y="8498"/>
                  </a:lnTo>
                  <a:lnTo>
                    <a:pt x="5411" y="8657"/>
                  </a:lnTo>
                  <a:lnTo>
                    <a:pt x="5596" y="8781"/>
                  </a:lnTo>
                  <a:lnTo>
                    <a:pt x="5816" y="8909"/>
                  </a:lnTo>
                  <a:lnTo>
                    <a:pt x="6001" y="9032"/>
                  </a:lnTo>
                  <a:lnTo>
                    <a:pt x="6191" y="9125"/>
                  </a:lnTo>
                  <a:lnTo>
                    <a:pt x="6376" y="9217"/>
                  </a:lnTo>
                  <a:lnTo>
                    <a:pt x="6566" y="9283"/>
                  </a:lnTo>
                  <a:lnTo>
                    <a:pt x="6782" y="9345"/>
                  </a:lnTo>
                  <a:lnTo>
                    <a:pt x="6972" y="9407"/>
                  </a:lnTo>
                  <a:lnTo>
                    <a:pt x="7157" y="9438"/>
                  </a:lnTo>
                  <a:lnTo>
                    <a:pt x="7346" y="9469"/>
                  </a:lnTo>
                  <a:lnTo>
                    <a:pt x="7532" y="9500"/>
                  </a:lnTo>
                  <a:lnTo>
                    <a:pt x="7752" y="9500"/>
                  </a:lnTo>
                  <a:lnTo>
                    <a:pt x="7942" y="9500"/>
                  </a:lnTo>
                  <a:lnTo>
                    <a:pt x="8127" y="9469"/>
                  </a:lnTo>
                  <a:lnTo>
                    <a:pt x="8317" y="9438"/>
                  </a:lnTo>
                  <a:lnTo>
                    <a:pt x="8502" y="9407"/>
                  </a:lnTo>
                  <a:lnTo>
                    <a:pt x="8722" y="9345"/>
                  </a:lnTo>
                  <a:lnTo>
                    <a:pt x="8908" y="9283"/>
                  </a:lnTo>
                  <a:lnTo>
                    <a:pt x="9097" y="9217"/>
                  </a:lnTo>
                  <a:lnTo>
                    <a:pt x="9282" y="9125"/>
                  </a:lnTo>
                  <a:lnTo>
                    <a:pt x="9472" y="9032"/>
                  </a:lnTo>
                  <a:lnTo>
                    <a:pt x="9693" y="8909"/>
                  </a:lnTo>
                  <a:lnTo>
                    <a:pt x="9878" y="8781"/>
                  </a:lnTo>
                  <a:lnTo>
                    <a:pt x="10067" y="8657"/>
                  </a:lnTo>
                  <a:lnTo>
                    <a:pt x="10253" y="8498"/>
                  </a:lnTo>
                  <a:lnTo>
                    <a:pt x="10442" y="8344"/>
                  </a:lnTo>
                  <a:lnTo>
                    <a:pt x="10658" y="8159"/>
                  </a:lnTo>
                  <a:lnTo>
                    <a:pt x="10848" y="7969"/>
                  </a:lnTo>
                  <a:lnTo>
                    <a:pt x="11033" y="7779"/>
                  </a:lnTo>
                  <a:lnTo>
                    <a:pt x="11223" y="7563"/>
                  </a:lnTo>
                  <a:lnTo>
                    <a:pt x="11408" y="7343"/>
                  </a:lnTo>
                  <a:lnTo>
                    <a:pt x="11629" y="7127"/>
                  </a:lnTo>
                  <a:lnTo>
                    <a:pt x="11814" y="6875"/>
                  </a:lnTo>
                  <a:lnTo>
                    <a:pt x="12003" y="6624"/>
                  </a:lnTo>
                  <a:lnTo>
                    <a:pt x="12193" y="6346"/>
                  </a:lnTo>
                  <a:lnTo>
                    <a:pt x="12378" y="6095"/>
                  </a:lnTo>
                  <a:lnTo>
                    <a:pt x="12599" y="5782"/>
                  </a:lnTo>
                  <a:lnTo>
                    <a:pt x="12784" y="5499"/>
                  </a:lnTo>
                  <a:lnTo>
                    <a:pt x="12974" y="5155"/>
                  </a:lnTo>
                  <a:lnTo>
                    <a:pt x="13159" y="4842"/>
                  </a:lnTo>
                  <a:lnTo>
                    <a:pt x="13348" y="4498"/>
                  </a:lnTo>
                  <a:lnTo>
                    <a:pt x="13565" y="4159"/>
                  </a:lnTo>
                </a:path>
              </a:pathLst>
            </a:custGeom>
            <a:noFill/>
            <a:ln cap="flat" cmpd="sng" w="38150">
              <a:solidFill>
                <a:srgbClr val="0000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205" name="Google Shape;2205;p116"/>
            <p:cNvCxnSpPr/>
            <p:nvPr/>
          </p:nvCxnSpPr>
          <p:spPr>
            <a:xfrm>
              <a:off x="2241550" y="4635500"/>
              <a:ext cx="4883150" cy="1588"/>
            </a:xfrm>
            <a:prstGeom prst="straightConnector1">
              <a:avLst/>
            </a:prstGeom>
            <a:noFill/>
            <a:ln cap="flat" cmpd="sng" w="9525">
              <a:solidFill>
                <a:srgbClr val="000000"/>
              </a:solidFill>
              <a:prstDash val="solid"/>
              <a:round/>
              <a:headEnd len="med" w="med" type="none"/>
              <a:tailEnd len="med" w="med" type="none"/>
            </a:ln>
          </p:spPr>
        </p:cxnSp>
        <p:sp>
          <p:nvSpPr>
            <p:cNvPr id="2206" name="Google Shape;2206;p116"/>
            <p:cNvSpPr/>
            <p:nvPr/>
          </p:nvSpPr>
          <p:spPr>
            <a:xfrm>
              <a:off x="1999459" y="2133600"/>
              <a:ext cx="5436256" cy="636416"/>
            </a:xfrm>
            <a:prstGeom prst="roundRect">
              <a:avLst>
                <a:gd fmla="val 347"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1800"/>
                <a:buFont typeface="Tahoma"/>
                <a:buNone/>
              </a:pPr>
              <a:r>
                <a:rPr lang="en-US" sz="1800">
                  <a:solidFill>
                    <a:schemeClr val="dk1"/>
                  </a:solidFill>
                  <a:latin typeface="Tahoma"/>
                  <a:ea typeface="Tahoma"/>
                  <a:cs typeface="Tahoma"/>
                  <a:sym typeface="Tahoma"/>
                </a:rPr>
                <a:t>Value of discriminant function</a:t>
              </a:r>
              <a:endParaRPr/>
            </a:p>
          </p:txBody>
        </p:sp>
        <p:sp>
          <p:nvSpPr>
            <p:cNvPr id="2207" name="Google Shape;2207;p116"/>
            <p:cNvSpPr/>
            <p:nvPr/>
          </p:nvSpPr>
          <p:spPr>
            <a:xfrm>
              <a:off x="2517302" y="4648199"/>
              <a:ext cx="601237" cy="693509"/>
            </a:xfrm>
            <a:prstGeom prst="roundRect">
              <a:avLst>
                <a:gd fmla="val 454"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1800"/>
                <a:buFont typeface="Tahoma"/>
                <a:buNone/>
              </a:pPr>
              <a:r>
                <a:rPr lang="en-US" sz="1800">
                  <a:solidFill>
                    <a:schemeClr val="dk1"/>
                  </a:solidFill>
                  <a:latin typeface="Tahoma"/>
                  <a:ea typeface="Tahoma"/>
                  <a:cs typeface="Tahoma"/>
                  <a:sym typeface="Tahoma"/>
                </a:rPr>
                <a:t>1</a:t>
              </a:r>
              <a:endParaRPr/>
            </a:p>
          </p:txBody>
        </p:sp>
        <p:sp>
          <p:nvSpPr>
            <p:cNvPr id="2208" name="Google Shape;2208;p116"/>
            <p:cNvSpPr/>
            <p:nvPr/>
          </p:nvSpPr>
          <p:spPr>
            <a:xfrm>
              <a:off x="3260085" y="4648199"/>
              <a:ext cx="601237" cy="693509"/>
            </a:xfrm>
            <a:prstGeom prst="roundRect">
              <a:avLst>
                <a:gd fmla="val 454"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1800"/>
                <a:buFont typeface="Tahoma"/>
                <a:buNone/>
              </a:pPr>
              <a:r>
                <a:rPr lang="en-US" sz="1800">
                  <a:solidFill>
                    <a:schemeClr val="dk1"/>
                  </a:solidFill>
                  <a:latin typeface="Tahoma"/>
                  <a:ea typeface="Tahoma"/>
                  <a:cs typeface="Tahoma"/>
                  <a:sym typeface="Tahoma"/>
                </a:rPr>
                <a:t>2</a:t>
              </a:r>
              <a:endParaRPr/>
            </a:p>
          </p:txBody>
        </p:sp>
        <p:sp>
          <p:nvSpPr>
            <p:cNvPr id="2209" name="Google Shape;2209;p116"/>
            <p:cNvSpPr/>
            <p:nvPr/>
          </p:nvSpPr>
          <p:spPr>
            <a:xfrm>
              <a:off x="4745651" y="4648199"/>
              <a:ext cx="601237" cy="693509"/>
            </a:xfrm>
            <a:prstGeom prst="roundRect">
              <a:avLst>
                <a:gd fmla="val 454"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1800"/>
                <a:buFont typeface="Tahoma"/>
                <a:buNone/>
              </a:pPr>
              <a:r>
                <a:rPr lang="en-US" sz="1800">
                  <a:solidFill>
                    <a:schemeClr val="dk1"/>
                  </a:solidFill>
                  <a:latin typeface="Tahoma"/>
                  <a:ea typeface="Tahoma"/>
                  <a:cs typeface="Tahoma"/>
                  <a:sym typeface="Tahoma"/>
                </a:rPr>
                <a:t>4</a:t>
              </a:r>
              <a:endParaRPr/>
            </a:p>
          </p:txBody>
        </p:sp>
        <p:sp>
          <p:nvSpPr>
            <p:cNvPr id="2210" name="Google Shape;2210;p116"/>
            <p:cNvSpPr/>
            <p:nvPr/>
          </p:nvSpPr>
          <p:spPr>
            <a:xfrm>
              <a:off x="5488434" y="4648199"/>
              <a:ext cx="601237" cy="693509"/>
            </a:xfrm>
            <a:prstGeom prst="roundRect">
              <a:avLst>
                <a:gd fmla="val 454"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1800"/>
                <a:buFont typeface="Tahoma"/>
                <a:buNone/>
              </a:pPr>
              <a:r>
                <a:rPr lang="en-US" sz="1800">
                  <a:solidFill>
                    <a:schemeClr val="dk1"/>
                  </a:solidFill>
                  <a:latin typeface="Tahoma"/>
                  <a:ea typeface="Tahoma"/>
                  <a:cs typeface="Tahoma"/>
                  <a:sym typeface="Tahoma"/>
                </a:rPr>
                <a:t>5</a:t>
              </a:r>
              <a:endParaRPr/>
            </a:p>
          </p:txBody>
        </p:sp>
        <p:sp>
          <p:nvSpPr>
            <p:cNvPr id="2211" name="Google Shape;2211;p116"/>
            <p:cNvSpPr/>
            <p:nvPr/>
          </p:nvSpPr>
          <p:spPr>
            <a:xfrm>
              <a:off x="6082661" y="4648199"/>
              <a:ext cx="601237" cy="693509"/>
            </a:xfrm>
            <a:prstGeom prst="roundRect">
              <a:avLst>
                <a:gd fmla="val 454"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1800"/>
                <a:buFont typeface="Tahoma"/>
                <a:buNone/>
              </a:pPr>
              <a:r>
                <a:rPr lang="en-US" sz="1800">
                  <a:solidFill>
                    <a:schemeClr val="dk1"/>
                  </a:solidFill>
                  <a:latin typeface="Tahoma"/>
                  <a:ea typeface="Tahoma"/>
                  <a:cs typeface="Tahoma"/>
                  <a:sym typeface="Tahoma"/>
                </a:rPr>
                <a:t>6</a:t>
              </a:r>
              <a:endParaRPr/>
            </a:p>
          </p:txBody>
        </p:sp>
        <p:cxnSp>
          <p:nvCxnSpPr>
            <p:cNvPr id="2212" name="Google Shape;2212;p116"/>
            <p:cNvCxnSpPr/>
            <p:nvPr/>
          </p:nvCxnSpPr>
          <p:spPr>
            <a:xfrm>
              <a:off x="3962400" y="3467100"/>
              <a:ext cx="1588" cy="2324100"/>
            </a:xfrm>
            <a:prstGeom prst="straightConnector1">
              <a:avLst/>
            </a:prstGeom>
            <a:noFill/>
            <a:ln cap="flat" cmpd="sng" w="25550">
              <a:solidFill>
                <a:srgbClr val="FFCF01"/>
              </a:solidFill>
              <a:prstDash val="solid"/>
              <a:round/>
              <a:headEnd len="med" w="med" type="none"/>
              <a:tailEnd len="med" w="med" type="none"/>
            </a:ln>
          </p:spPr>
        </p:cxnSp>
        <p:cxnSp>
          <p:nvCxnSpPr>
            <p:cNvPr id="2213" name="Google Shape;2213;p116"/>
            <p:cNvCxnSpPr/>
            <p:nvPr/>
          </p:nvCxnSpPr>
          <p:spPr>
            <a:xfrm>
              <a:off x="6121400" y="3454400"/>
              <a:ext cx="1588" cy="2324100"/>
            </a:xfrm>
            <a:prstGeom prst="straightConnector1">
              <a:avLst/>
            </a:prstGeom>
            <a:noFill/>
            <a:ln cap="flat" cmpd="sng" w="25550">
              <a:solidFill>
                <a:srgbClr val="FFCF01"/>
              </a:solidFill>
              <a:prstDash val="solid"/>
              <a:round/>
              <a:headEnd len="med" w="med" type="none"/>
              <a:tailEnd len="med" w="med" type="none"/>
            </a:ln>
          </p:spPr>
        </p:cxnSp>
        <p:sp>
          <p:nvSpPr>
            <p:cNvPr id="2214" name="Google Shape;2214;p116"/>
            <p:cNvSpPr/>
            <p:nvPr/>
          </p:nvSpPr>
          <p:spPr>
            <a:xfrm>
              <a:off x="4293141" y="3311064"/>
              <a:ext cx="1474453" cy="636416"/>
            </a:xfrm>
            <a:prstGeom prst="roundRect">
              <a:avLst>
                <a:gd fmla="val 347"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1800"/>
                <a:buFont typeface="Tahoma"/>
                <a:buNone/>
              </a:pPr>
              <a:r>
                <a:rPr lang="en-US" sz="1800">
                  <a:solidFill>
                    <a:schemeClr val="dk1"/>
                  </a:solidFill>
                  <a:latin typeface="Tahoma"/>
                  <a:ea typeface="Tahoma"/>
                  <a:cs typeface="Tahoma"/>
                  <a:sym typeface="Tahoma"/>
                </a:rPr>
                <a:t>class 2</a:t>
              </a:r>
              <a:endParaRPr/>
            </a:p>
          </p:txBody>
        </p:sp>
        <p:sp>
          <p:nvSpPr>
            <p:cNvPr id="2215" name="Google Shape;2215;p116"/>
            <p:cNvSpPr/>
            <p:nvPr/>
          </p:nvSpPr>
          <p:spPr>
            <a:xfrm>
              <a:off x="7093591" y="3311064"/>
              <a:ext cx="1474453" cy="636416"/>
            </a:xfrm>
            <a:prstGeom prst="roundRect">
              <a:avLst>
                <a:gd fmla="val 347"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1800"/>
                <a:buFont typeface="Tahoma"/>
                <a:buNone/>
              </a:pPr>
              <a:r>
                <a:rPr lang="en-US" sz="1800">
                  <a:solidFill>
                    <a:schemeClr val="dk1"/>
                  </a:solidFill>
                  <a:latin typeface="Tahoma"/>
                  <a:ea typeface="Tahoma"/>
                  <a:cs typeface="Tahoma"/>
                  <a:sym typeface="Tahoma"/>
                </a:rPr>
                <a:t>class 1</a:t>
              </a:r>
              <a:endParaRPr/>
            </a:p>
          </p:txBody>
        </p:sp>
        <p:sp>
          <p:nvSpPr>
            <p:cNvPr id="2216" name="Google Shape;2216;p116"/>
            <p:cNvSpPr/>
            <p:nvPr/>
          </p:nvSpPr>
          <p:spPr>
            <a:xfrm>
              <a:off x="1180290" y="3311064"/>
              <a:ext cx="1474453" cy="636416"/>
            </a:xfrm>
            <a:prstGeom prst="roundRect">
              <a:avLst>
                <a:gd fmla="val 347"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1800"/>
                <a:buFont typeface="Tahoma"/>
                <a:buNone/>
              </a:pPr>
              <a:r>
                <a:rPr lang="en-US" sz="1800">
                  <a:solidFill>
                    <a:schemeClr val="dk1"/>
                  </a:solidFill>
                  <a:latin typeface="Tahoma"/>
                  <a:ea typeface="Tahoma"/>
                  <a:cs typeface="Tahoma"/>
                  <a:sym typeface="Tahoma"/>
                </a:rPr>
                <a:t>class 1</a:t>
              </a:r>
              <a:endParaRPr/>
            </a:p>
          </p:txBody>
        </p:sp>
        <p:cxnSp>
          <p:nvCxnSpPr>
            <p:cNvPr id="2217" name="Google Shape;2217;p116"/>
            <p:cNvCxnSpPr/>
            <p:nvPr/>
          </p:nvCxnSpPr>
          <p:spPr>
            <a:xfrm flipH="1">
              <a:off x="2894013" y="3810000"/>
              <a:ext cx="1069975" cy="1588"/>
            </a:xfrm>
            <a:prstGeom prst="straightConnector1">
              <a:avLst/>
            </a:prstGeom>
            <a:noFill/>
            <a:ln cap="flat" cmpd="sng" w="25550">
              <a:solidFill>
                <a:srgbClr val="00E4A8"/>
              </a:solidFill>
              <a:prstDash val="solid"/>
              <a:round/>
              <a:headEnd len="med" w="med" type="none"/>
              <a:tailEnd len="med" w="med" type="triangle"/>
            </a:ln>
          </p:spPr>
        </p:cxnSp>
        <p:cxnSp>
          <p:nvCxnSpPr>
            <p:cNvPr id="2218" name="Google Shape;2218;p116"/>
            <p:cNvCxnSpPr/>
            <p:nvPr/>
          </p:nvCxnSpPr>
          <p:spPr>
            <a:xfrm>
              <a:off x="6096000" y="3810000"/>
              <a:ext cx="838200" cy="1588"/>
            </a:xfrm>
            <a:prstGeom prst="straightConnector1">
              <a:avLst/>
            </a:prstGeom>
            <a:noFill/>
            <a:ln cap="flat" cmpd="sng" w="25550">
              <a:solidFill>
                <a:srgbClr val="00E4A8"/>
              </a:solidFill>
              <a:prstDash val="solid"/>
              <a:round/>
              <a:headEnd len="med" w="med" type="none"/>
              <a:tailEnd len="med" w="med" type="triangle"/>
            </a:ln>
          </p:spPr>
        </p:cxnSp>
        <p:cxnSp>
          <p:nvCxnSpPr>
            <p:cNvPr id="2219" name="Google Shape;2219;p116"/>
            <p:cNvCxnSpPr/>
            <p:nvPr/>
          </p:nvCxnSpPr>
          <p:spPr>
            <a:xfrm>
              <a:off x="3962400" y="4038600"/>
              <a:ext cx="2133600" cy="1588"/>
            </a:xfrm>
            <a:prstGeom prst="straightConnector1">
              <a:avLst/>
            </a:prstGeom>
            <a:noFill/>
            <a:ln cap="flat" cmpd="sng" w="25550">
              <a:solidFill>
                <a:srgbClr val="FF0000"/>
              </a:solidFill>
              <a:prstDash val="solid"/>
              <a:round/>
              <a:headEnd len="med" w="med" type="triangle"/>
              <a:tailEnd len="med" w="med" type="triangle"/>
            </a:ln>
          </p:spPr>
        </p:cxnSp>
      </p:grpSp>
      <p:graphicFrame>
        <p:nvGraphicFramePr>
          <p:cNvPr id="2220" name="Google Shape;2220;p116"/>
          <p:cNvGraphicFramePr/>
          <p:nvPr/>
        </p:nvGraphicFramePr>
        <p:xfrm>
          <a:off x="7228635" y="5044172"/>
          <a:ext cx="3000000" cy="3000000"/>
        </p:xfrm>
        <a:graphic>
          <a:graphicData uri="http://schemas.openxmlformats.org/drawingml/2006/table">
            <a:tbl>
              <a:tblPr>
                <a:noFill/>
                <a:tableStyleId>{611D9C61-9C0D-412F-BEF7-545CDF8E8FD0}</a:tableStyleId>
              </a:tblPr>
              <a:tblGrid>
                <a:gridCol w="332525"/>
                <a:gridCol w="423225"/>
                <a:gridCol w="332525"/>
              </a:tblGrid>
              <a:tr h="278300">
                <a:tc>
                  <a:txBody>
                    <a:bodyPr>
                      <a:noAutofit/>
                    </a:bodyPr>
                    <a:lstStyle/>
                    <a:p>
                      <a:pPr indent="0" lvl="0" marL="0" marR="0" rtl="0" algn="ctr">
                        <a:spcBef>
                          <a:spcPts val="0"/>
                        </a:spcBef>
                        <a:spcAft>
                          <a:spcPts val="0"/>
                        </a:spcAft>
                        <a:buNone/>
                      </a:pPr>
                      <a:r>
                        <a:rPr lang="en-US" sz="1100" u="none" strike="noStrike"/>
                        <a:t>x</a:t>
                      </a:r>
                      <a:endParaRPr b="1" i="0" sz="1100" u="none" strike="noStrike">
                        <a:solidFill>
                          <a:srgbClr val="000000"/>
                        </a:solidFill>
                        <a:latin typeface="Calibri"/>
                        <a:ea typeface="Calibri"/>
                        <a:cs typeface="Calibri"/>
                        <a:sym typeface="Calibri"/>
                      </a:endParaRPr>
                    </a:p>
                  </a:txBody>
                  <a:tcPr marT="7625" marB="0" marR="7625" marL="7625" anchor="b"/>
                </a:tc>
                <a:tc>
                  <a:txBody>
                    <a:bodyPr>
                      <a:noAutofit/>
                    </a:bodyPr>
                    <a:lstStyle/>
                    <a:p>
                      <a:pPr indent="0" lvl="0" marL="0" marR="0" rtl="0" algn="ctr">
                        <a:spcBef>
                          <a:spcPts val="0"/>
                        </a:spcBef>
                        <a:spcAft>
                          <a:spcPts val="0"/>
                        </a:spcAft>
                        <a:buNone/>
                      </a:pPr>
                      <a:r>
                        <a:rPr lang="en-US" sz="1100" u="none" strike="noStrike"/>
                        <a:t>f</a:t>
                      </a:r>
                      <a:endParaRPr b="1" i="0" sz="1100" u="none" strike="noStrike">
                        <a:solidFill>
                          <a:srgbClr val="000000"/>
                        </a:solidFill>
                        <a:latin typeface="Calibri"/>
                        <a:ea typeface="Calibri"/>
                        <a:cs typeface="Calibri"/>
                        <a:sym typeface="Calibri"/>
                      </a:endParaRPr>
                    </a:p>
                  </a:txBody>
                  <a:tcPr marT="7625" marB="0" marR="7625" marL="7625" anchor="b"/>
                </a:tc>
                <a:tc>
                  <a:txBody>
                    <a:bodyPr>
                      <a:noAutofit/>
                    </a:bodyPr>
                    <a:lstStyle/>
                    <a:p>
                      <a:pPr indent="0" lvl="0" marL="0" marR="0" rtl="0" algn="ctr">
                        <a:spcBef>
                          <a:spcPts val="0"/>
                        </a:spcBef>
                        <a:spcAft>
                          <a:spcPts val="0"/>
                        </a:spcAft>
                        <a:buNone/>
                      </a:pPr>
                      <a:r>
                        <a:rPr lang="en-US" sz="1100" u="none" strike="noStrike"/>
                        <a:t>b</a:t>
                      </a:r>
                      <a:endParaRPr b="1" i="0" sz="1100" u="none" strike="noStrike">
                        <a:solidFill>
                          <a:srgbClr val="000000"/>
                        </a:solidFill>
                        <a:latin typeface="Calibri"/>
                        <a:ea typeface="Calibri"/>
                        <a:cs typeface="Calibri"/>
                        <a:sym typeface="Calibri"/>
                      </a:endParaRPr>
                    </a:p>
                  </a:txBody>
                  <a:tcPr marT="7625" marB="0" marR="7625" marL="7625" anchor="b"/>
                </a:tc>
              </a:tr>
              <a:tr h="267600">
                <a:tc>
                  <a:txBody>
                    <a:bodyPr>
                      <a:noAutofit/>
                    </a:bodyPr>
                    <a:lstStyle/>
                    <a:p>
                      <a:pPr indent="0" lvl="0" marL="0" marR="0" rtl="0" algn="r">
                        <a:spcBef>
                          <a:spcPts val="0"/>
                        </a:spcBef>
                        <a:spcAft>
                          <a:spcPts val="0"/>
                        </a:spcAft>
                        <a:buNone/>
                      </a:pPr>
                      <a:r>
                        <a:rPr lang="en-US" sz="1100" u="none" strike="noStrike"/>
                        <a:t>2</a:t>
                      </a:r>
                      <a:endParaRPr b="0" i="0" sz="1100" u="none" strike="noStrike">
                        <a:solidFill>
                          <a:srgbClr val="000000"/>
                        </a:solidFill>
                        <a:latin typeface="Calibri"/>
                        <a:ea typeface="Calibri"/>
                        <a:cs typeface="Calibri"/>
                        <a:sym typeface="Calibri"/>
                      </a:endParaRPr>
                    </a:p>
                  </a:txBody>
                  <a:tcPr marT="7625" marB="0" marR="7625" marL="7625" anchor="b"/>
                </a:tc>
                <a:tc>
                  <a:txBody>
                    <a:bodyPr>
                      <a:noAutofit/>
                    </a:bodyPr>
                    <a:lstStyle/>
                    <a:p>
                      <a:pPr indent="0" lvl="0" marL="0" marR="0" rtl="0" algn="r">
                        <a:spcBef>
                          <a:spcPts val="0"/>
                        </a:spcBef>
                        <a:spcAft>
                          <a:spcPts val="0"/>
                        </a:spcAft>
                        <a:buNone/>
                      </a:pPr>
                      <a:r>
                        <a:rPr lang="en-US" sz="1100" u="none" strike="noStrike"/>
                        <a:t>1</a:t>
                      </a:r>
                      <a:endParaRPr b="0" i="0" sz="1100" u="none" strike="noStrike">
                        <a:solidFill>
                          <a:srgbClr val="000000"/>
                        </a:solidFill>
                        <a:latin typeface="Calibri"/>
                        <a:ea typeface="Calibri"/>
                        <a:cs typeface="Calibri"/>
                        <a:sym typeface="Calibri"/>
                      </a:endParaRPr>
                    </a:p>
                  </a:txBody>
                  <a:tcPr marT="7625" marB="0" marR="7625" marL="7625" anchor="b"/>
                </a:tc>
                <a:tc>
                  <a:txBody>
                    <a:bodyPr>
                      <a:noAutofit/>
                    </a:bodyPr>
                    <a:lstStyle/>
                    <a:p>
                      <a:pPr indent="0" lvl="0" marL="0" marR="0" rtl="0" algn="r">
                        <a:spcBef>
                          <a:spcPts val="0"/>
                        </a:spcBef>
                        <a:spcAft>
                          <a:spcPts val="0"/>
                        </a:spcAft>
                        <a:buNone/>
                      </a:pPr>
                      <a:r>
                        <a:rPr lang="en-US" sz="1100" u="none" strike="noStrike"/>
                        <a:t>9</a:t>
                      </a:r>
                      <a:endParaRPr b="0" i="0" sz="1100" u="none" strike="noStrike">
                        <a:solidFill>
                          <a:srgbClr val="000000"/>
                        </a:solidFill>
                        <a:latin typeface="Calibri"/>
                        <a:ea typeface="Calibri"/>
                        <a:cs typeface="Calibri"/>
                        <a:sym typeface="Calibri"/>
                      </a:endParaRPr>
                    </a:p>
                  </a:txBody>
                  <a:tcPr marT="7625" marB="0" marR="7625" marL="7625" anchor="b"/>
                </a:tc>
              </a:tr>
              <a:tr h="256900">
                <a:tc>
                  <a:txBody>
                    <a:bodyPr>
                      <a:noAutofit/>
                    </a:bodyPr>
                    <a:lstStyle/>
                    <a:p>
                      <a:pPr indent="0" lvl="0" marL="0" marR="0" rtl="0" algn="r">
                        <a:spcBef>
                          <a:spcPts val="0"/>
                        </a:spcBef>
                        <a:spcAft>
                          <a:spcPts val="0"/>
                        </a:spcAft>
                        <a:buNone/>
                      </a:pPr>
                      <a:r>
                        <a:rPr lang="en-US" sz="1100" u="none" strike="noStrike"/>
                        <a:t>5</a:t>
                      </a:r>
                      <a:endParaRPr b="0" i="0" sz="1100" u="none" strike="noStrike">
                        <a:solidFill>
                          <a:srgbClr val="000000"/>
                        </a:solidFill>
                        <a:latin typeface="Calibri"/>
                        <a:ea typeface="Calibri"/>
                        <a:cs typeface="Calibri"/>
                        <a:sym typeface="Calibri"/>
                      </a:endParaRPr>
                    </a:p>
                  </a:txBody>
                  <a:tcPr marT="7625" marB="0" marR="7625" marL="7625" anchor="b"/>
                </a:tc>
                <a:tc>
                  <a:txBody>
                    <a:bodyPr>
                      <a:noAutofit/>
                    </a:bodyPr>
                    <a:lstStyle/>
                    <a:p>
                      <a:pPr indent="0" lvl="0" marL="0" marR="0" rtl="0" algn="r">
                        <a:spcBef>
                          <a:spcPts val="0"/>
                        </a:spcBef>
                        <a:spcAft>
                          <a:spcPts val="0"/>
                        </a:spcAft>
                        <a:buNone/>
                      </a:pPr>
                      <a:r>
                        <a:rPr lang="en-US" sz="1100" u="none" strike="noStrike"/>
                        <a:t>-1</a:t>
                      </a:r>
                      <a:endParaRPr b="0" i="0" sz="1100" u="none" strike="noStrike">
                        <a:solidFill>
                          <a:srgbClr val="000000"/>
                        </a:solidFill>
                        <a:latin typeface="Calibri"/>
                        <a:ea typeface="Calibri"/>
                        <a:cs typeface="Calibri"/>
                        <a:sym typeface="Calibri"/>
                      </a:endParaRPr>
                    </a:p>
                  </a:txBody>
                  <a:tcPr marT="7625" marB="0" marR="7625" marL="7625" anchor="b"/>
                </a:tc>
                <a:tc>
                  <a:txBody>
                    <a:bodyPr>
                      <a:noAutofit/>
                    </a:bodyPr>
                    <a:lstStyle/>
                    <a:p>
                      <a:pPr indent="0" lvl="0" marL="0" marR="0" rtl="0" algn="r">
                        <a:spcBef>
                          <a:spcPts val="0"/>
                        </a:spcBef>
                        <a:spcAft>
                          <a:spcPts val="0"/>
                        </a:spcAft>
                        <a:buNone/>
                      </a:pPr>
                      <a:r>
                        <a:rPr lang="en-US" sz="1100" u="none" strike="noStrike"/>
                        <a:t>9</a:t>
                      </a:r>
                      <a:endParaRPr b="0" i="0" sz="1100" u="none" strike="noStrike">
                        <a:solidFill>
                          <a:srgbClr val="000000"/>
                        </a:solidFill>
                        <a:latin typeface="Calibri"/>
                        <a:ea typeface="Calibri"/>
                        <a:cs typeface="Calibri"/>
                        <a:sym typeface="Calibri"/>
                      </a:endParaRPr>
                    </a:p>
                  </a:txBody>
                  <a:tcPr marT="7625" marB="0" marR="7625" marL="7625" anchor="b"/>
                </a:tc>
              </a:tr>
              <a:tr h="256900">
                <a:tc>
                  <a:txBody>
                    <a:bodyPr>
                      <a:noAutofit/>
                    </a:bodyPr>
                    <a:lstStyle/>
                    <a:p>
                      <a:pPr indent="0" lvl="0" marL="0" marR="0" rtl="0" algn="r">
                        <a:spcBef>
                          <a:spcPts val="0"/>
                        </a:spcBef>
                        <a:spcAft>
                          <a:spcPts val="0"/>
                        </a:spcAft>
                        <a:buNone/>
                      </a:pPr>
                      <a:r>
                        <a:rPr lang="en-US" sz="1100" u="none" strike="noStrike"/>
                        <a:t>6</a:t>
                      </a:r>
                      <a:endParaRPr b="0" i="0" sz="1100" u="none" strike="noStrike">
                        <a:solidFill>
                          <a:srgbClr val="000000"/>
                        </a:solidFill>
                        <a:latin typeface="Calibri"/>
                        <a:ea typeface="Calibri"/>
                        <a:cs typeface="Calibri"/>
                        <a:sym typeface="Calibri"/>
                      </a:endParaRPr>
                    </a:p>
                  </a:txBody>
                  <a:tcPr marT="7625" marB="0" marR="7625" marL="7625" anchor="b"/>
                </a:tc>
                <a:tc>
                  <a:txBody>
                    <a:bodyPr>
                      <a:noAutofit/>
                    </a:bodyPr>
                    <a:lstStyle/>
                    <a:p>
                      <a:pPr indent="0" lvl="0" marL="0" marR="0" rtl="0" algn="r">
                        <a:spcBef>
                          <a:spcPts val="0"/>
                        </a:spcBef>
                        <a:spcAft>
                          <a:spcPts val="0"/>
                        </a:spcAft>
                        <a:buNone/>
                      </a:pPr>
                      <a:r>
                        <a:rPr lang="en-US" sz="1100" u="none" strike="noStrike"/>
                        <a:t>1</a:t>
                      </a:r>
                      <a:endParaRPr b="0" i="0" sz="1100" u="none" strike="noStrike">
                        <a:solidFill>
                          <a:srgbClr val="000000"/>
                        </a:solidFill>
                        <a:latin typeface="Calibri"/>
                        <a:ea typeface="Calibri"/>
                        <a:cs typeface="Calibri"/>
                        <a:sym typeface="Calibri"/>
                      </a:endParaRPr>
                    </a:p>
                  </a:txBody>
                  <a:tcPr marT="7625" marB="0" marR="7625" marL="7625" anchor="b"/>
                </a:tc>
                <a:tc>
                  <a:txBody>
                    <a:bodyPr>
                      <a:noAutofit/>
                    </a:bodyPr>
                    <a:lstStyle/>
                    <a:p>
                      <a:pPr indent="0" lvl="0" marL="0" marR="0" rtl="0" algn="r">
                        <a:spcBef>
                          <a:spcPts val="0"/>
                        </a:spcBef>
                        <a:spcAft>
                          <a:spcPts val="0"/>
                        </a:spcAft>
                        <a:buNone/>
                      </a:pPr>
                      <a:r>
                        <a:rPr lang="en-US" sz="1100" u="none" strike="noStrike"/>
                        <a:t>9</a:t>
                      </a:r>
                      <a:endParaRPr b="0" i="0" sz="1100" u="none" strike="noStrike">
                        <a:solidFill>
                          <a:srgbClr val="000000"/>
                        </a:solidFill>
                        <a:latin typeface="Calibri"/>
                        <a:ea typeface="Calibri"/>
                        <a:cs typeface="Calibri"/>
                        <a:sym typeface="Calibri"/>
                      </a:endParaRPr>
                    </a:p>
                  </a:txBody>
                  <a:tcPr marT="7625" marB="0" marR="7625" marL="7625" anchor="b"/>
                </a:tc>
              </a:tr>
            </a:tbl>
          </a:graphicData>
        </a:graphic>
      </p:graphicFrame>
      <p:sp>
        <p:nvSpPr>
          <p:cNvPr id="2221" name="Google Shape;2221;p11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222" name="Google Shape;2222;p11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6" name="Shape 2226"/>
        <p:cNvGrpSpPr/>
        <p:nvPr/>
      </p:nvGrpSpPr>
      <p:grpSpPr>
        <a:xfrm>
          <a:off x="0" y="0"/>
          <a:ext cx="0" cy="0"/>
          <a:chOff x="0" y="0"/>
          <a:chExt cx="0" cy="0"/>
        </a:xfrm>
      </p:grpSpPr>
      <p:sp>
        <p:nvSpPr>
          <p:cNvPr id="2227" name="Google Shape;2227;p11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Histogram Intersection Kernel </a:t>
            </a:r>
            <a:br>
              <a:rPr lang="en-US"/>
            </a:br>
            <a:r>
              <a:rPr lang="en-US" sz="3200">
                <a:solidFill>
                  <a:srgbClr val="FF0000"/>
                </a:solidFill>
              </a:rPr>
              <a:t>(Good for Orientated Gradient Features)</a:t>
            </a:r>
            <a:endParaRPr>
              <a:solidFill>
                <a:srgbClr val="FF0000"/>
              </a:solidFill>
            </a:endParaRPr>
          </a:p>
        </p:txBody>
      </p:sp>
      <p:sp>
        <p:nvSpPr>
          <p:cNvPr id="2228" name="Google Shape;2228;p117"/>
          <p:cNvSpPr txBox="1"/>
          <p:nvPr>
            <p:ph idx="1" type="body"/>
          </p:nvPr>
        </p:nvSpPr>
        <p:spPr>
          <a:xfrm>
            <a:off x="457200" y="1600200"/>
            <a:ext cx="8229600" cy="4530725"/>
          </a:xfrm>
          <a:prstGeom prst="rect">
            <a:avLst/>
          </a:prstGeom>
          <a:blipFill rotWithShape="1">
            <a:blip r:embed="rId3">
              <a:alphaModFix/>
            </a:blip>
            <a:stretch>
              <a:fillRect b="0" l="-591" r="0" t="-1749"/>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sp>
        <p:nvSpPr>
          <p:cNvPr id="2229" name="Google Shape;2229;p11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230" name="Google Shape;2230;p11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4" name="Shape 2234"/>
        <p:cNvGrpSpPr/>
        <p:nvPr/>
      </p:nvGrpSpPr>
      <p:grpSpPr>
        <a:xfrm>
          <a:off x="0" y="0"/>
          <a:ext cx="0" cy="0"/>
          <a:chOff x="0" y="0"/>
          <a:chExt cx="0" cy="0"/>
        </a:xfrm>
      </p:grpSpPr>
      <p:sp>
        <p:nvSpPr>
          <p:cNvPr id="2235" name="Google Shape;2235;p11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Speeding Up Histogram Intersection Kernel </a:t>
            </a:r>
            <a:r>
              <a:rPr lang="en-US" sz="3200">
                <a:solidFill>
                  <a:srgbClr val="FF0000"/>
                </a:solidFill>
              </a:rPr>
              <a:t>(Good for Orientated Gradient Features)</a:t>
            </a:r>
            <a:endParaRPr>
              <a:solidFill>
                <a:srgbClr val="FF0000"/>
              </a:solidFill>
            </a:endParaRPr>
          </a:p>
        </p:txBody>
      </p:sp>
      <p:sp>
        <p:nvSpPr>
          <p:cNvPr id="2236" name="Google Shape;2236;p118"/>
          <p:cNvSpPr txBox="1"/>
          <p:nvPr>
            <p:ph idx="1" type="body"/>
          </p:nvPr>
        </p:nvSpPr>
        <p:spPr>
          <a:xfrm>
            <a:off x="457200" y="1600200"/>
            <a:ext cx="8229600" cy="4530725"/>
          </a:xfrm>
          <a:prstGeom prst="rect">
            <a:avLst/>
          </a:prstGeom>
          <a:blipFill rotWithShape="1">
            <a:blip r:embed="rId3">
              <a:alphaModFix/>
            </a:blip>
            <a:stretch>
              <a:fillRect b="-5382" l="-443" r="0" t="-1478"/>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sp>
        <p:nvSpPr>
          <p:cNvPr id="2237" name="Google Shape;2237;p11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238" name="Google Shape;2238;p11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Google Shape;2244;p119"/>
          <p:cNvSpPr/>
          <p:nvPr/>
        </p:nvSpPr>
        <p:spPr>
          <a:xfrm>
            <a:off x="457200" y="1371600"/>
            <a:ext cx="7543800" cy="44545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820"/>
              <a:buFont typeface="Noto Sans Symbols"/>
              <a:buChar char="■"/>
            </a:pPr>
            <a:r>
              <a:rPr lang="en-US" sz="2800">
                <a:solidFill>
                  <a:schemeClr val="dk1"/>
                </a:solidFill>
                <a:latin typeface="Arial"/>
                <a:ea typeface="Arial"/>
                <a:cs typeface="Arial"/>
                <a:sym typeface="Arial"/>
              </a:rPr>
              <a:t>SVM locates a separating hyperplane in the feature space and classify points in that space </a:t>
            </a:r>
            <a:endParaRPr/>
          </a:p>
          <a:p>
            <a:pPr indent="-342900" lvl="0" marL="342900" marR="0" rtl="0" algn="l">
              <a:spcBef>
                <a:spcPts val="560"/>
              </a:spcBef>
              <a:spcAft>
                <a:spcPts val="0"/>
              </a:spcAft>
              <a:buClr>
                <a:schemeClr val="accent1"/>
              </a:buClr>
              <a:buSzPts val="1820"/>
              <a:buFont typeface="Noto Sans Symbols"/>
              <a:buChar char="■"/>
            </a:pPr>
            <a:r>
              <a:rPr lang="en-US" sz="2800">
                <a:solidFill>
                  <a:schemeClr val="dk1"/>
                </a:solidFill>
                <a:latin typeface="Arial"/>
                <a:ea typeface="Arial"/>
                <a:cs typeface="Arial"/>
                <a:sym typeface="Arial"/>
              </a:rPr>
              <a:t>It does not need to represent the space explicitly, simply by defining a kernel function</a:t>
            </a:r>
            <a:endParaRPr/>
          </a:p>
          <a:p>
            <a:pPr indent="-342900" lvl="0" marL="342900" marR="0" rtl="0" algn="l">
              <a:spcBef>
                <a:spcPts val="560"/>
              </a:spcBef>
              <a:spcAft>
                <a:spcPts val="0"/>
              </a:spcAft>
              <a:buClr>
                <a:schemeClr val="accent1"/>
              </a:buClr>
              <a:buSzPts val="1820"/>
              <a:buFont typeface="Noto Sans Symbols"/>
              <a:buChar char="■"/>
            </a:pPr>
            <a:r>
              <a:rPr lang="en-US" sz="2800">
                <a:solidFill>
                  <a:schemeClr val="dk1"/>
                </a:solidFill>
                <a:latin typeface="Arial"/>
                <a:ea typeface="Arial"/>
                <a:cs typeface="Arial"/>
                <a:sym typeface="Arial"/>
              </a:rPr>
              <a:t>The kernel function plays the role of the dot product in the feature space.</a:t>
            </a:r>
            <a:endParaRPr/>
          </a:p>
        </p:txBody>
      </p:sp>
      <p:sp>
        <p:nvSpPr>
          <p:cNvPr id="2245" name="Google Shape;2245;p11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Nonlinear SVM - Overview</a:t>
            </a:r>
            <a:endParaRPr/>
          </a:p>
        </p:txBody>
      </p:sp>
      <p:sp>
        <p:nvSpPr>
          <p:cNvPr id="2246" name="Google Shape;2246;p11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247" name="Google Shape;2247;p11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2" name="Shape 2252"/>
        <p:cNvGrpSpPr/>
        <p:nvPr/>
      </p:nvGrpSpPr>
      <p:grpSpPr>
        <a:xfrm>
          <a:off x="0" y="0"/>
          <a:ext cx="0" cy="0"/>
          <a:chOff x="0" y="0"/>
          <a:chExt cx="0" cy="0"/>
        </a:xfrm>
      </p:grpSpPr>
      <p:sp>
        <p:nvSpPr>
          <p:cNvPr id="2253" name="Google Shape;2253;p12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Properties of SVM</a:t>
            </a:r>
            <a:endParaRPr/>
          </a:p>
        </p:txBody>
      </p:sp>
      <p:sp>
        <p:nvSpPr>
          <p:cNvPr id="2254" name="Google Shape;2254;p120"/>
          <p:cNvSpPr txBox="1"/>
          <p:nvPr>
            <p:ph idx="1" type="body"/>
          </p:nvPr>
        </p:nvSpPr>
        <p:spPr>
          <a:xfrm>
            <a:off x="457200" y="955675"/>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820"/>
              <a:buChar char="■"/>
            </a:pPr>
            <a:r>
              <a:rPr lang="en-US" sz="2800"/>
              <a:t>Flexibility in choosing a similarity function</a:t>
            </a:r>
            <a:endParaRPr/>
          </a:p>
          <a:p>
            <a:pPr indent="-342900" lvl="0" marL="342900" rtl="0" algn="l">
              <a:lnSpc>
                <a:spcPct val="80000"/>
              </a:lnSpc>
              <a:spcBef>
                <a:spcPts val="560"/>
              </a:spcBef>
              <a:spcAft>
                <a:spcPts val="0"/>
              </a:spcAft>
              <a:buSzPts val="1820"/>
              <a:buChar char="■"/>
            </a:pPr>
            <a:r>
              <a:rPr lang="en-US" sz="2800"/>
              <a:t>Sparseness of solution when dealing with large data sets</a:t>
            </a:r>
            <a:endParaRPr/>
          </a:p>
          <a:p>
            <a:pPr indent="-325438" lvl="1" marL="669925" rtl="0" algn="l">
              <a:lnSpc>
                <a:spcPct val="80000"/>
              </a:lnSpc>
              <a:spcBef>
                <a:spcPts val="480"/>
              </a:spcBef>
              <a:spcAft>
                <a:spcPts val="0"/>
              </a:spcAft>
              <a:buSzPts val="1440"/>
              <a:buChar char="❑"/>
            </a:pPr>
            <a:r>
              <a:rPr lang="en-US" sz="2400"/>
              <a:t>only support vectors are used to specify the separating hyperplane </a:t>
            </a:r>
            <a:endParaRPr/>
          </a:p>
          <a:p>
            <a:pPr indent="-342900" lvl="0" marL="342900" rtl="0" algn="l">
              <a:lnSpc>
                <a:spcPct val="80000"/>
              </a:lnSpc>
              <a:spcBef>
                <a:spcPts val="560"/>
              </a:spcBef>
              <a:spcAft>
                <a:spcPts val="0"/>
              </a:spcAft>
              <a:buSzPts val="1820"/>
              <a:buChar char="■"/>
            </a:pPr>
            <a:r>
              <a:rPr lang="en-US" sz="2800"/>
              <a:t>Ability to handle large feature spaces</a:t>
            </a:r>
            <a:endParaRPr/>
          </a:p>
          <a:p>
            <a:pPr indent="-325438" lvl="1" marL="669925" rtl="0" algn="l">
              <a:lnSpc>
                <a:spcPct val="80000"/>
              </a:lnSpc>
              <a:spcBef>
                <a:spcPts val="480"/>
              </a:spcBef>
              <a:spcAft>
                <a:spcPts val="0"/>
              </a:spcAft>
              <a:buSzPts val="1440"/>
              <a:buChar char="❑"/>
            </a:pPr>
            <a:r>
              <a:rPr lang="en-US" sz="2400"/>
              <a:t>complexity does not depend on the dimensionality of the feature space</a:t>
            </a:r>
            <a:endParaRPr/>
          </a:p>
          <a:p>
            <a:pPr indent="-342900" lvl="0" marL="342900" rtl="0" algn="l">
              <a:lnSpc>
                <a:spcPct val="80000"/>
              </a:lnSpc>
              <a:spcBef>
                <a:spcPts val="560"/>
              </a:spcBef>
              <a:spcAft>
                <a:spcPts val="0"/>
              </a:spcAft>
              <a:buSzPts val="1820"/>
              <a:buChar char="■"/>
            </a:pPr>
            <a:r>
              <a:rPr lang="en-US" sz="2800"/>
              <a:t>Overfitting can be controlled by soft margin approach</a:t>
            </a:r>
            <a:endParaRPr/>
          </a:p>
          <a:p>
            <a:pPr indent="-342900" lvl="0" marL="342900" rtl="0" algn="l">
              <a:lnSpc>
                <a:spcPct val="80000"/>
              </a:lnSpc>
              <a:spcBef>
                <a:spcPts val="560"/>
              </a:spcBef>
              <a:spcAft>
                <a:spcPts val="0"/>
              </a:spcAft>
              <a:buSzPts val="1820"/>
              <a:buChar char="■"/>
            </a:pPr>
            <a:r>
              <a:rPr lang="en-US" sz="2800"/>
              <a:t>Nice math property</a:t>
            </a:r>
            <a:endParaRPr/>
          </a:p>
          <a:p>
            <a:pPr indent="-325438" lvl="1" marL="669925" rtl="0" algn="l">
              <a:lnSpc>
                <a:spcPct val="80000"/>
              </a:lnSpc>
              <a:spcBef>
                <a:spcPts val="480"/>
              </a:spcBef>
              <a:spcAft>
                <a:spcPts val="0"/>
              </a:spcAft>
              <a:buSzPts val="1440"/>
              <a:buChar char="❑"/>
            </a:pPr>
            <a:r>
              <a:rPr lang="en-US" sz="2400"/>
              <a:t>a simple convex optimization problem which is guaranteed to converge to a single global solution</a:t>
            </a:r>
            <a:endParaRPr/>
          </a:p>
          <a:p>
            <a:pPr indent="-342900" lvl="0" marL="342900" rtl="0" algn="l">
              <a:lnSpc>
                <a:spcPct val="80000"/>
              </a:lnSpc>
              <a:spcBef>
                <a:spcPts val="560"/>
              </a:spcBef>
              <a:spcAft>
                <a:spcPts val="0"/>
              </a:spcAft>
              <a:buSzPts val="1820"/>
              <a:buChar char="■"/>
            </a:pPr>
            <a:r>
              <a:rPr lang="en-US" sz="2800"/>
              <a:t>Feature Selection</a:t>
            </a:r>
            <a:endParaRPr/>
          </a:p>
        </p:txBody>
      </p:sp>
      <p:sp>
        <p:nvSpPr>
          <p:cNvPr id="2255" name="Google Shape;2255;p12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256" name="Google Shape;2256;p12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1" name="Shape 2261"/>
        <p:cNvGrpSpPr/>
        <p:nvPr/>
      </p:nvGrpSpPr>
      <p:grpSpPr>
        <a:xfrm>
          <a:off x="0" y="0"/>
          <a:ext cx="0" cy="0"/>
          <a:chOff x="0" y="0"/>
          <a:chExt cx="0" cy="0"/>
        </a:xfrm>
      </p:grpSpPr>
      <p:sp>
        <p:nvSpPr>
          <p:cNvPr id="2262" name="Google Shape;2262;p12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SVM Applications in Image Processing</a:t>
            </a:r>
            <a:endParaRPr/>
          </a:p>
        </p:txBody>
      </p:sp>
      <p:sp>
        <p:nvSpPr>
          <p:cNvPr id="2263" name="Google Shape;2263;p12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560"/>
              <a:buChar char="■"/>
            </a:pPr>
            <a:r>
              <a:rPr lang="en-US" sz="2400"/>
              <a:t>Human Detection</a:t>
            </a:r>
            <a:endParaRPr/>
          </a:p>
          <a:p>
            <a:pPr indent="-342900" lvl="0" marL="342900" rtl="0" algn="l">
              <a:spcBef>
                <a:spcPts val="480"/>
              </a:spcBef>
              <a:spcAft>
                <a:spcPts val="0"/>
              </a:spcAft>
              <a:buSzPts val="1560"/>
              <a:buChar char="■"/>
            </a:pPr>
            <a:r>
              <a:rPr lang="en-US" sz="2400"/>
              <a:t>Handwritten Digit Recognition</a:t>
            </a:r>
            <a:endParaRPr/>
          </a:p>
          <a:p>
            <a:pPr indent="-342900" lvl="0" marL="342900" rtl="0" algn="l">
              <a:spcBef>
                <a:spcPts val="480"/>
              </a:spcBef>
              <a:spcAft>
                <a:spcPts val="0"/>
              </a:spcAft>
              <a:buSzPts val="1560"/>
              <a:buChar char="■"/>
            </a:pPr>
            <a:r>
              <a:rPr lang="en-US" sz="2400"/>
              <a:t>Face Detection</a:t>
            </a:r>
            <a:endParaRPr/>
          </a:p>
          <a:p>
            <a:pPr indent="-342900" lvl="0" marL="342900" rtl="0" algn="l">
              <a:spcBef>
                <a:spcPts val="480"/>
              </a:spcBef>
              <a:spcAft>
                <a:spcPts val="0"/>
              </a:spcAft>
              <a:buSzPts val="1560"/>
              <a:buChar char="■"/>
            </a:pPr>
            <a:r>
              <a:rPr lang="en-US" sz="2400"/>
              <a:t>Face Recognition</a:t>
            </a:r>
            <a:endParaRPr/>
          </a:p>
          <a:p>
            <a:pPr indent="-342900" lvl="0" marL="342900" rtl="0" algn="l">
              <a:spcBef>
                <a:spcPts val="480"/>
              </a:spcBef>
              <a:spcAft>
                <a:spcPts val="0"/>
              </a:spcAft>
              <a:buSzPts val="1560"/>
              <a:buChar char="■"/>
            </a:pPr>
            <a:r>
              <a:rPr lang="en-US" sz="2400"/>
              <a:t>Pose Recognition</a:t>
            </a:r>
            <a:endParaRPr/>
          </a:p>
          <a:p>
            <a:pPr indent="-342900" lvl="0" marL="342900" rtl="0" algn="l">
              <a:spcBef>
                <a:spcPts val="480"/>
              </a:spcBef>
              <a:spcAft>
                <a:spcPts val="0"/>
              </a:spcAft>
              <a:buSzPts val="1560"/>
              <a:buChar char="■"/>
            </a:pPr>
            <a:r>
              <a:rPr lang="en-US" sz="2400"/>
              <a:t>…</a:t>
            </a:r>
            <a:endParaRPr/>
          </a:p>
        </p:txBody>
      </p:sp>
      <p:sp>
        <p:nvSpPr>
          <p:cNvPr id="2264" name="Google Shape;2264;p12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265" name="Google Shape;2265;p12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9" name="Shape 2269"/>
        <p:cNvGrpSpPr/>
        <p:nvPr/>
      </p:nvGrpSpPr>
      <p:grpSpPr>
        <a:xfrm>
          <a:off x="0" y="0"/>
          <a:ext cx="0" cy="0"/>
          <a:chOff x="0" y="0"/>
          <a:chExt cx="0" cy="0"/>
        </a:xfrm>
      </p:grpSpPr>
      <p:sp>
        <p:nvSpPr>
          <p:cNvPr id="2270" name="Google Shape;2270;p12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Weakness of SVM</a:t>
            </a:r>
            <a:endParaRPr/>
          </a:p>
        </p:txBody>
      </p:sp>
      <p:sp>
        <p:nvSpPr>
          <p:cNvPr id="2271" name="Google Shape;2271;p122"/>
          <p:cNvSpPr txBox="1"/>
          <p:nvPr>
            <p:ph idx="1" type="body"/>
          </p:nvPr>
        </p:nvSpPr>
        <p:spPr>
          <a:xfrm>
            <a:off x="457200" y="1143000"/>
            <a:ext cx="82296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820"/>
              <a:buChar char="■"/>
            </a:pPr>
            <a:r>
              <a:rPr lang="en-US" sz="2800"/>
              <a:t>It is sensitive to noise</a:t>
            </a:r>
            <a:endParaRPr/>
          </a:p>
          <a:p>
            <a:pPr indent="-325438" lvl="1" marL="669925" rtl="0" algn="l">
              <a:lnSpc>
                <a:spcPct val="80000"/>
              </a:lnSpc>
              <a:spcBef>
                <a:spcPts val="480"/>
              </a:spcBef>
              <a:spcAft>
                <a:spcPts val="0"/>
              </a:spcAft>
              <a:buSzPts val="1440"/>
              <a:buChar char="❑"/>
            </a:pPr>
            <a:r>
              <a:rPr lang="en-US" sz="2400"/>
              <a:t>A relatively small number of mislabeled examples can dramatically decrease the performance</a:t>
            </a:r>
            <a:endParaRPr/>
          </a:p>
          <a:p>
            <a:pPr indent="-342900" lvl="0" marL="342900" rtl="0" algn="l">
              <a:lnSpc>
                <a:spcPct val="80000"/>
              </a:lnSpc>
              <a:spcBef>
                <a:spcPts val="480"/>
              </a:spcBef>
              <a:spcAft>
                <a:spcPts val="0"/>
              </a:spcAft>
              <a:buSzPts val="1560"/>
              <a:buFont typeface="Noto Sans Symbols"/>
              <a:buNone/>
            </a:pPr>
            <a:r>
              <a:t/>
            </a:r>
            <a:endParaRPr sz="2400"/>
          </a:p>
          <a:p>
            <a:pPr indent="-342900" lvl="0" marL="342900" rtl="0" algn="l">
              <a:lnSpc>
                <a:spcPct val="80000"/>
              </a:lnSpc>
              <a:spcBef>
                <a:spcPts val="560"/>
              </a:spcBef>
              <a:spcAft>
                <a:spcPts val="0"/>
              </a:spcAft>
              <a:buSzPts val="1820"/>
              <a:buChar char="■"/>
            </a:pPr>
            <a:r>
              <a:rPr lang="en-US" sz="2800"/>
              <a:t>It only considers two classes</a:t>
            </a:r>
            <a:endParaRPr/>
          </a:p>
          <a:p>
            <a:pPr indent="-325438" lvl="1" marL="669925" rtl="0" algn="l">
              <a:lnSpc>
                <a:spcPct val="80000"/>
              </a:lnSpc>
              <a:spcBef>
                <a:spcPts val="480"/>
              </a:spcBef>
              <a:spcAft>
                <a:spcPts val="0"/>
              </a:spcAft>
              <a:buSzPts val="1440"/>
              <a:buChar char="❑"/>
            </a:pPr>
            <a:r>
              <a:rPr lang="en-US" sz="2400"/>
              <a:t>how to do multi-class classification with SVM</a:t>
            </a:r>
            <a:endParaRPr/>
          </a:p>
        </p:txBody>
      </p:sp>
      <p:sp>
        <p:nvSpPr>
          <p:cNvPr id="2272" name="Google Shape;2272;p12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273" name="Google Shape;2273;p12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7" name="Shape 2277"/>
        <p:cNvGrpSpPr/>
        <p:nvPr/>
      </p:nvGrpSpPr>
      <p:grpSpPr>
        <a:xfrm>
          <a:off x="0" y="0"/>
          <a:ext cx="0" cy="0"/>
          <a:chOff x="0" y="0"/>
          <a:chExt cx="0" cy="0"/>
        </a:xfrm>
      </p:grpSpPr>
      <p:sp>
        <p:nvSpPr>
          <p:cNvPr id="2278" name="Google Shape;2278;p12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Multiclass classification</a:t>
            </a:r>
            <a:endParaRPr/>
          </a:p>
        </p:txBody>
      </p:sp>
      <p:sp>
        <p:nvSpPr>
          <p:cNvPr id="2279" name="Google Shape;2279;p12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1950"/>
              <a:buChar char="■"/>
            </a:pPr>
            <a:r>
              <a:rPr lang="en-US">
                <a:solidFill>
                  <a:schemeClr val="accent2"/>
                </a:solidFill>
              </a:rPr>
              <a:t>Introduction</a:t>
            </a:r>
            <a:endParaRPr/>
          </a:p>
          <a:p>
            <a:pPr indent="-219075" lvl="0" marL="342900" rtl="0" algn="l">
              <a:lnSpc>
                <a:spcPct val="120000"/>
              </a:lnSpc>
              <a:spcBef>
                <a:spcPts val="600"/>
              </a:spcBef>
              <a:spcAft>
                <a:spcPts val="0"/>
              </a:spcAft>
              <a:buSzPts val="1950"/>
              <a:buNone/>
            </a:pPr>
            <a:r>
              <a:t/>
            </a:r>
            <a:endParaRPr/>
          </a:p>
          <a:p>
            <a:pPr indent="-342900" lvl="0" marL="342900" rtl="0" algn="l">
              <a:lnSpc>
                <a:spcPct val="120000"/>
              </a:lnSpc>
              <a:spcBef>
                <a:spcPts val="600"/>
              </a:spcBef>
              <a:spcAft>
                <a:spcPts val="0"/>
              </a:spcAft>
              <a:buSzPts val="1950"/>
              <a:buChar char="■"/>
            </a:pPr>
            <a:r>
              <a:rPr lang="en-US"/>
              <a:t>Combining binary classifiers</a:t>
            </a:r>
            <a:endParaRPr/>
          </a:p>
          <a:p>
            <a:pPr indent="-325438" lvl="1" marL="669925" rtl="0" algn="l">
              <a:lnSpc>
                <a:spcPct val="120000"/>
              </a:lnSpc>
              <a:spcBef>
                <a:spcPts val="520"/>
              </a:spcBef>
              <a:spcAft>
                <a:spcPts val="0"/>
              </a:spcAft>
              <a:buSzPts val="1560"/>
              <a:buChar char="❑"/>
            </a:pPr>
            <a:r>
              <a:rPr lang="en-US"/>
              <a:t>One-vs-all</a:t>
            </a:r>
            <a:endParaRPr/>
          </a:p>
          <a:p>
            <a:pPr indent="-325438" lvl="1" marL="669925" rtl="0" algn="l">
              <a:lnSpc>
                <a:spcPct val="120000"/>
              </a:lnSpc>
              <a:spcBef>
                <a:spcPts val="520"/>
              </a:spcBef>
              <a:spcAft>
                <a:spcPts val="0"/>
              </a:spcAft>
              <a:buSzPts val="1560"/>
              <a:buChar char="❑"/>
            </a:pPr>
            <a:r>
              <a:rPr lang="en-US"/>
              <a:t>All-vs-all</a:t>
            </a:r>
            <a:endParaRPr/>
          </a:p>
          <a:p>
            <a:pPr indent="-325438" lvl="1" marL="669925" rtl="0" algn="l">
              <a:lnSpc>
                <a:spcPct val="120000"/>
              </a:lnSpc>
              <a:spcBef>
                <a:spcPts val="520"/>
              </a:spcBef>
              <a:spcAft>
                <a:spcPts val="0"/>
              </a:spcAft>
              <a:buSzPts val="1560"/>
              <a:buChar char="❑"/>
            </a:pPr>
            <a:r>
              <a:rPr lang="en-US"/>
              <a:t>Error correcting codes</a:t>
            </a:r>
            <a:endParaRPr/>
          </a:p>
          <a:p>
            <a:pPr indent="-219075" lvl="0" marL="342900" rtl="0" algn="l">
              <a:lnSpc>
                <a:spcPct val="120000"/>
              </a:lnSpc>
              <a:spcBef>
                <a:spcPts val="600"/>
              </a:spcBef>
              <a:spcAft>
                <a:spcPts val="0"/>
              </a:spcAft>
              <a:buSzPts val="1950"/>
              <a:buNone/>
            </a:pPr>
            <a:r>
              <a:t/>
            </a:r>
            <a:endParaRPr/>
          </a:p>
          <a:p>
            <a:pPr indent="0" lvl="0" marL="0" rtl="0" algn="l">
              <a:lnSpc>
                <a:spcPct val="120000"/>
              </a:lnSpc>
              <a:spcBef>
                <a:spcPts val="600"/>
              </a:spcBef>
              <a:spcAft>
                <a:spcPts val="0"/>
              </a:spcAft>
              <a:buSzPts val="1950"/>
              <a:buNone/>
            </a:pPr>
            <a:r>
              <a:t/>
            </a:r>
            <a:endParaRPr/>
          </a:p>
        </p:txBody>
      </p:sp>
      <p:sp>
        <p:nvSpPr>
          <p:cNvPr id="2280" name="Google Shape;2280;p12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1" name="Google Shape;2281;p123"/>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282" name="Google Shape;2282;p12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6" name="Shape 2286"/>
        <p:cNvGrpSpPr/>
        <p:nvPr/>
      </p:nvGrpSpPr>
      <p:grpSpPr>
        <a:xfrm>
          <a:off x="0" y="0"/>
          <a:ext cx="0" cy="0"/>
          <a:chOff x="0" y="0"/>
          <a:chExt cx="0" cy="0"/>
        </a:xfrm>
      </p:grpSpPr>
      <p:sp>
        <p:nvSpPr>
          <p:cNvPr id="2287" name="Google Shape;2287;p124"/>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is multiclass classification?</a:t>
            </a:r>
            <a:endParaRPr/>
          </a:p>
        </p:txBody>
      </p:sp>
      <p:sp>
        <p:nvSpPr>
          <p:cNvPr id="2288" name="Google Shape;2288;p12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511"/>
              <a:buChar char="■"/>
            </a:pPr>
            <a:r>
              <a:rPr lang="en-US" sz="2325"/>
              <a:t>An input can belong to one of K classes</a:t>
            </a:r>
            <a:endParaRPr/>
          </a:p>
          <a:p>
            <a:pPr indent="-246935" lvl="0" marL="342900" rtl="0" algn="l">
              <a:lnSpc>
                <a:spcPct val="80000"/>
              </a:lnSpc>
              <a:spcBef>
                <a:spcPts val="465"/>
              </a:spcBef>
              <a:spcAft>
                <a:spcPts val="0"/>
              </a:spcAft>
              <a:buSzPts val="1511"/>
              <a:buNone/>
            </a:pPr>
            <a:r>
              <a:t/>
            </a:r>
            <a:endParaRPr sz="2325"/>
          </a:p>
          <a:p>
            <a:pPr indent="-342900" lvl="0" marL="342900" rtl="0" algn="l">
              <a:lnSpc>
                <a:spcPct val="80000"/>
              </a:lnSpc>
              <a:spcBef>
                <a:spcPts val="465"/>
              </a:spcBef>
              <a:spcAft>
                <a:spcPts val="0"/>
              </a:spcAft>
              <a:buSzPts val="1511"/>
              <a:buChar char="■"/>
            </a:pPr>
            <a:r>
              <a:rPr lang="en-US" sz="2325"/>
              <a:t>Training data: Input associated with class label (a number from 1 to K)</a:t>
            </a:r>
            <a:endParaRPr sz="2325"/>
          </a:p>
          <a:p>
            <a:pPr indent="-342900" lvl="0" marL="342900" rtl="0" algn="l">
              <a:lnSpc>
                <a:spcPct val="80000"/>
              </a:lnSpc>
              <a:spcBef>
                <a:spcPts val="465"/>
              </a:spcBef>
              <a:spcAft>
                <a:spcPts val="0"/>
              </a:spcAft>
              <a:buSzPts val="1511"/>
              <a:buChar char="■"/>
            </a:pPr>
            <a:r>
              <a:rPr lang="en-US" sz="2325"/>
              <a:t>Prediction: Given a new input, predict the class label</a:t>
            </a:r>
            <a:endParaRPr/>
          </a:p>
          <a:p>
            <a:pPr indent="-246935" lvl="0" marL="342900" rtl="0" algn="l">
              <a:lnSpc>
                <a:spcPct val="80000"/>
              </a:lnSpc>
              <a:spcBef>
                <a:spcPts val="465"/>
              </a:spcBef>
              <a:spcAft>
                <a:spcPts val="0"/>
              </a:spcAft>
              <a:buSzPts val="1511"/>
              <a:buNone/>
            </a:pPr>
            <a:r>
              <a:t/>
            </a:r>
            <a:endParaRPr sz="2325"/>
          </a:p>
          <a:p>
            <a:pPr indent="-246935" lvl="0" marL="342900" rtl="0" algn="l">
              <a:lnSpc>
                <a:spcPct val="80000"/>
              </a:lnSpc>
              <a:spcBef>
                <a:spcPts val="465"/>
              </a:spcBef>
              <a:spcAft>
                <a:spcPts val="0"/>
              </a:spcAft>
              <a:buSzPts val="1511"/>
              <a:buNone/>
            </a:pPr>
            <a:r>
              <a:t/>
            </a:r>
            <a:endParaRPr sz="2325"/>
          </a:p>
          <a:p>
            <a:pPr indent="0" lvl="0" marL="0" rtl="0" algn="l">
              <a:lnSpc>
                <a:spcPct val="80000"/>
              </a:lnSpc>
              <a:spcBef>
                <a:spcPts val="465"/>
              </a:spcBef>
              <a:spcAft>
                <a:spcPts val="0"/>
              </a:spcAft>
              <a:buSzPts val="1511"/>
              <a:buNone/>
            </a:pPr>
            <a:r>
              <a:rPr lang="en-US" sz="2325">
                <a:solidFill>
                  <a:schemeClr val="accent2"/>
                </a:solidFill>
              </a:rPr>
              <a:t>Each input belongs to exactly one class. Not more, not less. </a:t>
            </a:r>
            <a:endParaRPr/>
          </a:p>
          <a:p>
            <a:pPr indent="-342900" lvl="0" marL="342900" rtl="0" algn="l">
              <a:lnSpc>
                <a:spcPct val="80000"/>
              </a:lnSpc>
              <a:spcBef>
                <a:spcPts val="465"/>
              </a:spcBef>
              <a:spcAft>
                <a:spcPts val="0"/>
              </a:spcAft>
              <a:buSzPts val="1511"/>
              <a:buChar char="■"/>
            </a:pPr>
            <a:r>
              <a:rPr lang="en-US" sz="2325">
                <a:solidFill>
                  <a:srgbClr val="333333"/>
                </a:solidFill>
              </a:rPr>
              <a:t>Otherwise, the problem is not multiclass classification</a:t>
            </a:r>
            <a:endParaRPr/>
          </a:p>
          <a:p>
            <a:pPr indent="-342900" lvl="0" marL="342900" rtl="0" algn="l">
              <a:lnSpc>
                <a:spcPct val="80000"/>
              </a:lnSpc>
              <a:spcBef>
                <a:spcPts val="465"/>
              </a:spcBef>
              <a:spcAft>
                <a:spcPts val="0"/>
              </a:spcAft>
              <a:buSzPts val="1511"/>
              <a:buChar char="■"/>
            </a:pPr>
            <a:r>
              <a:rPr lang="en-US" sz="2325">
                <a:solidFill>
                  <a:srgbClr val="333333"/>
                </a:solidFill>
              </a:rPr>
              <a:t>If an input can be assigned multiple labels (think tags for emails rather than folders), it is called </a:t>
            </a:r>
            <a:r>
              <a:rPr i="1" lang="en-US" sz="2325">
                <a:solidFill>
                  <a:srgbClr val="333333"/>
                </a:solidFill>
              </a:rPr>
              <a:t>multi-label classification</a:t>
            </a:r>
            <a:endParaRPr/>
          </a:p>
        </p:txBody>
      </p:sp>
      <p:sp>
        <p:nvSpPr>
          <p:cNvPr id="2289" name="Google Shape;2289;p12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0" name="Google Shape;2290;p124"/>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291" name="Google Shape;2291;p12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machine learning framework</a:t>
            </a:r>
            <a:endParaRPr/>
          </a:p>
        </p:txBody>
      </p:sp>
      <p:sp>
        <p:nvSpPr>
          <p:cNvPr id="288" name="Google Shape;288;p26"/>
          <p:cNvSpPr txBox="1"/>
          <p:nvPr>
            <p:ph idx="1" type="body"/>
          </p:nvPr>
        </p:nvSpPr>
        <p:spPr>
          <a:xfrm>
            <a:off x="304800" y="990600"/>
            <a:ext cx="8610600" cy="4525963"/>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SzPts val="3900"/>
              <a:buFont typeface="Arial"/>
              <a:buNone/>
            </a:pPr>
            <a:r>
              <a:rPr lang="en-US" sz="6000">
                <a:solidFill>
                  <a:srgbClr val="0000FF"/>
                </a:solidFill>
              </a:rPr>
              <a:t>y = f(</a:t>
            </a:r>
            <a:r>
              <a:rPr b="1" lang="en-US" sz="6000">
                <a:solidFill>
                  <a:srgbClr val="0000FF"/>
                </a:solidFill>
              </a:rPr>
              <a:t>x</a:t>
            </a:r>
            <a:r>
              <a:rPr lang="en-US" sz="6000">
                <a:solidFill>
                  <a:srgbClr val="0000FF"/>
                </a:solidFill>
              </a:rPr>
              <a:t>)</a:t>
            </a:r>
            <a:endParaRPr/>
          </a:p>
          <a:p>
            <a:pPr indent="-342900" lvl="0" marL="342900" rtl="0" algn="l">
              <a:spcBef>
                <a:spcPts val="600"/>
              </a:spcBef>
              <a:spcAft>
                <a:spcPts val="0"/>
              </a:spcAft>
              <a:buSzPts val="1950"/>
              <a:buFont typeface="Arial"/>
              <a:buNone/>
            </a:pPr>
            <a:r>
              <a:t/>
            </a:r>
            <a:endParaRPr/>
          </a:p>
          <a:p>
            <a:pPr indent="-342900" lvl="0" marL="342900" rtl="0" algn="l">
              <a:spcBef>
                <a:spcPts val="600"/>
              </a:spcBef>
              <a:spcAft>
                <a:spcPts val="0"/>
              </a:spcAft>
              <a:buSzPts val="1950"/>
              <a:buFont typeface="Arial"/>
              <a:buNone/>
            </a:pPr>
            <a:r>
              <a:t/>
            </a:r>
            <a:endParaRPr/>
          </a:p>
          <a:p>
            <a:pPr indent="-342900" lvl="0" marL="342900" rtl="0" algn="l">
              <a:spcBef>
                <a:spcPts val="600"/>
              </a:spcBef>
              <a:spcAft>
                <a:spcPts val="0"/>
              </a:spcAft>
              <a:buSzPts val="1950"/>
              <a:buFont typeface="Arial"/>
              <a:buNone/>
            </a:pPr>
            <a:br>
              <a:rPr lang="en-US"/>
            </a:br>
            <a:endParaRPr/>
          </a:p>
          <a:p>
            <a:pPr indent="-342900" lvl="0" marL="342900" rtl="0" algn="l">
              <a:spcBef>
                <a:spcPts val="480"/>
              </a:spcBef>
              <a:spcAft>
                <a:spcPts val="0"/>
              </a:spcAft>
              <a:buSzPts val="1560"/>
              <a:buChar char="■"/>
            </a:pPr>
            <a:r>
              <a:rPr b="1" lang="en-US" sz="2400"/>
              <a:t>Training: </a:t>
            </a:r>
            <a:r>
              <a:rPr lang="en-US" sz="2400"/>
              <a:t>given a </a:t>
            </a:r>
            <a:r>
              <a:rPr i="1" lang="en-US" sz="2400"/>
              <a:t>training set </a:t>
            </a:r>
            <a:r>
              <a:rPr lang="en-US" sz="2400"/>
              <a:t>of labeled examples</a:t>
            </a:r>
            <a:r>
              <a:rPr i="1" lang="en-US" sz="2400"/>
              <a:t> </a:t>
            </a:r>
            <a:r>
              <a:rPr lang="en-US" sz="2400">
                <a:solidFill>
                  <a:srgbClr val="0000FF"/>
                </a:solidFill>
              </a:rPr>
              <a:t>{(</a:t>
            </a:r>
            <a:r>
              <a:rPr b="1" lang="en-US" sz="2400">
                <a:solidFill>
                  <a:srgbClr val="0000FF"/>
                </a:solidFill>
              </a:rPr>
              <a:t>x</a:t>
            </a:r>
            <a:r>
              <a:rPr baseline="-25000" lang="en-US" sz="2400">
                <a:solidFill>
                  <a:srgbClr val="0000FF"/>
                </a:solidFill>
              </a:rPr>
              <a:t>1</a:t>
            </a:r>
            <a:r>
              <a:rPr lang="en-US" sz="2400">
                <a:solidFill>
                  <a:srgbClr val="0000FF"/>
                </a:solidFill>
              </a:rPr>
              <a:t>,y</a:t>
            </a:r>
            <a:r>
              <a:rPr baseline="-25000" lang="en-US" sz="2400">
                <a:solidFill>
                  <a:srgbClr val="0000FF"/>
                </a:solidFill>
              </a:rPr>
              <a:t>1</a:t>
            </a:r>
            <a:r>
              <a:rPr lang="en-US" sz="2400">
                <a:solidFill>
                  <a:srgbClr val="0000FF"/>
                </a:solidFill>
              </a:rPr>
              <a:t>), …, (</a:t>
            </a:r>
            <a:r>
              <a:rPr b="1" lang="en-US" sz="2400">
                <a:solidFill>
                  <a:srgbClr val="0000FF"/>
                </a:solidFill>
              </a:rPr>
              <a:t>x</a:t>
            </a:r>
            <a:r>
              <a:rPr baseline="-25000" lang="en-US" sz="2400">
                <a:solidFill>
                  <a:srgbClr val="0000FF"/>
                </a:solidFill>
              </a:rPr>
              <a:t>N</a:t>
            </a:r>
            <a:r>
              <a:rPr lang="en-US" sz="2400">
                <a:solidFill>
                  <a:srgbClr val="0000FF"/>
                </a:solidFill>
              </a:rPr>
              <a:t>,y</a:t>
            </a:r>
            <a:r>
              <a:rPr baseline="-25000" lang="en-US" sz="2400">
                <a:solidFill>
                  <a:srgbClr val="0000FF"/>
                </a:solidFill>
              </a:rPr>
              <a:t>N</a:t>
            </a:r>
            <a:r>
              <a:rPr lang="en-US" sz="2400">
                <a:solidFill>
                  <a:srgbClr val="0000FF"/>
                </a:solidFill>
              </a:rPr>
              <a:t>)}</a:t>
            </a:r>
            <a:r>
              <a:rPr lang="en-US" sz="2400"/>
              <a:t>, estimate the prediction function </a:t>
            </a:r>
            <a:r>
              <a:rPr lang="en-US" sz="2400">
                <a:solidFill>
                  <a:srgbClr val="0000FF"/>
                </a:solidFill>
              </a:rPr>
              <a:t>f </a:t>
            </a:r>
            <a:r>
              <a:rPr lang="en-US" sz="2400"/>
              <a:t>by minimizing the prediction error on the training set</a:t>
            </a:r>
            <a:endParaRPr/>
          </a:p>
          <a:p>
            <a:pPr indent="-342900" lvl="0" marL="342900" rtl="0" algn="l">
              <a:spcBef>
                <a:spcPts val="480"/>
              </a:spcBef>
              <a:spcAft>
                <a:spcPts val="0"/>
              </a:spcAft>
              <a:buSzPts val="1560"/>
              <a:buChar char="■"/>
            </a:pPr>
            <a:r>
              <a:rPr b="1" lang="en-US" sz="2400"/>
              <a:t>Testing:</a:t>
            </a:r>
            <a:r>
              <a:rPr lang="en-US" sz="2400"/>
              <a:t> apply </a:t>
            </a:r>
            <a:r>
              <a:rPr lang="en-US" sz="2400">
                <a:solidFill>
                  <a:srgbClr val="0000FF"/>
                </a:solidFill>
              </a:rPr>
              <a:t>f</a:t>
            </a:r>
            <a:r>
              <a:rPr lang="en-US" sz="2400"/>
              <a:t> to a never before seen </a:t>
            </a:r>
            <a:r>
              <a:rPr i="1" lang="en-US" sz="2400"/>
              <a:t>test example</a:t>
            </a:r>
            <a:r>
              <a:rPr lang="en-US" sz="2400"/>
              <a:t> </a:t>
            </a:r>
            <a:r>
              <a:rPr b="1" lang="en-US" sz="2400">
                <a:solidFill>
                  <a:srgbClr val="0000FF"/>
                </a:solidFill>
              </a:rPr>
              <a:t>x</a:t>
            </a:r>
            <a:r>
              <a:rPr lang="en-US" sz="2400"/>
              <a:t> and output the predicted value </a:t>
            </a:r>
            <a:r>
              <a:rPr lang="en-US" sz="2400">
                <a:solidFill>
                  <a:srgbClr val="0000FF"/>
                </a:solidFill>
              </a:rPr>
              <a:t>y = f(</a:t>
            </a:r>
            <a:r>
              <a:rPr b="1" lang="en-US" sz="2400">
                <a:solidFill>
                  <a:srgbClr val="0000FF"/>
                </a:solidFill>
              </a:rPr>
              <a:t>x</a:t>
            </a:r>
            <a:r>
              <a:rPr lang="en-US" sz="2400">
                <a:solidFill>
                  <a:srgbClr val="0000FF"/>
                </a:solidFill>
              </a:rPr>
              <a:t>)</a:t>
            </a:r>
            <a:endParaRPr/>
          </a:p>
        </p:txBody>
      </p:sp>
      <p:grpSp>
        <p:nvGrpSpPr>
          <p:cNvPr id="289" name="Google Shape;289;p26"/>
          <p:cNvGrpSpPr/>
          <p:nvPr/>
        </p:nvGrpSpPr>
        <p:grpSpPr>
          <a:xfrm>
            <a:off x="3213100" y="1981200"/>
            <a:ext cx="3797300" cy="1331913"/>
            <a:chOff x="3213100" y="2590800"/>
            <a:chExt cx="3797300" cy="1331913"/>
          </a:xfrm>
        </p:grpSpPr>
        <p:cxnSp>
          <p:nvCxnSpPr>
            <p:cNvPr id="290" name="Google Shape;290;p26"/>
            <p:cNvCxnSpPr/>
            <p:nvPr/>
          </p:nvCxnSpPr>
          <p:spPr>
            <a:xfrm rot="-5400000">
              <a:off x="3240088" y="2933700"/>
              <a:ext cx="684212" cy="1588"/>
            </a:xfrm>
            <a:prstGeom prst="straightConnector1">
              <a:avLst/>
            </a:prstGeom>
            <a:noFill/>
            <a:ln cap="flat" cmpd="sng" w="9525">
              <a:solidFill>
                <a:srgbClr val="FF0000"/>
              </a:solidFill>
              <a:prstDash val="solid"/>
              <a:miter lim="800000"/>
              <a:headEnd len="sm" w="sm" type="none"/>
              <a:tailEnd len="med" w="med" type="stealth"/>
            </a:ln>
          </p:spPr>
        </p:cxnSp>
        <p:cxnSp>
          <p:nvCxnSpPr>
            <p:cNvPr id="291" name="Google Shape;291;p26"/>
            <p:cNvCxnSpPr/>
            <p:nvPr/>
          </p:nvCxnSpPr>
          <p:spPr>
            <a:xfrm rot="-5400000">
              <a:off x="4381501" y="2933700"/>
              <a:ext cx="685800" cy="3175"/>
            </a:xfrm>
            <a:prstGeom prst="straightConnector1">
              <a:avLst/>
            </a:prstGeom>
            <a:noFill/>
            <a:ln cap="flat" cmpd="sng" w="9525">
              <a:solidFill>
                <a:srgbClr val="FF0000"/>
              </a:solidFill>
              <a:prstDash val="solid"/>
              <a:miter lim="800000"/>
              <a:headEnd len="sm" w="sm" type="none"/>
              <a:tailEnd len="med" w="med" type="stealth"/>
            </a:ln>
          </p:spPr>
        </p:cxnSp>
        <p:cxnSp>
          <p:nvCxnSpPr>
            <p:cNvPr id="292" name="Google Shape;292;p26"/>
            <p:cNvCxnSpPr/>
            <p:nvPr/>
          </p:nvCxnSpPr>
          <p:spPr>
            <a:xfrm rot="10800000">
              <a:off x="5334000" y="2590800"/>
              <a:ext cx="914400" cy="685800"/>
            </a:xfrm>
            <a:prstGeom prst="straightConnector1">
              <a:avLst/>
            </a:prstGeom>
            <a:noFill/>
            <a:ln cap="flat" cmpd="sng" w="9525">
              <a:solidFill>
                <a:srgbClr val="FF0000"/>
              </a:solidFill>
              <a:prstDash val="solid"/>
              <a:miter lim="800000"/>
              <a:headEnd len="sm" w="sm" type="none"/>
              <a:tailEnd len="med" w="med" type="stealth"/>
            </a:ln>
          </p:spPr>
        </p:cxnSp>
        <p:sp>
          <p:nvSpPr>
            <p:cNvPr id="293" name="Google Shape;293;p26"/>
            <p:cNvSpPr txBox="1"/>
            <p:nvPr/>
          </p:nvSpPr>
          <p:spPr>
            <a:xfrm>
              <a:off x="3213100" y="3276600"/>
              <a:ext cx="82550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output</a:t>
              </a:r>
              <a:endParaRPr/>
            </a:p>
          </p:txBody>
        </p:sp>
        <p:sp>
          <p:nvSpPr>
            <p:cNvPr id="294" name="Google Shape;294;p26"/>
            <p:cNvSpPr txBox="1"/>
            <p:nvPr/>
          </p:nvSpPr>
          <p:spPr>
            <a:xfrm>
              <a:off x="3822700" y="3276600"/>
              <a:ext cx="1892300" cy="646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prediction function</a:t>
              </a:r>
              <a:endParaRPr/>
            </a:p>
          </p:txBody>
        </p:sp>
        <p:sp>
          <p:nvSpPr>
            <p:cNvPr id="295" name="Google Shape;295;p26"/>
            <p:cNvSpPr txBox="1"/>
            <p:nvPr/>
          </p:nvSpPr>
          <p:spPr>
            <a:xfrm>
              <a:off x="5499100" y="3276600"/>
              <a:ext cx="1511300" cy="646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Image feature</a:t>
              </a:r>
              <a:endParaRPr/>
            </a:p>
          </p:txBody>
        </p:sp>
      </p:grpSp>
      <p:sp>
        <p:nvSpPr>
          <p:cNvPr id="296" name="Google Shape;296;p26"/>
          <p:cNvSpPr txBox="1"/>
          <p:nvPr/>
        </p:nvSpPr>
        <p:spPr>
          <a:xfrm>
            <a:off x="7315200" y="6581775"/>
            <a:ext cx="1812925"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
        <p:nvSpPr>
          <p:cNvPr id="297" name="Google Shape;297;p2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98" name="Google Shape;298;p2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5" name="Shape 2295"/>
        <p:cNvGrpSpPr/>
        <p:nvPr/>
      </p:nvGrpSpPr>
      <p:grpSpPr>
        <a:xfrm>
          <a:off x="0" y="0"/>
          <a:ext cx="0" cy="0"/>
          <a:chOff x="0" y="0"/>
          <a:chExt cx="0" cy="0"/>
        </a:xfrm>
      </p:grpSpPr>
      <p:sp>
        <p:nvSpPr>
          <p:cNvPr id="2296" name="Google Shape;2296;p12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Example applications: Images</a:t>
            </a:r>
            <a:endParaRPr/>
          </a:p>
        </p:txBody>
      </p:sp>
      <p:sp>
        <p:nvSpPr>
          <p:cNvPr id="2297" name="Google Shape;2297;p125"/>
          <p:cNvSpPr txBox="1"/>
          <p:nvPr>
            <p:ph idx="1" type="body"/>
          </p:nvPr>
        </p:nvSpPr>
        <p:spPr>
          <a:xfrm>
            <a:off x="457200" y="1143000"/>
            <a:ext cx="8229600" cy="4525963"/>
          </a:xfrm>
          <a:prstGeom prst="rect">
            <a:avLst/>
          </a:prstGeom>
          <a:noFill/>
          <a:ln>
            <a:noFill/>
          </a:ln>
        </p:spPr>
        <p:txBody>
          <a:bodyPr anchorCtr="0" anchor="t" bIns="45700" lIns="91425" spcFirstLastPara="1" rIns="91425" wrap="square" tIns="45700">
            <a:noAutofit/>
          </a:bodyPr>
          <a:lstStyle/>
          <a:p>
            <a:pPr indent="-325438" lvl="1" marL="669925" rtl="0" algn="l">
              <a:spcBef>
                <a:spcPts val="0"/>
              </a:spcBef>
              <a:spcAft>
                <a:spcPts val="0"/>
              </a:spcAft>
              <a:buSzPts val="1560"/>
              <a:buChar char="❑"/>
            </a:pPr>
            <a:r>
              <a:rPr i="1" lang="en-US"/>
              <a:t>Input</a:t>
            </a:r>
            <a:r>
              <a:rPr lang="en-US"/>
              <a:t>: hand-written character; </a:t>
            </a:r>
            <a:r>
              <a:rPr i="1" lang="en-US"/>
              <a:t>Output</a:t>
            </a:r>
            <a:r>
              <a:rPr lang="en-US"/>
              <a:t>: which character?</a:t>
            </a:r>
            <a:endParaRPr/>
          </a:p>
          <a:p>
            <a:pPr indent="-244475" lvl="4" marL="1681163" rtl="0" algn="l">
              <a:spcBef>
                <a:spcPts val="400"/>
              </a:spcBef>
              <a:spcAft>
                <a:spcPts val="0"/>
              </a:spcAft>
              <a:buSzPts val="1500"/>
              <a:buNone/>
            </a:pPr>
            <a:r>
              <a:t/>
            </a:r>
            <a:endParaRPr/>
          </a:p>
          <a:p>
            <a:pPr indent="0" lvl="1" marL="457200" rtl="0" algn="l">
              <a:spcBef>
                <a:spcPts val="520"/>
              </a:spcBef>
              <a:spcAft>
                <a:spcPts val="0"/>
              </a:spcAft>
              <a:buSzPts val="1560"/>
              <a:buNone/>
            </a:pPr>
            <a:r>
              <a:t/>
            </a:r>
            <a:endParaRPr/>
          </a:p>
          <a:p>
            <a:pPr indent="-325438" lvl="1" marL="669925" rtl="0" algn="l">
              <a:spcBef>
                <a:spcPts val="520"/>
              </a:spcBef>
              <a:spcAft>
                <a:spcPts val="0"/>
              </a:spcAft>
              <a:buSzPts val="1560"/>
              <a:buChar char="❑"/>
            </a:pPr>
            <a:r>
              <a:rPr i="1" lang="en-US"/>
              <a:t>Input</a:t>
            </a:r>
            <a:r>
              <a:rPr lang="en-US"/>
              <a:t>: a photograph of an object; </a:t>
            </a:r>
            <a:r>
              <a:rPr i="1" lang="en-US"/>
              <a:t>Output</a:t>
            </a:r>
            <a:r>
              <a:rPr lang="en-US"/>
              <a:t>: which of a set of categories of objects is it? </a:t>
            </a:r>
            <a:endParaRPr/>
          </a:p>
          <a:p>
            <a:pPr indent="-350838" lvl="2" marL="1022350" rtl="0" algn="l">
              <a:spcBef>
                <a:spcPts val="440"/>
              </a:spcBef>
              <a:spcAft>
                <a:spcPts val="0"/>
              </a:spcAft>
              <a:buSzPts val="1430"/>
              <a:buChar char="■"/>
            </a:pPr>
            <a:r>
              <a:rPr lang="en-US"/>
              <a:t>E.g.: the Caltech 256 dataset</a:t>
            </a:r>
            <a:endParaRPr/>
          </a:p>
          <a:p>
            <a:pPr indent="-219075" lvl="0" marL="342900" rtl="0" algn="l">
              <a:spcBef>
                <a:spcPts val="600"/>
              </a:spcBef>
              <a:spcAft>
                <a:spcPts val="0"/>
              </a:spcAft>
              <a:buSzPts val="1950"/>
              <a:buNone/>
            </a:pPr>
            <a:r>
              <a:t/>
            </a:r>
            <a:endParaRPr/>
          </a:p>
          <a:p>
            <a:pPr indent="-219075" lvl="0" marL="342900" rtl="0" algn="l">
              <a:spcBef>
                <a:spcPts val="600"/>
              </a:spcBef>
              <a:spcAft>
                <a:spcPts val="0"/>
              </a:spcAft>
              <a:buSzPts val="1950"/>
              <a:buNone/>
            </a:pPr>
            <a:r>
              <a:t/>
            </a:r>
            <a:endParaRPr>
              <a:solidFill>
                <a:schemeClr val="accent2"/>
              </a:solidFill>
            </a:endParaRPr>
          </a:p>
          <a:p>
            <a:pPr indent="0" lvl="0" marL="0" rtl="0" algn="l">
              <a:spcBef>
                <a:spcPts val="600"/>
              </a:spcBef>
              <a:spcAft>
                <a:spcPts val="0"/>
              </a:spcAft>
              <a:buSzPts val="1950"/>
              <a:buNone/>
            </a:pPr>
            <a:r>
              <a:t/>
            </a:r>
            <a:endParaRPr>
              <a:solidFill>
                <a:schemeClr val="accent2"/>
              </a:solidFill>
            </a:endParaRPr>
          </a:p>
          <a:p>
            <a:pPr indent="0" lvl="0" marL="0" rtl="0" algn="l">
              <a:spcBef>
                <a:spcPts val="600"/>
              </a:spcBef>
              <a:spcAft>
                <a:spcPts val="0"/>
              </a:spcAft>
              <a:buSzPts val="1950"/>
              <a:buNone/>
            </a:pPr>
            <a:r>
              <a:t/>
            </a:r>
            <a:endParaRPr>
              <a:solidFill>
                <a:schemeClr val="accent2"/>
              </a:solidFill>
            </a:endParaRPr>
          </a:p>
        </p:txBody>
      </p:sp>
      <p:sp>
        <p:nvSpPr>
          <p:cNvPr id="2298" name="Google Shape;2298;p12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Screen Region 2014-09-04 at 00.34.01.png" id="2299" name="Google Shape;2299;p125"/>
          <p:cNvPicPr preferRelativeResize="0"/>
          <p:nvPr/>
        </p:nvPicPr>
        <p:blipFill rotWithShape="1">
          <a:blip r:embed="rId3">
            <a:alphaModFix/>
          </a:blip>
          <a:srcRect b="0" l="0" r="0" t="0"/>
          <a:stretch/>
        </p:blipFill>
        <p:spPr>
          <a:xfrm>
            <a:off x="1635760" y="2056585"/>
            <a:ext cx="2569635" cy="573686"/>
          </a:xfrm>
          <a:prstGeom prst="rect">
            <a:avLst/>
          </a:prstGeom>
          <a:noFill/>
          <a:ln>
            <a:noFill/>
          </a:ln>
        </p:spPr>
      </p:pic>
      <p:sp>
        <p:nvSpPr>
          <p:cNvPr id="2300" name="Google Shape;2300;p125"/>
          <p:cNvSpPr txBox="1"/>
          <p:nvPr/>
        </p:nvSpPr>
        <p:spPr>
          <a:xfrm>
            <a:off x="4721624" y="2251414"/>
            <a:ext cx="223398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all map to the letter A</a:t>
            </a:r>
            <a:endParaRPr sz="1800">
              <a:solidFill>
                <a:schemeClr val="dk1"/>
              </a:solidFill>
              <a:latin typeface="Arial"/>
              <a:ea typeface="Arial"/>
              <a:cs typeface="Arial"/>
              <a:sym typeface="Arial"/>
            </a:endParaRPr>
          </a:p>
        </p:txBody>
      </p:sp>
      <p:pic>
        <p:nvPicPr>
          <p:cNvPr descr="031_0002.jpg" id="2301" name="Google Shape;2301;p125"/>
          <p:cNvPicPr preferRelativeResize="0"/>
          <p:nvPr/>
        </p:nvPicPr>
        <p:blipFill rotWithShape="1">
          <a:blip r:embed="rId4">
            <a:alphaModFix/>
          </a:blip>
          <a:srcRect b="0" l="0" r="0" t="0"/>
          <a:stretch/>
        </p:blipFill>
        <p:spPr>
          <a:xfrm>
            <a:off x="873760" y="4655662"/>
            <a:ext cx="1524000" cy="1016000"/>
          </a:xfrm>
          <a:prstGeom prst="rect">
            <a:avLst/>
          </a:prstGeom>
          <a:noFill/>
          <a:ln>
            <a:noFill/>
          </a:ln>
        </p:spPr>
      </p:pic>
      <p:pic>
        <p:nvPicPr>
          <p:cNvPr descr="031_0009.jpg" id="2302" name="Google Shape;2302;p125"/>
          <p:cNvPicPr preferRelativeResize="0"/>
          <p:nvPr/>
        </p:nvPicPr>
        <p:blipFill rotWithShape="1">
          <a:blip r:embed="rId5">
            <a:alphaModFix/>
          </a:blip>
          <a:srcRect b="0" l="0" r="0" t="0"/>
          <a:stretch/>
        </p:blipFill>
        <p:spPr>
          <a:xfrm>
            <a:off x="3183467" y="4584542"/>
            <a:ext cx="1158240" cy="1158240"/>
          </a:xfrm>
          <a:prstGeom prst="rect">
            <a:avLst/>
          </a:prstGeom>
          <a:noFill/>
          <a:ln>
            <a:noFill/>
          </a:ln>
        </p:spPr>
      </p:pic>
      <p:pic>
        <p:nvPicPr>
          <p:cNvPr descr="060_0008.jpg" id="2303" name="Google Shape;2303;p125"/>
          <p:cNvPicPr preferRelativeResize="0"/>
          <p:nvPr/>
        </p:nvPicPr>
        <p:blipFill rotWithShape="1">
          <a:blip r:embed="rId6">
            <a:alphaModFix/>
          </a:blip>
          <a:srcRect b="0" l="0" r="0" t="0"/>
          <a:stretch/>
        </p:blipFill>
        <p:spPr>
          <a:xfrm>
            <a:off x="5127414" y="4665822"/>
            <a:ext cx="711200" cy="995680"/>
          </a:xfrm>
          <a:prstGeom prst="rect">
            <a:avLst/>
          </a:prstGeom>
          <a:noFill/>
          <a:ln>
            <a:noFill/>
          </a:ln>
        </p:spPr>
      </p:pic>
      <p:pic>
        <p:nvPicPr>
          <p:cNvPr descr="127_0002.jpg" id="2304" name="Google Shape;2304;p125"/>
          <p:cNvPicPr preferRelativeResize="0"/>
          <p:nvPr/>
        </p:nvPicPr>
        <p:blipFill rotWithShape="1">
          <a:blip r:embed="rId7">
            <a:alphaModFix/>
          </a:blip>
          <a:srcRect b="0" l="0" r="0" t="0"/>
          <a:stretch/>
        </p:blipFill>
        <p:spPr>
          <a:xfrm>
            <a:off x="6624320" y="4617562"/>
            <a:ext cx="1524000" cy="1092200"/>
          </a:xfrm>
          <a:prstGeom prst="rect">
            <a:avLst/>
          </a:prstGeom>
          <a:noFill/>
          <a:ln>
            <a:noFill/>
          </a:ln>
        </p:spPr>
      </p:pic>
      <p:sp>
        <p:nvSpPr>
          <p:cNvPr id="2305" name="Google Shape;2305;p125"/>
          <p:cNvSpPr txBox="1"/>
          <p:nvPr/>
        </p:nvSpPr>
        <p:spPr>
          <a:xfrm>
            <a:off x="1097280" y="5742466"/>
            <a:ext cx="8749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Car tire</a:t>
            </a:r>
            <a:endParaRPr sz="1800">
              <a:solidFill>
                <a:schemeClr val="dk1"/>
              </a:solidFill>
              <a:latin typeface="Arial"/>
              <a:ea typeface="Arial"/>
              <a:cs typeface="Arial"/>
              <a:sym typeface="Arial"/>
            </a:endParaRPr>
          </a:p>
        </p:txBody>
      </p:sp>
      <p:sp>
        <p:nvSpPr>
          <p:cNvPr id="2306" name="Google Shape;2306;p125"/>
          <p:cNvSpPr txBox="1"/>
          <p:nvPr/>
        </p:nvSpPr>
        <p:spPr>
          <a:xfrm>
            <a:off x="3342640" y="5756832"/>
            <a:ext cx="8749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Car tire</a:t>
            </a:r>
            <a:endParaRPr sz="1800">
              <a:solidFill>
                <a:schemeClr val="dk1"/>
              </a:solidFill>
              <a:latin typeface="Arial"/>
              <a:ea typeface="Arial"/>
              <a:cs typeface="Arial"/>
              <a:sym typeface="Arial"/>
            </a:endParaRPr>
          </a:p>
        </p:txBody>
      </p:sp>
      <p:sp>
        <p:nvSpPr>
          <p:cNvPr id="2307" name="Google Shape;2307;p125"/>
          <p:cNvSpPr txBox="1"/>
          <p:nvPr/>
        </p:nvSpPr>
        <p:spPr>
          <a:xfrm>
            <a:off x="5127414" y="5671662"/>
            <a:ext cx="65050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Duck</a:t>
            </a:r>
            <a:endParaRPr sz="1800">
              <a:solidFill>
                <a:schemeClr val="dk1"/>
              </a:solidFill>
              <a:latin typeface="Arial"/>
              <a:ea typeface="Arial"/>
              <a:cs typeface="Arial"/>
              <a:sym typeface="Arial"/>
            </a:endParaRPr>
          </a:p>
        </p:txBody>
      </p:sp>
      <p:sp>
        <p:nvSpPr>
          <p:cNvPr id="2308" name="Google Shape;2308;p125"/>
          <p:cNvSpPr txBox="1"/>
          <p:nvPr/>
        </p:nvSpPr>
        <p:spPr>
          <a:xfrm>
            <a:off x="7108614" y="5671662"/>
            <a:ext cx="7898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laptop</a:t>
            </a:r>
            <a:endParaRPr sz="1800">
              <a:solidFill>
                <a:schemeClr val="dk1"/>
              </a:solidFill>
              <a:latin typeface="Arial"/>
              <a:ea typeface="Arial"/>
              <a:cs typeface="Arial"/>
              <a:sym typeface="Arial"/>
            </a:endParaRPr>
          </a:p>
        </p:txBody>
      </p:sp>
      <p:sp>
        <p:nvSpPr>
          <p:cNvPr id="2309" name="Google Shape;2309;p125"/>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8"/>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310" name="Google Shape;2310;p12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4" name="Shape 2314"/>
        <p:cNvGrpSpPr/>
        <p:nvPr/>
      </p:nvGrpSpPr>
      <p:grpSpPr>
        <a:xfrm>
          <a:off x="0" y="0"/>
          <a:ext cx="0" cy="0"/>
          <a:chOff x="0" y="0"/>
          <a:chExt cx="0" cy="0"/>
        </a:xfrm>
      </p:grpSpPr>
      <p:sp>
        <p:nvSpPr>
          <p:cNvPr id="2315" name="Google Shape;2315;p12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Where are we?</a:t>
            </a:r>
            <a:endParaRPr/>
          </a:p>
        </p:txBody>
      </p:sp>
      <p:sp>
        <p:nvSpPr>
          <p:cNvPr id="2316" name="Google Shape;2316;p12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1950"/>
              <a:buChar char="■"/>
            </a:pPr>
            <a:r>
              <a:rPr lang="en-US"/>
              <a:t>Introduction</a:t>
            </a:r>
            <a:endParaRPr/>
          </a:p>
          <a:p>
            <a:pPr indent="-219075" lvl="0" marL="342900" rtl="0" algn="l">
              <a:lnSpc>
                <a:spcPct val="120000"/>
              </a:lnSpc>
              <a:spcBef>
                <a:spcPts val="600"/>
              </a:spcBef>
              <a:spcAft>
                <a:spcPts val="0"/>
              </a:spcAft>
              <a:buSzPts val="1950"/>
              <a:buNone/>
            </a:pPr>
            <a:r>
              <a:t/>
            </a:r>
            <a:endParaRPr/>
          </a:p>
          <a:p>
            <a:pPr indent="-342900" lvl="0" marL="342900" rtl="0" algn="l">
              <a:lnSpc>
                <a:spcPct val="120000"/>
              </a:lnSpc>
              <a:spcBef>
                <a:spcPts val="600"/>
              </a:spcBef>
              <a:spcAft>
                <a:spcPts val="0"/>
              </a:spcAft>
              <a:buSzPts val="1950"/>
              <a:buChar char="■"/>
            </a:pPr>
            <a:r>
              <a:rPr lang="en-US">
                <a:solidFill>
                  <a:schemeClr val="accent2"/>
                </a:solidFill>
              </a:rPr>
              <a:t>Combining binary classifiers</a:t>
            </a:r>
            <a:endParaRPr/>
          </a:p>
          <a:p>
            <a:pPr indent="-325438" lvl="1" marL="669925" rtl="0" algn="l">
              <a:lnSpc>
                <a:spcPct val="120000"/>
              </a:lnSpc>
              <a:spcBef>
                <a:spcPts val="520"/>
              </a:spcBef>
              <a:spcAft>
                <a:spcPts val="0"/>
              </a:spcAft>
              <a:buSzPts val="1560"/>
              <a:buChar char="❑"/>
            </a:pPr>
            <a:r>
              <a:rPr lang="en-US">
                <a:solidFill>
                  <a:schemeClr val="accent2"/>
                </a:solidFill>
              </a:rPr>
              <a:t>One-vs-all</a:t>
            </a:r>
            <a:endParaRPr/>
          </a:p>
          <a:p>
            <a:pPr indent="-325438" lvl="1" marL="669925" rtl="0" algn="l">
              <a:lnSpc>
                <a:spcPct val="120000"/>
              </a:lnSpc>
              <a:spcBef>
                <a:spcPts val="520"/>
              </a:spcBef>
              <a:spcAft>
                <a:spcPts val="0"/>
              </a:spcAft>
              <a:buSzPts val="1560"/>
              <a:buChar char="❑"/>
            </a:pPr>
            <a:r>
              <a:rPr lang="en-US">
                <a:solidFill>
                  <a:schemeClr val="accent2"/>
                </a:solidFill>
              </a:rPr>
              <a:t>All-vs-all</a:t>
            </a:r>
            <a:endParaRPr>
              <a:solidFill>
                <a:schemeClr val="accent2"/>
              </a:solidFill>
            </a:endParaRPr>
          </a:p>
          <a:p>
            <a:pPr indent="-325438" lvl="1" marL="669925" rtl="0" algn="l">
              <a:lnSpc>
                <a:spcPct val="120000"/>
              </a:lnSpc>
              <a:spcBef>
                <a:spcPts val="520"/>
              </a:spcBef>
              <a:spcAft>
                <a:spcPts val="0"/>
              </a:spcAft>
              <a:buSzPts val="1560"/>
              <a:buChar char="❑"/>
            </a:pPr>
            <a:r>
              <a:rPr lang="en-US">
                <a:solidFill>
                  <a:schemeClr val="accent2"/>
                </a:solidFill>
              </a:rPr>
              <a:t>Error correcting codes</a:t>
            </a:r>
            <a:endParaRPr/>
          </a:p>
          <a:p>
            <a:pPr indent="-219075" lvl="0" marL="342900" rtl="0" algn="l">
              <a:lnSpc>
                <a:spcPct val="120000"/>
              </a:lnSpc>
              <a:spcBef>
                <a:spcPts val="600"/>
              </a:spcBef>
              <a:spcAft>
                <a:spcPts val="0"/>
              </a:spcAft>
              <a:buSzPts val="1950"/>
              <a:buNone/>
            </a:pPr>
            <a:r>
              <a:t/>
            </a:r>
            <a:endParaRPr/>
          </a:p>
          <a:p>
            <a:pPr indent="0" lvl="0" marL="0" rtl="0" algn="l">
              <a:lnSpc>
                <a:spcPct val="120000"/>
              </a:lnSpc>
              <a:spcBef>
                <a:spcPts val="600"/>
              </a:spcBef>
              <a:spcAft>
                <a:spcPts val="0"/>
              </a:spcAft>
              <a:buSzPts val="1950"/>
              <a:buNone/>
            </a:pPr>
            <a:r>
              <a:t/>
            </a:r>
            <a:endParaRPr/>
          </a:p>
        </p:txBody>
      </p:sp>
      <p:sp>
        <p:nvSpPr>
          <p:cNvPr id="2317" name="Google Shape;2317;p12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8" name="Google Shape;2318;p126"/>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319" name="Google Shape;2319;p12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3" name="Shape 2323"/>
        <p:cNvGrpSpPr/>
        <p:nvPr/>
      </p:nvGrpSpPr>
      <p:grpSpPr>
        <a:xfrm>
          <a:off x="0" y="0"/>
          <a:ext cx="0" cy="0"/>
          <a:chOff x="0" y="0"/>
          <a:chExt cx="0" cy="0"/>
        </a:xfrm>
      </p:grpSpPr>
      <p:sp>
        <p:nvSpPr>
          <p:cNvPr id="2324" name="Google Shape;2324;p12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Binary to multiclass</a:t>
            </a:r>
            <a:endParaRPr/>
          </a:p>
        </p:txBody>
      </p:sp>
      <p:sp>
        <p:nvSpPr>
          <p:cNvPr id="2325" name="Google Shape;2325;p12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Can we use a binary classifier to construct a multiclass classifier?</a:t>
            </a:r>
            <a:endParaRPr/>
          </a:p>
          <a:p>
            <a:pPr indent="-325438" lvl="1" marL="669925" rtl="0" algn="l">
              <a:spcBef>
                <a:spcPts val="520"/>
              </a:spcBef>
              <a:spcAft>
                <a:spcPts val="0"/>
              </a:spcAft>
              <a:buSzPts val="1560"/>
              <a:buChar char="❑"/>
            </a:pPr>
            <a:r>
              <a:rPr lang="en-US"/>
              <a:t>Decompose the prediction into multiple binary decisions</a:t>
            </a:r>
            <a:endParaRPr/>
          </a:p>
          <a:p>
            <a:pPr indent="-219075" lvl="0" marL="342900" rtl="0" algn="l">
              <a:spcBef>
                <a:spcPts val="600"/>
              </a:spcBef>
              <a:spcAft>
                <a:spcPts val="0"/>
              </a:spcAft>
              <a:buSzPts val="1950"/>
              <a:buNone/>
            </a:pPr>
            <a:r>
              <a:t/>
            </a:r>
            <a:endParaRPr/>
          </a:p>
          <a:p>
            <a:pPr indent="-342900" lvl="0" marL="342900" rtl="0" algn="l">
              <a:spcBef>
                <a:spcPts val="600"/>
              </a:spcBef>
              <a:spcAft>
                <a:spcPts val="0"/>
              </a:spcAft>
              <a:buSzPts val="1950"/>
              <a:buChar char="■"/>
            </a:pPr>
            <a:r>
              <a:rPr lang="en-US"/>
              <a:t>How to decompose?</a:t>
            </a:r>
            <a:endParaRPr/>
          </a:p>
          <a:p>
            <a:pPr indent="-325438" lvl="1" marL="669925" rtl="0" algn="l">
              <a:spcBef>
                <a:spcPts val="520"/>
              </a:spcBef>
              <a:spcAft>
                <a:spcPts val="0"/>
              </a:spcAft>
              <a:buSzPts val="1560"/>
              <a:buChar char="❑"/>
            </a:pPr>
            <a:r>
              <a:rPr lang="en-US"/>
              <a:t>One-vs-all</a:t>
            </a:r>
            <a:endParaRPr/>
          </a:p>
          <a:p>
            <a:pPr indent="-325438" lvl="1" marL="669925" rtl="0" algn="l">
              <a:spcBef>
                <a:spcPts val="520"/>
              </a:spcBef>
              <a:spcAft>
                <a:spcPts val="0"/>
              </a:spcAft>
              <a:buSzPts val="1560"/>
              <a:buChar char="❑"/>
            </a:pPr>
            <a:r>
              <a:rPr lang="en-US"/>
              <a:t>All-vs-all</a:t>
            </a:r>
            <a:endParaRPr/>
          </a:p>
          <a:p>
            <a:pPr indent="-325438" lvl="1" marL="669925" rtl="0" algn="l">
              <a:spcBef>
                <a:spcPts val="520"/>
              </a:spcBef>
              <a:spcAft>
                <a:spcPts val="0"/>
              </a:spcAft>
              <a:buSzPts val="1560"/>
              <a:buChar char="❑"/>
            </a:pPr>
            <a:r>
              <a:rPr lang="en-US"/>
              <a:t>Error correcting codes</a:t>
            </a:r>
            <a:endParaRPr/>
          </a:p>
        </p:txBody>
      </p:sp>
      <p:sp>
        <p:nvSpPr>
          <p:cNvPr id="2326" name="Google Shape;2326;p12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7" name="Google Shape;2327;p127"/>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328" name="Google Shape;2328;p12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2" name="Shape 2332"/>
        <p:cNvGrpSpPr/>
        <p:nvPr/>
      </p:nvGrpSpPr>
      <p:grpSpPr>
        <a:xfrm>
          <a:off x="0" y="0"/>
          <a:ext cx="0" cy="0"/>
          <a:chOff x="0" y="0"/>
          <a:chExt cx="0" cy="0"/>
        </a:xfrm>
      </p:grpSpPr>
      <p:sp>
        <p:nvSpPr>
          <p:cNvPr id="2333" name="Google Shape;2333;p12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General setting</a:t>
            </a:r>
            <a:endParaRPr/>
          </a:p>
        </p:txBody>
      </p:sp>
      <p:sp>
        <p:nvSpPr>
          <p:cNvPr id="2334" name="Google Shape;2334;p128"/>
          <p:cNvSpPr txBox="1"/>
          <p:nvPr>
            <p:ph idx="1" type="body"/>
          </p:nvPr>
        </p:nvSpPr>
        <p:spPr>
          <a:xfrm>
            <a:off x="457200" y="1600200"/>
            <a:ext cx="8229600" cy="4530725"/>
          </a:xfrm>
          <a:prstGeom prst="rect">
            <a:avLst/>
          </a:prstGeom>
          <a:blipFill rotWithShape="1">
            <a:blip r:embed="rId3">
              <a:alphaModFix/>
            </a:blip>
            <a:stretch>
              <a:fillRect b="0" l="-221" r="-517" t="-2691"/>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sp>
        <p:nvSpPr>
          <p:cNvPr id="2335" name="Google Shape;2335;p12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6" name="Google Shape;2336;p128"/>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4"/>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337" name="Google Shape;2337;p12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sp>
        <p:nvSpPr>
          <p:cNvPr id="2342" name="Google Shape;2342;p12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 One-vs-all classification</a:t>
            </a:r>
            <a:endParaRPr/>
          </a:p>
        </p:txBody>
      </p:sp>
      <p:sp>
        <p:nvSpPr>
          <p:cNvPr id="2343" name="Google Shape;2343;p129"/>
          <p:cNvSpPr txBox="1"/>
          <p:nvPr>
            <p:ph idx="1" type="body"/>
          </p:nvPr>
        </p:nvSpPr>
        <p:spPr>
          <a:xfrm>
            <a:off x="457200" y="1031875"/>
            <a:ext cx="8229600" cy="4530725"/>
          </a:xfrm>
          <a:prstGeom prst="rect">
            <a:avLst/>
          </a:prstGeom>
          <a:blipFill rotWithShape="1">
            <a:blip r:embed="rId3">
              <a:alphaModFix/>
            </a:blip>
            <a:stretch>
              <a:fillRect b="-2954" l="-295" r="-147" t="-2955"/>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sp>
        <p:nvSpPr>
          <p:cNvPr id="2344" name="Google Shape;2344;p129"/>
          <p:cNvSpPr txBox="1"/>
          <p:nvPr/>
        </p:nvSpPr>
        <p:spPr>
          <a:xfrm>
            <a:off x="1975184" y="5680353"/>
            <a:ext cx="5193632" cy="36933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Question: What is the dimensionality of each </a:t>
            </a:r>
            <a:r>
              <a:rPr b="1" lang="en-US" sz="1800">
                <a:solidFill>
                  <a:schemeClr val="dk1"/>
                </a:solidFill>
                <a:latin typeface="Arial"/>
                <a:ea typeface="Arial"/>
                <a:cs typeface="Arial"/>
                <a:sym typeface="Arial"/>
              </a:rPr>
              <a:t>w</a:t>
            </a:r>
            <a:r>
              <a:rPr baseline="-25000" lang="en-US" sz="1800">
                <a:solidFill>
                  <a:schemeClr val="dk1"/>
                </a:solidFill>
                <a:latin typeface="Arial"/>
                <a:ea typeface="Arial"/>
                <a:cs typeface="Arial"/>
                <a:sym typeface="Arial"/>
              </a:rPr>
              <a:t>i</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345" name="Google Shape;2345;p12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6" name="Google Shape;2346;p129"/>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4"/>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347" name="Google Shape;2347;p12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1" name="Shape 2351"/>
        <p:cNvGrpSpPr/>
        <p:nvPr/>
      </p:nvGrpSpPr>
      <p:grpSpPr>
        <a:xfrm>
          <a:off x="0" y="0"/>
          <a:ext cx="0" cy="0"/>
          <a:chOff x="0" y="0"/>
          <a:chExt cx="0" cy="0"/>
        </a:xfrm>
      </p:grpSpPr>
      <p:sp>
        <p:nvSpPr>
          <p:cNvPr id="2352" name="Google Shape;2352;p13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Visualizing One-vs-all</a:t>
            </a:r>
            <a:endParaRPr/>
          </a:p>
        </p:txBody>
      </p:sp>
      <p:grpSp>
        <p:nvGrpSpPr>
          <p:cNvPr id="2353" name="Google Shape;2353;p130"/>
          <p:cNvGrpSpPr/>
          <p:nvPr/>
        </p:nvGrpSpPr>
        <p:grpSpPr>
          <a:xfrm>
            <a:off x="807222" y="1381446"/>
            <a:ext cx="1442879" cy="1111634"/>
            <a:chOff x="1514188" y="1266209"/>
            <a:chExt cx="1442879" cy="1111634"/>
          </a:xfrm>
        </p:grpSpPr>
        <p:sp>
          <p:nvSpPr>
            <p:cNvPr id="2354" name="Google Shape;2354;p130"/>
            <p:cNvSpPr/>
            <p:nvPr/>
          </p:nvSpPr>
          <p:spPr>
            <a:xfrm>
              <a:off x="1880278" y="1373156"/>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5" name="Google Shape;2355;p130"/>
            <p:cNvSpPr/>
            <p:nvPr/>
          </p:nvSpPr>
          <p:spPr>
            <a:xfrm>
              <a:off x="1987225" y="1266209"/>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6" name="Google Shape;2356;p130"/>
            <p:cNvSpPr/>
            <p:nvPr/>
          </p:nvSpPr>
          <p:spPr>
            <a:xfrm>
              <a:off x="1723970" y="1480103"/>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7" name="Google Shape;2357;p130"/>
            <p:cNvSpPr/>
            <p:nvPr/>
          </p:nvSpPr>
          <p:spPr>
            <a:xfrm>
              <a:off x="2040698" y="1480103"/>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8" name="Google Shape;2358;p130"/>
            <p:cNvSpPr/>
            <p:nvPr/>
          </p:nvSpPr>
          <p:spPr>
            <a:xfrm>
              <a:off x="1880278" y="1638879"/>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9" name="Google Shape;2359;p130"/>
            <p:cNvSpPr/>
            <p:nvPr/>
          </p:nvSpPr>
          <p:spPr>
            <a:xfrm>
              <a:off x="2586866" y="1745825"/>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0" name="Google Shape;2360;p130"/>
            <p:cNvSpPr/>
            <p:nvPr/>
          </p:nvSpPr>
          <p:spPr>
            <a:xfrm>
              <a:off x="2147645" y="2114918"/>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1" name="Google Shape;2361;p130"/>
            <p:cNvSpPr/>
            <p:nvPr/>
          </p:nvSpPr>
          <p:spPr>
            <a:xfrm>
              <a:off x="1670496" y="2005173"/>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2" name="Google Shape;2362;p130"/>
            <p:cNvSpPr/>
            <p:nvPr/>
          </p:nvSpPr>
          <p:spPr>
            <a:xfrm>
              <a:off x="1943477" y="2114918"/>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3" name="Google Shape;2363;p130"/>
            <p:cNvSpPr/>
            <p:nvPr/>
          </p:nvSpPr>
          <p:spPr>
            <a:xfrm>
              <a:off x="1514188" y="2112120"/>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4" name="Google Shape;2364;p130"/>
            <p:cNvSpPr/>
            <p:nvPr/>
          </p:nvSpPr>
          <p:spPr>
            <a:xfrm>
              <a:off x="2124875" y="2270895"/>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5" name="Google Shape;2365;p130"/>
            <p:cNvSpPr/>
            <p:nvPr/>
          </p:nvSpPr>
          <p:spPr>
            <a:xfrm>
              <a:off x="1670496" y="2270896"/>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6" name="Google Shape;2366;p130"/>
            <p:cNvSpPr/>
            <p:nvPr/>
          </p:nvSpPr>
          <p:spPr>
            <a:xfrm>
              <a:off x="2850120" y="1898225"/>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7" name="Google Shape;2367;p130"/>
            <p:cNvSpPr/>
            <p:nvPr/>
          </p:nvSpPr>
          <p:spPr>
            <a:xfrm>
              <a:off x="2743174" y="1373156"/>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8" name="Google Shape;2368;p130"/>
            <p:cNvSpPr/>
            <p:nvPr/>
          </p:nvSpPr>
          <p:spPr>
            <a:xfrm>
              <a:off x="2479919" y="1587050"/>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9" name="Google Shape;2369;p130"/>
            <p:cNvSpPr/>
            <p:nvPr/>
          </p:nvSpPr>
          <p:spPr>
            <a:xfrm>
              <a:off x="2796647" y="1587050"/>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0" name="Google Shape;2370;p130"/>
            <p:cNvSpPr/>
            <p:nvPr/>
          </p:nvSpPr>
          <p:spPr>
            <a:xfrm>
              <a:off x="2636227" y="1585405"/>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371" name="Google Shape;2371;p130"/>
          <p:cNvSpPr txBox="1"/>
          <p:nvPr/>
        </p:nvSpPr>
        <p:spPr>
          <a:xfrm>
            <a:off x="3293905" y="1561377"/>
            <a:ext cx="403259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From the full dataset, construct three binary classifiers, one for each class</a:t>
            </a:r>
            <a:endParaRPr sz="1800">
              <a:solidFill>
                <a:schemeClr val="dk1"/>
              </a:solidFill>
              <a:latin typeface="Arial"/>
              <a:ea typeface="Arial"/>
              <a:cs typeface="Arial"/>
              <a:sym typeface="Arial"/>
            </a:endParaRPr>
          </a:p>
        </p:txBody>
      </p:sp>
      <p:grpSp>
        <p:nvGrpSpPr>
          <p:cNvPr id="2372" name="Google Shape;2372;p130"/>
          <p:cNvGrpSpPr/>
          <p:nvPr/>
        </p:nvGrpSpPr>
        <p:grpSpPr>
          <a:xfrm>
            <a:off x="508492" y="2957388"/>
            <a:ext cx="1649161" cy="2374758"/>
            <a:chOff x="524528" y="3574143"/>
            <a:chExt cx="1649161" cy="2374758"/>
          </a:xfrm>
        </p:grpSpPr>
        <p:grpSp>
          <p:nvGrpSpPr>
            <p:cNvPr id="2373" name="Google Shape;2373;p130"/>
            <p:cNvGrpSpPr/>
            <p:nvPr/>
          </p:nvGrpSpPr>
          <p:grpSpPr>
            <a:xfrm>
              <a:off x="730810" y="3665014"/>
              <a:ext cx="1442879" cy="1111634"/>
              <a:chOff x="1514188" y="1266209"/>
              <a:chExt cx="1442879" cy="1111634"/>
            </a:xfrm>
          </p:grpSpPr>
          <p:sp>
            <p:nvSpPr>
              <p:cNvPr id="2374" name="Google Shape;2374;p130"/>
              <p:cNvSpPr/>
              <p:nvPr/>
            </p:nvSpPr>
            <p:spPr>
              <a:xfrm>
                <a:off x="1880278" y="1373156"/>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5" name="Google Shape;2375;p130"/>
              <p:cNvSpPr/>
              <p:nvPr/>
            </p:nvSpPr>
            <p:spPr>
              <a:xfrm>
                <a:off x="1987225" y="1266209"/>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6" name="Google Shape;2376;p130"/>
              <p:cNvSpPr/>
              <p:nvPr/>
            </p:nvSpPr>
            <p:spPr>
              <a:xfrm>
                <a:off x="1723970" y="1480103"/>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7" name="Google Shape;2377;p130"/>
              <p:cNvSpPr/>
              <p:nvPr/>
            </p:nvSpPr>
            <p:spPr>
              <a:xfrm>
                <a:off x="2040698" y="1480103"/>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8" name="Google Shape;2378;p130"/>
              <p:cNvSpPr/>
              <p:nvPr/>
            </p:nvSpPr>
            <p:spPr>
              <a:xfrm>
                <a:off x="1880278" y="1638879"/>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79" name="Google Shape;2379;p130"/>
              <p:cNvSpPr/>
              <p:nvPr/>
            </p:nvSpPr>
            <p:spPr>
              <a:xfrm>
                <a:off x="2586866" y="174582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0" name="Google Shape;2380;p130"/>
              <p:cNvSpPr/>
              <p:nvPr/>
            </p:nvSpPr>
            <p:spPr>
              <a:xfrm>
                <a:off x="2147645" y="211491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1" name="Google Shape;2381;p130"/>
              <p:cNvSpPr/>
              <p:nvPr/>
            </p:nvSpPr>
            <p:spPr>
              <a:xfrm>
                <a:off x="1670496" y="2005173"/>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2" name="Google Shape;2382;p130"/>
              <p:cNvSpPr/>
              <p:nvPr/>
            </p:nvSpPr>
            <p:spPr>
              <a:xfrm>
                <a:off x="1943477" y="211491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3" name="Google Shape;2383;p130"/>
              <p:cNvSpPr/>
              <p:nvPr/>
            </p:nvSpPr>
            <p:spPr>
              <a:xfrm>
                <a:off x="1514188" y="2112120"/>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4" name="Google Shape;2384;p130"/>
              <p:cNvSpPr/>
              <p:nvPr/>
            </p:nvSpPr>
            <p:spPr>
              <a:xfrm>
                <a:off x="2124875" y="227089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5" name="Google Shape;2385;p130"/>
              <p:cNvSpPr/>
              <p:nvPr/>
            </p:nvSpPr>
            <p:spPr>
              <a:xfrm>
                <a:off x="1670496" y="2270896"/>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6" name="Google Shape;2386;p130"/>
              <p:cNvSpPr/>
              <p:nvPr/>
            </p:nvSpPr>
            <p:spPr>
              <a:xfrm>
                <a:off x="2850120" y="189822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7" name="Google Shape;2387;p130"/>
              <p:cNvSpPr/>
              <p:nvPr/>
            </p:nvSpPr>
            <p:spPr>
              <a:xfrm>
                <a:off x="2743174" y="1373156"/>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8" name="Google Shape;2388;p130"/>
              <p:cNvSpPr/>
              <p:nvPr/>
            </p:nvSpPr>
            <p:spPr>
              <a:xfrm>
                <a:off x="2479919" y="1587050"/>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9" name="Google Shape;2389;p130"/>
              <p:cNvSpPr/>
              <p:nvPr/>
            </p:nvSpPr>
            <p:spPr>
              <a:xfrm>
                <a:off x="2796647" y="1587050"/>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0" name="Google Shape;2390;p130"/>
              <p:cNvSpPr/>
              <p:nvPr/>
            </p:nvSpPr>
            <p:spPr>
              <a:xfrm>
                <a:off x="2636227" y="158540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cxnSp>
          <p:nvCxnSpPr>
            <p:cNvPr id="2391" name="Google Shape;2391;p130"/>
            <p:cNvCxnSpPr/>
            <p:nvPr/>
          </p:nvCxnSpPr>
          <p:spPr>
            <a:xfrm flipH="1" rot="10800000">
              <a:off x="524528" y="3574143"/>
              <a:ext cx="1634351" cy="1006245"/>
            </a:xfrm>
            <a:prstGeom prst="straightConnector1">
              <a:avLst/>
            </a:prstGeom>
            <a:noFill/>
            <a:ln cap="flat" cmpd="sng" w="12700">
              <a:solidFill>
                <a:schemeClr val="accent1"/>
              </a:solidFill>
              <a:prstDash val="solid"/>
              <a:miter lim="800000"/>
              <a:headEnd len="sm" w="sm" type="none"/>
              <a:tailEnd len="sm" w="sm" type="none"/>
            </a:ln>
          </p:spPr>
        </p:cxnSp>
        <p:sp>
          <p:nvSpPr>
            <p:cNvPr id="2392" name="Google Shape;2392;p130"/>
            <p:cNvSpPr txBox="1"/>
            <p:nvPr/>
          </p:nvSpPr>
          <p:spPr>
            <a:xfrm>
              <a:off x="741139" y="5025571"/>
              <a:ext cx="142222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a:t>
              </a:r>
              <a:r>
                <a:rPr b="1" baseline="-25000" lang="en-US" sz="1800">
                  <a:solidFill>
                    <a:schemeClr val="dk1"/>
                  </a:solidFill>
                  <a:latin typeface="Arial"/>
                  <a:ea typeface="Arial"/>
                  <a:cs typeface="Arial"/>
                  <a:sym typeface="Arial"/>
                </a:rPr>
                <a:t>blue</a:t>
              </a:r>
              <a:r>
                <a:rPr baseline="30000" lang="en-US" sz="1800">
                  <a:solidFill>
                    <a:schemeClr val="dk1"/>
                  </a:solidFill>
                  <a:latin typeface="Arial"/>
                  <a:ea typeface="Arial"/>
                  <a:cs typeface="Arial"/>
                  <a:sym typeface="Arial"/>
                </a:rPr>
                <a:t>T</a:t>
              </a:r>
              <a:r>
                <a:rPr b="1" lang="en-US" sz="1800">
                  <a:solidFill>
                    <a:schemeClr val="dk1"/>
                  </a:solidFill>
                  <a:latin typeface="Arial"/>
                  <a:ea typeface="Arial"/>
                  <a:cs typeface="Arial"/>
                  <a:sym typeface="Arial"/>
                </a:rPr>
                <a:t>x </a:t>
              </a:r>
              <a:r>
                <a:rPr lang="en-US" sz="1800">
                  <a:solidFill>
                    <a:schemeClr val="dk1"/>
                  </a:solidFill>
                  <a:latin typeface="Arial"/>
                  <a:ea typeface="Arial"/>
                  <a:cs typeface="Arial"/>
                  <a:sym typeface="Arial"/>
                </a:rPr>
                <a:t> &gt; 0 for </a:t>
              </a:r>
              <a:r>
                <a:rPr b="1" lang="en-US" sz="1800">
                  <a:solidFill>
                    <a:schemeClr val="accent1"/>
                  </a:solidFill>
                  <a:latin typeface="Arial"/>
                  <a:ea typeface="Arial"/>
                  <a:cs typeface="Arial"/>
                  <a:sym typeface="Arial"/>
                </a:rPr>
                <a:t>blue</a:t>
              </a:r>
              <a:r>
                <a:rPr lang="en-US" sz="1800">
                  <a:solidFill>
                    <a:schemeClr val="accent1"/>
                  </a:solidFill>
                  <a:latin typeface="Arial"/>
                  <a:ea typeface="Arial"/>
                  <a:cs typeface="Arial"/>
                  <a:sym typeface="Arial"/>
                </a:rPr>
                <a:t> </a:t>
              </a:r>
              <a:r>
                <a:rPr b="1" lang="en-US" sz="1800">
                  <a:solidFill>
                    <a:schemeClr val="accent1"/>
                  </a:solidFill>
                  <a:latin typeface="Arial"/>
                  <a:ea typeface="Arial"/>
                  <a:cs typeface="Arial"/>
                  <a:sym typeface="Arial"/>
                </a:rPr>
                <a:t>inputs</a:t>
              </a:r>
              <a:endParaRPr b="1" baseline="30000" sz="1800">
                <a:solidFill>
                  <a:schemeClr val="accent1"/>
                </a:solidFill>
                <a:latin typeface="Arial"/>
                <a:ea typeface="Arial"/>
                <a:cs typeface="Arial"/>
                <a:sym typeface="Arial"/>
              </a:endParaRPr>
            </a:p>
          </p:txBody>
        </p:sp>
      </p:grpSp>
      <p:grpSp>
        <p:nvGrpSpPr>
          <p:cNvPr id="2393" name="Google Shape;2393;p130"/>
          <p:cNvGrpSpPr/>
          <p:nvPr/>
        </p:nvGrpSpPr>
        <p:grpSpPr>
          <a:xfrm>
            <a:off x="3425734" y="3038739"/>
            <a:ext cx="1999225" cy="2445807"/>
            <a:chOff x="3316814" y="3655494"/>
            <a:chExt cx="1999225" cy="2445807"/>
          </a:xfrm>
        </p:grpSpPr>
        <p:grpSp>
          <p:nvGrpSpPr>
            <p:cNvPr id="2394" name="Google Shape;2394;p130"/>
            <p:cNvGrpSpPr/>
            <p:nvPr/>
          </p:nvGrpSpPr>
          <p:grpSpPr>
            <a:xfrm>
              <a:off x="3316814" y="3655494"/>
              <a:ext cx="1999225" cy="1111634"/>
              <a:chOff x="3490452" y="3655494"/>
              <a:chExt cx="1999225" cy="1111634"/>
            </a:xfrm>
          </p:grpSpPr>
          <p:grpSp>
            <p:nvGrpSpPr>
              <p:cNvPr id="2395" name="Google Shape;2395;p130"/>
              <p:cNvGrpSpPr/>
              <p:nvPr/>
            </p:nvGrpSpPr>
            <p:grpSpPr>
              <a:xfrm>
                <a:off x="3747339" y="3655494"/>
                <a:ext cx="1442879" cy="1111634"/>
                <a:chOff x="3747339" y="3655494"/>
                <a:chExt cx="1442879" cy="1111634"/>
              </a:xfrm>
            </p:grpSpPr>
            <p:sp>
              <p:nvSpPr>
                <p:cNvPr id="2396" name="Google Shape;2396;p130"/>
                <p:cNvSpPr/>
                <p:nvPr/>
              </p:nvSpPr>
              <p:spPr>
                <a:xfrm>
                  <a:off x="4113429" y="376244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7" name="Google Shape;2397;p130"/>
                <p:cNvSpPr/>
                <p:nvPr/>
              </p:nvSpPr>
              <p:spPr>
                <a:xfrm>
                  <a:off x="4220376" y="3655494"/>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8" name="Google Shape;2398;p130"/>
                <p:cNvSpPr/>
                <p:nvPr/>
              </p:nvSpPr>
              <p:spPr>
                <a:xfrm>
                  <a:off x="3957121" y="386938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99" name="Google Shape;2399;p130"/>
                <p:cNvSpPr/>
                <p:nvPr/>
              </p:nvSpPr>
              <p:spPr>
                <a:xfrm>
                  <a:off x="4273849" y="386938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0" name="Google Shape;2400;p130"/>
                <p:cNvSpPr/>
                <p:nvPr/>
              </p:nvSpPr>
              <p:spPr>
                <a:xfrm>
                  <a:off x="4113429" y="4028164"/>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1" name="Google Shape;2401;p130"/>
                <p:cNvSpPr/>
                <p:nvPr/>
              </p:nvSpPr>
              <p:spPr>
                <a:xfrm>
                  <a:off x="4820017" y="4135110"/>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2" name="Google Shape;2402;p130"/>
                <p:cNvSpPr/>
                <p:nvPr/>
              </p:nvSpPr>
              <p:spPr>
                <a:xfrm>
                  <a:off x="4380796" y="4504203"/>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3" name="Google Shape;2403;p130"/>
                <p:cNvSpPr/>
                <p:nvPr/>
              </p:nvSpPr>
              <p:spPr>
                <a:xfrm>
                  <a:off x="3903647" y="4394458"/>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4" name="Google Shape;2404;p130"/>
                <p:cNvSpPr/>
                <p:nvPr/>
              </p:nvSpPr>
              <p:spPr>
                <a:xfrm>
                  <a:off x="4176628" y="4504203"/>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5" name="Google Shape;2405;p130"/>
                <p:cNvSpPr/>
                <p:nvPr/>
              </p:nvSpPr>
              <p:spPr>
                <a:xfrm>
                  <a:off x="3747339" y="4501405"/>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6" name="Google Shape;2406;p130"/>
                <p:cNvSpPr/>
                <p:nvPr/>
              </p:nvSpPr>
              <p:spPr>
                <a:xfrm>
                  <a:off x="4358026" y="4660180"/>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7" name="Google Shape;2407;p130"/>
                <p:cNvSpPr/>
                <p:nvPr/>
              </p:nvSpPr>
              <p:spPr>
                <a:xfrm>
                  <a:off x="3903647" y="4660181"/>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8" name="Google Shape;2408;p130"/>
                <p:cNvSpPr/>
                <p:nvPr/>
              </p:nvSpPr>
              <p:spPr>
                <a:xfrm>
                  <a:off x="5083271" y="4287510"/>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09" name="Google Shape;2409;p130"/>
                <p:cNvSpPr/>
                <p:nvPr/>
              </p:nvSpPr>
              <p:spPr>
                <a:xfrm>
                  <a:off x="4976325" y="376244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0" name="Google Shape;2410;p130"/>
                <p:cNvSpPr/>
                <p:nvPr/>
              </p:nvSpPr>
              <p:spPr>
                <a:xfrm>
                  <a:off x="4713070" y="397633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1" name="Google Shape;2411;p130"/>
                <p:cNvSpPr/>
                <p:nvPr/>
              </p:nvSpPr>
              <p:spPr>
                <a:xfrm>
                  <a:off x="5029798" y="397633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2" name="Google Shape;2412;p130"/>
                <p:cNvSpPr/>
                <p:nvPr/>
              </p:nvSpPr>
              <p:spPr>
                <a:xfrm>
                  <a:off x="4869378" y="3974690"/>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cxnSp>
            <p:nvCxnSpPr>
              <p:cNvPr id="2413" name="Google Shape;2413;p130"/>
              <p:cNvCxnSpPr/>
              <p:nvPr/>
            </p:nvCxnSpPr>
            <p:spPr>
              <a:xfrm>
                <a:off x="3490452" y="4192893"/>
                <a:ext cx="1999225" cy="366295"/>
              </a:xfrm>
              <a:prstGeom prst="straightConnector1">
                <a:avLst/>
              </a:prstGeom>
              <a:noFill/>
              <a:ln cap="flat" cmpd="sng" w="12700">
                <a:solidFill>
                  <a:schemeClr val="accent2"/>
                </a:solidFill>
                <a:prstDash val="solid"/>
                <a:miter lim="800000"/>
                <a:headEnd len="sm" w="sm" type="none"/>
                <a:tailEnd len="sm" w="sm" type="none"/>
              </a:ln>
            </p:spPr>
          </p:cxnSp>
        </p:grpSp>
        <p:sp>
          <p:nvSpPr>
            <p:cNvPr id="2414" name="Google Shape;2414;p130"/>
            <p:cNvSpPr txBox="1"/>
            <p:nvPr/>
          </p:nvSpPr>
          <p:spPr>
            <a:xfrm>
              <a:off x="3605316" y="5177971"/>
              <a:ext cx="142222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a:t>
              </a:r>
              <a:r>
                <a:rPr b="1" baseline="-25000" lang="en-US" sz="1800">
                  <a:solidFill>
                    <a:schemeClr val="dk1"/>
                  </a:solidFill>
                  <a:latin typeface="Arial"/>
                  <a:ea typeface="Arial"/>
                  <a:cs typeface="Arial"/>
                  <a:sym typeface="Arial"/>
                </a:rPr>
                <a:t>red</a:t>
              </a:r>
              <a:r>
                <a:rPr baseline="30000" lang="en-US" sz="1800">
                  <a:solidFill>
                    <a:schemeClr val="dk1"/>
                  </a:solidFill>
                  <a:latin typeface="Arial"/>
                  <a:ea typeface="Arial"/>
                  <a:cs typeface="Arial"/>
                  <a:sym typeface="Arial"/>
                </a:rPr>
                <a:t>T</a:t>
              </a:r>
              <a:r>
                <a:rPr b="1" lang="en-US" sz="1800">
                  <a:solidFill>
                    <a:schemeClr val="dk1"/>
                  </a:solidFill>
                  <a:latin typeface="Arial"/>
                  <a:ea typeface="Arial"/>
                  <a:cs typeface="Arial"/>
                  <a:sym typeface="Arial"/>
                </a:rPr>
                <a:t>x </a:t>
              </a:r>
              <a:r>
                <a:rPr lang="en-US" sz="1800">
                  <a:solidFill>
                    <a:schemeClr val="dk1"/>
                  </a:solidFill>
                  <a:latin typeface="Arial"/>
                  <a:ea typeface="Arial"/>
                  <a:cs typeface="Arial"/>
                  <a:sym typeface="Arial"/>
                </a:rPr>
                <a:t> &gt; 0 for </a:t>
              </a:r>
              <a:r>
                <a:rPr b="1" lang="en-US" sz="1800">
                  <a:solidFill>
                    <a:schemeClr val="accent2"/>
                  </a:solidFill>
                  <a:latin typeface="Arial"/>
                  <a:ea typeface="Arial"/>
                  <a:cs typeface="Arial"/>
                  <a:sym typeface="Arial"/>
                </a:rPr>
                <a:t>red inputs</a:t>
              </a:r>
              <a:endParaRPr b="1" baseline="30000" sz="1800">
                <a:solidFill>
                  <a:schemeClr val="accent2"/>
                </a:solidFill>
                <a:latin typeface="Arial"/>
                <a:ea typeface="Arial"/>
                <a:cs typeface="Arial"/>
                <a:sym typeface="Arial"/>
              </a:endParaRPr>
            </a:p>
          </p:txBody>
        </p:sp>
      </p:grpSp>
      <p:grpSp>
        <p:nvGrpSpPr>
          <p:cNvPr id="2415" name="Google Shape;2415;p130"/>
          <p:cNvGrpSpPr/>
          <p:nvPr/>
        </p:nvGrpSpPr>
        <p:grpSpPr>
          <a:xfrm>
            <a:off x="6693040" y="2779782"/>
            <a:ext cx="1442879" cy="2729696"/>
            <a:chOff x="6709076" y="3396537"/>
            <a:chExt cx="1442879" cy="2729696"/>
          </a:xfrm>
        </p:grpSpPr>
        <p:grpSp>
          <p:nvGrpSpPr>
            <p:cNvPr id="2416" name="Google Shape;2416;p130"/>
            <p:cNvGrpSpPr/>
            <p:nvPr/>
          </p:nvGrpSpPr>
          <p:grpSpPr>
            <a:xfrm>
              <a:off x="6709076" y="3396537"/>
              <a:ext cx="1442879" cy="1556463"/>
              <a:chOff x="6828113" y="3396537"/>
              <a:chExt cx="1442879" cy="1556463"/>
            </a:xfrm>
          </p:grpSpPr>
          <p:grpSp>
            <p:nvGrpSpPr>
              <p:cNvPr id="2417" name="Google Shape;2417;p130"/>
              <p:cNvGrpSpPr/>
              <p:nvPr/>
            </p:nvGrpSpPr>
            <p:grpSpPr>
              <a:xfrm>
                <a:off x="6828113" y="3762441"/>
                <a:ext cx="1442879" cy="1111634"/>
                <a:chOff x="6828113" y="3762441"/>
                <a:chExt cx="1442879" cy="1111634"/>
              </a:xfrm>
            </p:grpSpPr>
            <p:sp>
              <p:nvSpPr>
                <p:cNvPr id="2418" name="Google Shape;2418;p130"/>
                <p:cNvSpPr/>
                <p:nvPr/>
              </p:nvSpPr>
              <p:spPr>
                <a:xfrm>
                  <a:off x="7194203" y="386938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9" name="Google Shape;2419;p130"/>
                <p:cNvSpPr/>
                <p:nvPr/>
              </p:nvSpPr>
              <p:spPr>
                <a:xfrm>
                  <a:off x="7301150" y="376244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0" name="Google Shape;2420;p130"/>
                <p:cNvSpPr/>
                <p:nvPr/>
              </p:nvSpPr>
              <p:spPr>
                <a:xfrm>
                  <a:off x="7037895" y="397633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1" name="Google Shape;2421;p130"/>
                <p:cNvSpPr/>
                <p:nvPr/>
              </p:nvSpPr>
              <p:spPr>
                <a:xfrm>
                  <a:off x="7354623" y="397633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2" name="Google Shape;2422;p130"/>
                <p:cNvSpPr/>
                <p:nvPr/>
              </p:nvSpPr>
              <p:spPr>
                <a:xfrm>
                  <a:off x="7194203" y="413511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3" name="Google Shape;2423;p130"/>
                <p:cNvSpPr/>
                <p:nvPr/>
              </p:nvSpPr>
              <p:spPr>
                <a:xfrm>
                  <a:off x="7900791" y="4242057"/>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4" name="Google Shape;2424;p130"/>
                <p:cNvSpPr/>
                <p:nvPr/>
              </p:nvSpPr>
              <p:spPr>
                <a:xfrm>
                  <a:off x="7461570" y="4611150"/>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5" name="Google Shape;2425;p130"/>
                <p:cNvSpPr/>
                <p:nvPr/>
              </p:nvSpPr>
              <p:spPr>
                <a:xfrm>
                  <a:off x="6984421" y="450140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6" name="Google Shape;2426;p130"/>
                <p:cNvSpPr/>
                <p:nvPr/>
              </p:nvSpPr>
              <p:spPr>
                <a:xfrm>
                  <a:off x="7257402" y="4611150"/>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7" name="Google Shape;2427;p130"/>
                <p:cNvSpPr/>
                <p:nvPr/>
              </p:nvSpPr>
              <p:spPr>
                <a:xfrm>
                  <a:off x="6828113" y="4608352"/>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8" name="Google Shape;2428;p130"/>
                <p:cNvSpPr/>
                <p:nvPr/>
              </p:nvSpPr>
              <p:spPr>
                <a:xfrm>
                  <a:off x="7438800" y="476712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9" name="Google Shape;2429;p130"/>
                <p:cNvSpPr/>
                <p:nvPr/>
              </p:nvSpPr>
              <p:spPr>
                <a:xfrm>
                  <a:off x="6984421" y="476712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0" name="Google Shape;2430;p130"/>
                <p:cNvSpPr/>
                <p:nvPr/>
              </p:nvSpPr>
              <p:spPr>
                <a:xfrm>
                  <a:off x="8164045" y="4394457"/>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1" name="Google Shape;2431;p130"/>
                <p:cNvSpPr/>
                <p:nvPr/>
              </p:nvSpPr>
              <p:spPr>
                <a:xfrm>
                  <a:off x="8057099" y="3869388"/>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2" name="Google Shape;2432;p130"/>
                <p:cNvSpPr/>
                <p:nvPr/>
              </p:nvSpPr>
              <p:spPr>
                <a:xfrm>
                  <a:off x="7793844" y="4083282"/>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3" name="Google Shape;2433;p130"/>
                <p:cNvSpPr/>
                <p:nvPr/>
              </p:nvSpPr>
              <p:spPr>
                <a:xfrm>
                  <a:off x="8110572" y="4083282"/>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4" name="Google Shape;2434;p130"/>
                <p:cNvSpPr/>
                <p:nvPr/>
              </p:nvSpPr>
              <p:spPr>
                <a:xfrm>
                  <a:off x="7950152" y="4081637"/>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2435" name="Google Shape;2435;p130"/>
              <p:cNvCxnSpPr/>
              <p:nvPr/>
            </p:nvCxnSpPr>
            <p:spPr>
              <a:xfrm>
                <a:off x="7436988" y="3396537"/>
                <a:ext cx="513164" cy="1556463"/>
              </a:xfrm>
              <a:prstGeom prst="straightConnector1">
                <a:avLst/>
              </a:prstGeom>
              <a:noFill/>
              <a:ln cap="flat" cmpd="sng" w="12700">
                <a:solidFill>
                  <a:srgbClr val="7F7F7F"/>
                </a:solidFill>
                <a:prstDash val="solid"/>
                <a:miter lim="800000"/>
                <a:headEnd len="sm" w="sm" type="none"/>
                <a:tailEnd len="sm" w="sm" type="none"/>
              </a:ln>
            </p:spPr>
          </p:cxnSp>
        </p:grpSp>
        <p:sp>
          <p:nvSpPr>
            <p:cNvPr id="2436" name="Google Shape;2436;p130"/>
            <p:cNvSpPr txBox="1"/>
            <p:nvPr/>
          </p:nvSpPr>
          <p:spPr>
            <a:xfrm>
              <a:off x="6719405" y="5202903"/>
              <a:ext cx="142222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a:t>
              </a:r>
              <a:r>
                <a:rPr b="1" baseline="-25000" lang="en-US" sz="1800">
                  <a:solidFill>
                    <a:schemeClr val="dk1"/>
                  </a:solidFill>
                  <a:latin typeface="Arial"/>
                  <a:ea typeface="Arial"/>
                  <a:cs typeface="Arial"/>
                  <a:sym typeface="Arial"/>
                </a:rPr>
                <a:t>green</a:t>
              </a:r>
              <a:r>
                <a:rPr baseline="30000" lang="en-US" sz="1800">
                  <a:solidFill>
                    <a:schemeClr val="dk1"/>
                  </a:solidFill>
                  <a:latin typeface="Arial"/>
                  <a:ea typeface="Arial"/>
                  <a:cs typeface="Arial"/>
                  <a:sym typeface="Arial"/>
                </a:rPr>
                <a:t>T</a:t>
              </a:r>
              <a:r>
                <a:rPr b="1" lang="en-US" sz="1800">
                  <a:solidFill>
                    <a:schemeClr val="dk1"/>
                  </a:solidFill>
                  <a:latin typeface="Arial"/>
                  <a:ea typeface="Arial"/>
                  <a:cs typeface="Arial"/>
                  <a:sym typeface="Arial"/>
                </a:rPr>
                <a:t>x </a:t>
              </a:r>
              <a:r>
                <a:rPr lang="en-US" sz="1800">
                  <a:solidFill>
                    <a:schemeClr val="dk1"/>
                  </a:solidFill>
                  <a:latin typeface="Arial"/>
                  <a:ea typeface="Arial"/>
                  <a:cs typeface="Arial"/>
                  <a:sym typeface="Arial"/>
                </a:rPr>
                <a:t> &gt; 0 for </a:t>
              </a:r>
              <a:r>
                <a:rPr b="1" lang="en-US" sz="1800">
                  <a:solidFill>
                    <a:srgbClr val="7F7F7F"/>
                  </a:solidFill>
                  <a:latin typeface="Arial"/>
                  <a:ea typeface="Arial"/>
                  <a:cs typeface="Arial"/>
                  <a:sym typeface="Arial"/>
                </a:rPr>
                <a:t>green inputs</a:t>
              </a:r>
              <a:endParaRPr b="1" baseline="30000" sz="1800">
                <a:solidFill>
                  <a:srgbClr val="7F7F7F"/>
                </a:solidFill>
                <a:latin typeface="Arial"/>
                <a:ea typeface="Arial"/>
                <a:cs typeface="Arial"/>
                <a:sym typeface="Arial"/>
              </a:endParaRPr>
            </a:p>
          </p:txBody>
        </p:sp>
      </p:grpSp>
      <p:sp>
        <p:nvSpPr>
          <p:cNvPr id="2437" name="Google Shape;2437;p130"/>
          <p:cNvSpPr txBox="1"/>
          <p:nvPr/>
        </p:nvSpPr>
        <p:spPr>
          <a:xfrm>
            <a:off x="2510424" y="5554820"/>
            <a:ext cx="536224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Winner Take All will predict the right answer. Only the correct label will have a positive score</a:t>
            </a:r>
            <a:endParaRPr i="1" sz="1800">
              <a:solidFill>
                <a:schemeClr val="dk1"/>
              </a:solidFill>
              <a:latin typeface="Arial"/>
              <a:ea typeface="Arial"/>
              <a:cs typeface="Arial"/>
              <a:sym typeface="Arial"/>
            </a:endParaRPr>
          </a:p>
        </p:txBody>
      </p:sp>
      <p:grpSp>
        <p:nvGrpSpPr>
          <p:cNvPr id="2438" name="Google Shape;2438;p130"/>
          <p:cNvGrpSpPr/>
          <p:nvPr/>
        </p:nvGrpSpPr>
        <p:grpSpPr>
          <a:xfrm>
            <a:off x="252476" y="4429136"/>
            <a:ext cx="1676785" cy="1737443"/>
            <a:chOff x="252476" y="4429136"/>
            <a:chExt cx="1676785" cy="1737443"/>
          </a:xfrm>
        </p:grpSpPr>
        <p:sp>
          <p:nvSpPr>
            <p:cNvPr id="2439" name="Google Shape;2439;p130"/>
            <p:cNvSpPr txBox="1"/>
            <p:nvPr/>
          </p:nvSpPr>
          <p:spPr>
            <a:xfrm>
              <a:off x="252476" y="5520248"/>
              <a:ext cx="1676785" cy="64633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Notation: Score for blue label</a:t>
              </a:r>
              <a:endParaRPr sz="1800">
                <a:solidFill>
                  <a:schemeClr val="dk1"/>
                </a:solidFill>
                <a:latin typeface="Arial"/>
                <a:ea typeface="Arial"/>
                <a:cs typeface="Arial"/>
                <a:sym typeface="Arial"/>
              </a:endParaRPr>
            </a:p>
          </p:txBody>
        </p:sp>
        <p:sp>
          <p:nvSpPr>
            <p:cNvPr id="2440" name="Google Shape;2440;p130"/>
            <p:cNvSpPr/>
            <p:nvPr/>
          </p:nvSpPr>
          <p:spPr>
            <a:xfrm>
              <a:off x="694622" y="4429136"/>
              <a:ext cx="820073" cy="35622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441" name="Google Shape;2441;p130"/>
            <p:cNvCxnSpPr>
              <a:stCxn id="2440" idx="1"/>
            </p:cNvCxnSpPr>
            <p:nvPr/>
          </p:nvCxnSpPr>
          <p:spPr>
            <a:xfrm flipH="1">
              <a:off x="325022" y="4607248"/>
              <a:ext cx="369600" cy="912900"/>
            </a:xfrm>
            <a:prstGeom prst="straightConnector1">
              <a:avLst/>
            </a:prstGeom>
            <a:noFill/>
            <a:ln cap="flat" cmpd="sng" w="12700">
              <a:solidFill>
                <a:schemeClr val="dk1"/>
              </a:solidFill>
              <a:prstDash val="solid"/>
              <a:miter lim="800000"/>
              <a:headEnd len="sm" w="sm" type="none"/>
              <a:tailEnd len="med" w="med" type="stealth"/>
            </a:ln>
          </p:spPr>
        </p:cxnSp>
      </p:grpSp>
      <p:sp>
        <p:nvSpPr>
          <p:cNvPr id="2442" name="Google Shape;2442;p13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2443" name="Google Shape;2443;p130"/>
          <p:cNvCxnSpPr/>
          <p:nvPr/>
        </p:nvCxnSpPr>
        <p:spPr>
          <a:xfrm>
            <a:off x="1772953" y="2230155"/>
            <a:ext cx="156308" cy="549627"/>
          </a:xfrm>
          <a:prstGeom prst="straightConnector1">
            <a:avLst/>
          </a:prstGeom>
          <a:noFill/>
          <a:ln cap="flat" cmpd="sng" w="12700">
            <a:solidFill>
              <a:schemeClr val="dk1"/>
            </a:solidFill>
            <a:prstDash val="solid"/>
            <a:miter lim="800000"/>
            <a:headEnd len="sm" w="sm" type="none"/>
            <a:tailEnd len="med" w="med" type="stealth"/>
          </a:ln>
        </p:spPr>
      </p:cxnSp>
      <p:cxnSp>
        <p:nvCxnSpPr>
          <p:cNvPr id="2444" name="Google Shape;2444;p130"/>
          <p:cNvCxnSpPr/>
          <p:nvPr/>
        </p:nvCxnSpPr>
        <p:spPr>
          <a:xfrm>
            <a:off x="1772953" y="2230155"/>
            <a:ext cx="2436178" cy="549627"/>
          </a:xfrm>
          <a:prstGeom prst="straightConnector1">
            <a:avLst/>
          </a:prstGeom>
          <a:noFill/>
          <a:ln cap="flat" cmpd="sng" w="12700">
            <a:solidFill>
              <a:schemeClr val="dk1"/>
            </a:solidFill>
            <a:prstDash val="solid"/>
            <a:miter lim="800000"/>
            <a:headEnd len="sm" w="sm" type="none"/>
            <a:tailEnd len="med" w="med" type="stealth"/>
          </a:ln>
        </p:spPr>
      </p:cxnSp>
      <p:cxnSp>
        <p:nvCxnSpPr>
          <p:cNvPr id="2445" name="Google Shape;2445;p130"/>
          <p:cNvCxnSpPr/>
          <p:nvPr/>
        </p:nvCxnSpPr>
        <p:spPr>
          <a:xfrm>
            <a:off x="1787452" y="2227357"/>
            <a:ext cx="5432098" cy="552425"/>
          </a:xfrm>
          <a:prstGeom prst="straightConnector1">
            <a:avLst/>
          </a:prstGeom>
          <a:noFill/>
          <a:ln cap="flat" cmpd="sng" w="12700">
            <a:solidFill>
              <a:schemeClr val="dk1"/>
            </a:solidFill>
            <a:prstDash val="solid"/>
            <a:miter lim="800000"/>
            <a:headEnd len="sm" w="sm" type="none"/>
            <a:tailEnd len="med" w="med" type="stealth"/>
          </a:ln>
        </p:spPr>
      </p:cxnSp>
      <p:sp>
        <p:nvSpPr>
          <p:cNvPr id="2446" name="Google Shape;2446;p130"/>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447" name="Google Shape;2447;p13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1" name="Shape 2451"/>
        <p:cNvGrpSpPr/>
        <p:nvPr/>
      </p:nvGrpSpPr>
      <p:grpSpPr>
        <a:xfrm>
          <a:off x="0" y="0"/>
          <a:ext cx="0" cy="0"/>
          <a:chOff x="0" y="0"/>
          <a:chExt cx="0" cy="0"/>
        </a:xfrm>
      </p:grpSpPr>
      <p:sp>
        <p:nvSpPr>
          <p:cNvPr id="2452" name="Google Shape;2452;p13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One-vs-all may not always work</a:t>
            </a:r>
            <a:endParaRPr/>
          </a:p>
        </p:txBody>
      </p:sp>
      <p:sp>
        <p:nvSpPr>
          <p:cNvPr id="2453" name="Google Shape;2453;p131"/>
          <p:cNvSpPr txBox="1"/>
          <p:nvPr/>
        </p:nvSpPr>
        <p:spPr>
          <a:xfrm>
            <a:off x="3771425" y="1391377"/>
            <a:ext cx="504673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Black points are not separable with a single binary classifier</a:t>
            </a:r>
            <a:endParaRPr sz="1800">
              <a:solidFill>
                <a:schemeClr val="dk1"/>
              </a:solidFill>
              <a:latin typeface="Arial"/>
              <a:ea typeface="Arial"/>
              <a:cs typeface="Arial"/>
              <a:sym typeface="Arial"/>
            </a:endParaRPr>
          </a:p>
        </p:txBody>
      </p:sp>
      <p:sp>
        <p:nvSpPr>
          <p:cNvPr id="2454" name="Google Shape;2454;p131"/>
          <p:cNvSpPr txBox="1"/>
          <p:nvPr/>
        </p:nvSpPr>
        <p:spPr>
          <a:xfrm>
            <a:off x="3771425" y="2148880"/>
            <a:ext cx="47795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The decomposition will not work for these cases!</a:t>
            </a:r>
            <a:endParaRPr i="1" sz="1800">
              <a:solidFill>
                <a:schemeClr val="dk1"/>
              </a:solidFill>
              <a:latin typeface="Arial"/>
              <a:ea typeface="Arial"/>
              <a:cs typeface="Arial"/>
              <a:sym typeface="Arial"/>
            </a:endParaRPr>
          </a:p>
        </p:txBody>
      </p:sp>
      <p:grpSp>
        <p:nvGrpSpPr>
          <p:cNvPr id="2455" name="Google Shape;2455;p131"/>
          <p:cNvGrpSpPr/>
          <p:nvPr/>
        </p:nvGrpSpPr>
        <p:grpSpPr>
          <a:xfrm>
            <a:off x="526917" y="3254878"/>
            <a:ext cx="1634351" cy="2474506"/>
            <a:chOff x="526917" y="3254878"/>
            <a:chExt cx="1634351" cy="2474506"/>
          </a:xfrm>
        </p:grpSpPr>
        <p:sp>
          <p:nvSpPr>
            <p:cNvPr id="2456" name="Google Shape;2456;p131"/>
            <p:cNvSpPr txBox="1"/>
            <p:nvPr/>
          </p:nvSpPr>
          <p:spPr>
            <a:xfrm>
              <a:off x="632982" y="4806054"/>
              <a:ext cx="142222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a:t>
              </a:r>
              <a:r>
                <a:rPr b="1" baseline="-25000" lang="en-US" sz="1800">
                  <a:solidFill>
                    <a:schemeClr val="dk1"/>
                  </a:solidFill>
                  <a:latin typeface="Arial"/>
                  <a:ea typeface="Arial"/>
                  <a:cs typeface="Arial"/>
                  <a:sym typeface="Arial"/>
                </a:rPr>
                <a:t>blue</a:t>
              </a:r>
              <a:r>
                <a:rPr baseline="30000" lang="en-US" sz="1800">
                  <a:solidFill>
                    <a:schemeClr val="dk1"/>
                  </a:solidFill>
                  <a:latin typeface="Arial"/>
                  <a:ea typeface="Arial"/>
                  <a:cs typeface="Arial"/>
                  <a:sym typeface="Arial"/>
                </a:rPr>
                <a:t>T</a:t>
              </a:r>
              <a:r>
                <a:rPr b="1" lang="en-US" sz="1800">
                  <a:solidFill>
                    <a:schemeClr val="dk1"/>
                  </a:solidFill>
                  <a:latin typeface="Arial"/>
                  <a:ea typeface="Arial"/>
                  <a:cs typeface="Arial"/>
                  <a:sym typeface="Arial"/>
                </a:rPr>
                <a:t>x </a:t>
              </a:r>
              <a:r>
                <a:rPr lang="en-US" sz="1800">
                  <a:solidFill>
                    <a:schemeClr val="dk1"/>
                  </a:solidFill>
                  <a:latin typeface="Arial"/>
                  <a:ea typeface="Arial"/>
                  <a:cs typeface="Arial"/>
                  <a:sym typeface="Arial"/>
                </a:rPr>
                <a:t> &gt; 0 for </a:t>
              </a:r>
              <a:r>
                <a:rPr b="1" lang="en-US" sz="1800">
                  <a:solidFill>
                    <a:schemeClr val="accent1"/>
                  </a:solidFill>
                  <a:latin typeface="Arial"/>
                  <a:ea typeface="Arial"/>
                  <a:cs typeface="Arial"/>
                  <a:sym typeface="Arial"/>
                </a:rPr>
                <a:t>blue</a:t>
              </a:r>
              <a:r>
                <a:rPr lang="en-US" sz="1800">
                  <a:solidFill>
                    <a:schemeClr val="accent1"/>
                  </a:solidFill>
                  <a:latin typeface="Arial"/>
                  <a:ea typeface="Arial"/>
                  <a:cs typeface="Arial"/>
                  <a:sym typeface="Arial"/>
                </a:rPr>
                <a:t> </a:t>
              </a:r>
              <a:r>
                <a:rPr b="1" lang="en-US" sz="1800">
                  <a:solidFill>
                    <a:schemeClr val="accent1"/>
                  </a:solidFill>
                  <a:latin typeface="Arial"/>
                  <a:ea typeface="Arial"/>
                  <a:cs typeface="Arial"/>
                  <a:sym typeface="Arial"/>
                </a:rPr>
                <a:t>inputs</a:t>
              </a:r>
              <a:endParaRPr b="1" baseline="30000" sz="1800">
                <a:solidFill>
                  <a:schemeClr val="accent1"/>
                </a:solidFill>
                <a:latin typeface="Arial"/>
                <a:ea typeface="Arial"/>
                <a:cs typeface="Arial"/>
                <a:sym typeface="Arial"/>
              </a:endParaRPr>
            </a:p>
          </p:txBody>
        </p:sp>
        <p:grpSp>
          <p:nvGrpSpPr>
            <p:cNvPr id="2457" name="Google Shape;2457;p131"/>
            <p:cNvGrpSpPr/>
            <p:nvPr/>
          </p:nvGrpSpPr>
          <p:grpSpPr>
            <a:xfrm>
              <a:off x="526917" y="3254878"/>
              <a:ext cx="1634351" cy="1256277"/>
              <a:chOff x="526917" y="3254878"/>
              <a:chExt cx="1634351" cy="1256277"/>
            </a:xfrm>
          </p:grpSpPr>
          <p:cxnSp>
            <p:nvCxnSpPr>
              <p:cNvPr id="2458" name="Google Shape;2458;p131"/>
              <p:cNvCxnSpPr/>
              <p:nvPr/>
            </p:nvCxnSpPr>
            <p:spPr>
              <a:xfrm flipH="1" rot="10800000">
                <a:off x="526917" y="3254878"/>
                <a:ext cx="1634351" cy="1006245"/>
              </a:xfrm>
              <a:prstGeom prst="straightConnector1">
                <a:avLst/>
              </a:prstGeom>
              <a:noFill/>
              <a:ln cap="flat" cmpd="sng" w="12700">
                <a:solidFill>
                  <a:schemeClr val="accent1"/>
                </a:solidFill>
                <a:prstDash val="solid"/>
                <a:miter lim="800000"/>
                <a:headEnd len="sm" w="sm" type="none"/>
                <a:tailEnd len="sm" w="sm" type="none"/>
              </a:ln>
            </p:spPr>
          </p:cxnSp>
          <p:grpSp>
            <p:nvGrpSpPr>
              <p:cNvPr id="2459" name="Google Shape;2459;p131"/>
              <p:cNvGrpSpPr/>
              <p:nvPr/>
            </p:nvGrpSpPr>
            <p:grpSpPr>
              <a:xfrm>
                <a:off x="718389" y="3346048"/>
                <a:ext cx="1442879" cy="1165107"/>
                <a:chOff x="704445" y="2828601"/>
                <a:chExt cx="1442879" cy="1165107"/>
              </a:xfrm>
            </p:grpSpPr>
            <p:sp>
              <p:nvSpPr>
                <p:cNvPr id="2460" name="Google Shape;2460;p131"/>
                <p:cNvSpPr/>
                <p:nvPr/>
              </p:nvSpPr>
              <p:spPr>
                <a:xfrm>
                  <a:off x="1070535" y="2935548"/>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1" name="Google Shape;2461;p131"/>
                <p:cNvSpPr/>
                <p:nvPr/>
              </p:nvSpPr>
              <p:spPr>
                <a:xfrm>
                  <a:off x="1177482" y="2828601"/>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2" name="Google Shape;2462;p131"/>
                <p:cNvSpPr/>
                <p:nvPr/>
              </p:nvSpPr>
              <p:spPr>
                <a:xfrm>
                  <a:off x="914227" y="3042495"/>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3" name="Google Shape;2463;p131"/>
                <p:cNvSpPr/>
                <p:nvPr/>
              </p:nvSpPr>
              <p:spPr>
                <a:xfrm>
                  <a:off x="1230955" y="3042495"/>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4" name="Google Shape;2464;p131"/>
                <p:cNvSpPr/>
                <p:nvPr/>
              </p:nvSpPr>
              <p:spPr>
                <a:xfrm>
                  <a:off x="1070535" y="3201271"/>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5" name="Google Shape;2465;p131"/>
                <p:cNvSpPr/>
                <p:nvPr/>
              </p:nvSpPr>
              <p:spPr>
                <a:xfrm>
                  <a:off x="1291482" y="336169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6" name="Google Shape;2466;p131"/>
                <p:cNvSpPr/>
                <p:nvPr/>
              </p:nvSpPr>
              <p:spPr>
                <a:xfrm>
                  <a:off x="1445850" y="330821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7" name="Google Shape;2467;p131"/>
                <p:cNvSpPr/>
                <p:nvPr/>
              </p:nvSpPr>
              <p:spPr>
                <a:xfrm>
                  <a:off x="1777123" y="330821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8" name="Google Shape;2468;p131"/>
                <p:cNvSpPr/>
                <p:nvPr/>
              </p:nvSpPr>
              <p:spPr>
                <a:xfrm>
                  <a:off x="1445850" y="351409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9" name="Google Shape;2469;p131"/>
                <p:cNvSpPr/>
                <p:nvPr/>
              </p:nvSpPr>
              <p:spPr>
                <a:xfrm>
                  <a:off x="1505376" y="388676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0" name="Google Shape;2470;p131"/>
                <p:cNvSpPr/>
                <p:nvPr/>
              </p:nvSpPr>
              <p:spPr>
                <a:xfrm>
                  <a:off x="860753" y="356756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1" name="Google Shape;2471;p131"/>
                <p:cNvSpPr/>
                <p:nvPr/>
              </p:nvSpPr>
              <p:spPr>
                <a:xfrm>
                  <a:off x="1133734" y="3677310"/>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2" name="Google Shape;2472;p131"/>
                <p:cNvSpPr/>
                <p:nvPr/>
              </p:nvSpPr>
              <p:spPr>
                <a:xfrm>
                  <a:off x="704445" y="3674512"/>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3" name="Google Shape;2473;p131"/>
                <p:cNvSpPr/>
                <p:nvPr/>
              </p:nvSpPr>
              <p:spPr>
                <a:xfrm>
                  <a:off x="1315132" y="383328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4" name="Google Shape;2474;p131"/>
                <p:cNvSpPr/>
                <p:nvPr/>
              </p:nvSpPr>
              <p:spPr>
                <a:xfrm>
                  <a:off x="860753" y="383328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5" name="Google Shape;2475;p131"/>
                <p:cNvSpPr/>
                <p:nvPr/>
              </p:nvSpPr>
              <p:spPr>
                <a:xfrm>
                  <a:off x="2040377" y="346061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6" name="Google Shape;2476;p131"/>
                <p:cNvSpPr/>
                <p:nvPr/>
              </p:nvSpPr>
              <p:spPr>
                <a:xfrm>
                  <a:off x="1933431" y="293554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7" name="Google Shape;2477;p131"/>
                <p:cNvSpPr/>
                <p:nvPr/>
              </p:nvSpPr>
              <p:spPr>
                <a:xfrm>
                  <a:off x="1670176" y="3149442"/>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8" name="Google Shape;2478;p131"/>
                <p:cNvSpPr/>
                <p:nvPr/>
              </p:nvSpPr>
              <p:spPr>
                <a:xfrm>
                  <a:off x="1986904" y="3149442"/>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9" name="Google Shape;2479;p131"/>
                <p:cNvSpPr/>
                <p:nvPr/>
              </p:nvSpPr>
              <p:spPr>
                <a:xfrm>
                  <a:off x="1826484" y="314779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grpSp>
      <p:grpSp>
        <p:nvGrpSpPr>
          <p:cNvPr id="2480" name="Google Shape;2480;p131"/>
          <p:cNvGrpSpPr/>
          <p:nvPr/>
        </p:nvGrpSpPr>
        <p:grpSpPr>
          <a:xfrm>
            <a:off x="725103" y="1137708"/>
            <a:ext cx="1606995" cy="1465793"/>
            <a:chOff x="725103" y="1137708"/>
            <a:chExt cx="1606995" cy="1465793"/>
          </a:xfrm>
        </p:grpSpPr>
        <p:cxnSp>
          <p:nvCxnSpPr>
            <p:cNvPr id="2481" name="Google Shape;2481;p131"/>
            <p:cNvCxnSpPr/>
            <p:nvPr/>
          </p:nvCxnSpPr>
          <p:spPr>
            <a:xfrm flipH="1" rot="10800000">
              <a:off x="1177482" y="1490234"/>
              <a:ext cx="560089" cy="372668"/>
            </a:xfrm>
            <a:prstGeom prst="straightConnector1">
              <a:avLst/>
            </a:prstGeom>
            <a:noFill/>
            <a:ln cap="flat" cmpd="sng" w="19050">
              <a:solidFill>
                <a:schemeClr val="dk1"/>
              </a:solidFill>
              <a:prstDash val="solid"/>
              <a:miter lim="800000"/>
              <a:headEnd len="sm" w="sm" type="none"/>
              <a:tailEnd len="sm" w="sm" type="none"/>
            </a:ln>
          </p:spPr>
        </p:cxnSp>
        <p:cxnSp>
          <p:nvCxnSpPr>
            <p:cNvPr id="2482" name="Google Shape;2482;p131"/>
            <p:cNvCxnSpPr/>
            <p:nvPr/>
          </p:nvCxnSpPr>
          <p:spPr>
            <a:xfrm>
              <a:off x="1196877" y="1844760"/>
              <a:ext cx="871967" cy="488787"/>
            </a:xfrm>
            <a:prstGeom prst="straightConnector1">
              <a:avLst/>
            </a:prstGeom>
            <a:noFill/>
            <a:ln cap="flat" cmpd="sng" w="19050">
              <a:solidFill>
                <a:schemeClr val="dk1"/>
              </a:solidFill>
              <a:prstDash val="solid"/>
              <a:miter lim="800000"/>
              <a:headEnd len="sm" w="sm" type="none"/>
              <a:tailEnd len="sm" w="sm" type="none"/>
            </a:ln>
          </p:spPr>
        </p:cxnSp>
        <p:cxnSp>
          <p:nvCxnSpPr>
            <p:cNvPr id="2483" name="Google Shape;2483;p131"/>
            <p:cNvCxnSpPr/>
            <p:nvPr/>
          </p:nvCxnSpPr>
          <p:spPr>
            <a:xfrm>
              <a:off x="1737571" y="1490234"/>
              <a:ext cx="331273" cy="843313"/>
            </a:xfrm>
            <a:prstGeom prst="straightConnector1">
              <a:avLst/>
            </a:prstGeom>
            <a:noFill/>
            <a:ln cap="flat" cmpd="sng" w="19050">
              <a:solidFill>
                <a:schemeClr val="dk1"/>
              </a:solidFill>
              <a:prstDash val="solid"/>
              <a:miter lim="800000"/>
              <a:headEnd len="sm" w="sm" type="none"/>
              <a:tailEnd len="sm" w="sm" type="none"/>
            </a:ln>
          </p:spPr>
        </p:cxnSp>
        <p:cxnSp>
          <p:nvCxnSpPr>
            <p:cNvPr id="2484" name="Google Shape;2484;p131"/>
            <p:cNvCxnSpPr/>
            <p:nvPr/>
          </p:nvCxnSpPr>
          <p:spPr>
            <a:xfrm>
              <a:off x="2068844" y="2317065"/>
              <a:ext cx="263254" cy="286436"/>
            </a:xfrm>
            <a:prstGeom prst="straightConnector1">
              <a:avLst/>
            </a:prstGeom>
            <a:noFill/>
            <a:ln cap="flat" cmpd="sng" w="19050">
              <a:solidFill>
                <a:schemeClr val="dk1"/>
              </a:solidFill>
              <a:prstDash val="solid"/>
              <a:miter lim="800000"/>
              <a:headEnd len="sm" w="sm" type="none"/>
              <a:tailEnd len="sm" w="sm" type="none"/>
            </a:ln>
          </p:spPr>
        </p:cxnSp>
        <p:cxnSp>
          <p:nvCxnSpPr>
            <p:cNvPr id="2485" name="Google Shape;2485;p131"/>
            <p:cNvCxnSpPr/>
            <p:nvPr/>
          </p:nvCxnSpPr>
          <p:spPr>
            <a:xfrm flipH="1" rot="10800000">
              <a:off x="1746627" y="1137708"/>
              <a:ext cx="50470" cy="368775"/>
            </a:xfrm>
            <a:prstGeom prst="straightConnector1">
              <a:avLst/>
            </a:prstGeom>
            <a:noFill/>
            <a:ln cap="flat" cmpd="sng" w="19050">
              <a:solidFill>
                <a:schemeClr val="dk1"/>
              </a:solidFill>
              <a:prstDash val="solid"/>
              <a:miter lim="800000"/>
              <a:headEnd len="sm" w="sm" type="none"/>
              <a:tailEnd len="sm" w="sm" type="none"/>
            </a:ln>
          </p:spPr>
        </p:cxnSp>
        <p:cxnSp>
          <p:nvCxnSpPr>
            <p:cNvPr id="2486" name="Google Shape;2486;p131"/>
            <p:cNvCxnSpPr/>
            <p:nvPr/>
          </p:nvCxnSpPr>
          <p:spPr>
            <a:xfrm>
              <a:off x="725103" y="1842348"/>
              <a:ext cx="459834" cy="1"/>
            </a:xfrm>
            <a:prstGeom prst="straightConnector1">
              <a:avLst/>
            </a:prstGeom>
            <a:noFill/>
            <a:ln cap="flat" cmpd="sng" w="19050">
              <a:solidFill>
                <a:schemeClr val="dk1"/>
              </a:solidFill>
              <a:prstDash val="solid"/>
              <a:miter lim="800000"/>
              <a:headEnd len="sm" w="sm" type="none"/>
              <a:tailEnd len="sm" w="sm" type="none"/>
            </a:ln>
          </p:spPr>
        </p:cxnSp>
      </p:grpSp>
      <p:grpSp>
        <p:nvGrpSpPr>
          <p:cNvPr id="2487" name="Google Shape;2487;p131"/>
          <p:cNvGrpSpPr/>
          <p:nvPr/>
        </p:nvGrpSpPr>
        <p:grpSpPr>
          <a:xfrm>
            <a:off x="2647594" y="3346048"/>
            <a:ext cx="1482109" cy="2383336"/>
            <a:chOff x="2586066" y="3346048"/>
            <a:chExt cx="1482109" cy="2383336"/>
          </a:xfrm>
        </p:grpSpPr>
        <p:sp>
          <p:nvSpPr>
            <p:cNvPr id="2488" name="Google Shape;2488;p131"/>
            <p:cNvSpPr txBox="1"/>
            <p:nvPr/>
          </p:nvSpPr>
          <p:spPr>
            <a:xfrm>
              <a:off x="2616010" y="4806054"/>
              <a:ext cx="142222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a:t>
              </a:r>
              <a:r>
                <a:rPr b="1" baseline="-25000" lang="en-US" sz="1800">
                  <a:solidFill>
                    <a:schemeClr val="dk1"/>
                  </a:solidFill>
                  <a:latin typeface="Arial"/>
                  <a:ea typeface="Arial"/>
                  <a:cs typeface="Arial"/>
                  <a:sym typeface="Arial"/>
                </a:rPr>
                <a:t>red</a:t>
              </a:r>
              <a:r>
                <a:rPr baseline="30000" lang="en-US" sz="1800">
                  <a:solidFill>
                    <a:schemeClr val="dk1"/>
                  </a:solidFill>
                  <a:latin typeface="Arial"/>
                  <a:ea typeface="Arial"/>
                  <a:cs typeface="Arial"/>
                  <a:sym typeface="Arial"/>
                </a:rPr>
                <a:t>T</a:t>
              </a:r>
              <a:r>
                <a:rPr b="1" lang="en-US" sz="1800">
                  <a:solidFill>
                    <a:schemeClr val="dk1"/>
                  </a:solidFill>
                  <a:latin typeface="Arial"/>
                  <a:ea typeface="Arial"/>
                  <a:cs typeface="Arial"/>
                  <a:sym typeface="Arial"/>
                </a:rPr>
                <a:t>x </a:t>
              </a:r>
              <a:r>
                <a:rPr lang="en-US" sz="1800">
                  <a:solidFill>
                    <a:schemeClr val="dk1"/>
                  </a:solidFill>
                  <a:latin typeface="Arial"/>
                  <a:ea typeface="Arial"/>
                  <a:cs typeface="Arial"/>
                  <a:sym typeface="Arial"/>
                </a:rPr>
                <a:t> &gt; 0 for </a:t>
              </a:r>
              <a:r>
                <a:rPr b="1" lang="en-US" sz="1800">
                  <a:solidFill>
                    <a:schemeClr val="accent2"/>
                  </a:solidFill>
                  <a:latin typeface="Arial"/>
                  <a:ea typeface="Arial"/>
                  <a:cs typeface="Arial"/>
                  <a:sym typeface="Arial"/>
                </a:rPr>
                <a:t>red inputs</a:t>
              </a:r>
              <a:endParaRPr b="1" baseline="30000" sz="1800">
                <a:solidFill>
                  <a:schemeClr val="accent2"/>
                </a:solidFill>
                <a:latin typeface="Arial"/>
                <a:ea typeface="Arial"/>
                <a:cs typeface="Arial"/>
                <a:sym typeface="Arial"/>
              </a:endParaRPr>
            </a:p>
          </p:txBody>
        </p:sp>
        <p:grpSp>
          <p:nvGrpSpPr>
            <p:cNvPr id="2489" name="Google Shape;2489;p131"/>
            <p:cNvGrpSpPr/>
            <p:nvPr/>
          </p:nvGrpSpPr>
          <p:grpSpPr>
            <a:xfrm>
              <a:off x="2605681" y="3346048"/>
              <a:ext cx="1442879" cy="1165107"/>
              <a:chOff x="2607303" y="2828601"/>
              <a:chExt cx="1442879" cy="1165107"/>
            </a:xfrm>
          </p:grpSpPr>
          <p:sp>
            <p:nvSpPr>
              <p:cNvPr id="2490" name="Google Shape;2490;p131"/>
              <p:cNvSpPr/>
              <p:nvPr/>
            </p:nvSpPr>
            <p:spPr>
              <a:xfrm>
                <a:off x="2973393" y="293554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1" name="Google Shape;2491;p131"/>
              <p:cNvSpPr/>
              <p:nvPr/>
            </p:nvSpPr>
            <p:spPr>
              <a:xfrm>
                <a:off x="3080340" y="282860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2" name="Google Shape;2492;p131"/>
              <p:cNvSpPr/>
              <p:nvPr/>
            </p:nvSpPr>
            <p:spPr>
              <a:xfrm>
                <a:off x="2817085" y="304249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3" name="Google Shape;2493;p131"/>
              <p:cNvSpPr/>
              <p:nvPr/>
            </p:nvSpPr>
            <p:spPr>
              <a:xfrm>
                <a:off x="3133813" y="304249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4" name="Google Shape;2494;p131"/>
              <p:cNvSpPr/>
              <p:nvPr/>
            </p:nvSpPr>
            <p:spPr>
              <a:xfrm>
                <a:off x="2973393" y="320127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5" name="Google Shape;2495;p131"/>
              <p:cNvSpPr/>
              <p:nvPr/>
            </p:nvSpPr>
            <p:spPr>
              <a:xfrm>
                <a:off x="3194340" y="336169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6" name="Google Shape;2496;p131"/>
              <p:cNvSpPr/>
              <p:nvPr/>
            </p:nvSpPr>
            <p:spPr>
              <a:xfrm>
                <a:off x="3348708" y="330821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7" name="Google Shape;2497;p131"/>
              <p:cNvSpPr/>
              <p:nvPr/>
            </p:nvSpPr>
            <p:spPr>
              <a:xfrm>
                <a:off x="3679981" y="330821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8" name="Google Shape;2498;p131"/>
              <p:cNvSpPr/>
              <p:nvPr/>
            </p:nvSpPr>
            <p:spPr>
              <a:xfrm>
                <a:off x="3348708" y="351409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9" name="Google Shape;2499;p131"/>
              <p:cNvSpPr/>
              <p:nvPr/>
            </p:nvSpPr>
            <p:spPr>
              <a:xfrm>
                <a:off x="3408234" y="3886761"/>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0" name="Google Shape;2500;p131"/>
              <p:cNvSpPr/>
              <p:nvPr/>
            </p:nvSpPr>
            <p:spPr>
              <a:xfrm>
                <a:off x="2763611" y="3567565"/>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1" name="Google Shape;2501;p131"/>
              <p:cNvSpPr/>
              <p:nvPr/>
            </p:nvSpPr>
            <p:spPr>
              <a:xfrm>
                <a:off x="3036592" y="3677310"/>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2" name="Google Shape;2502;p131"/>
              <p:cNvSpPr/>
              <p:nvPr/>
            </p:nvSpPr>
            <p:spPr>
              <a:xfrm>
                <a:off x="2607303" y="3674512"/>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3" name="Google Shape;2503;p131"/>
              <p:cNvSpPr/>
              <p:nvPr/>
            </p:nvSpPr>
            <p:spPr>
              <a:xfrm>
                <a:off x="3217990" y="3833287"/>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4" name="Google Shape;2504;p131"/>
              <p:cNvSpPr/>
              <p:nvPr/>
            </p:nvSpPr>
            <p:spPr>
              <a:xfrm>
                <a:off x="2763611" y="3833288"/>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5" name="Google Shape;2505;p131"/>
              <p:cNvSpPr/>
              <p:nvPr/>
            </p:nvSpPr>
            <p:spPr>
              <a:xfrm>
                <a:off x="3943235" y="346061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6" name="Google Shape;2506;p131"/>
              <p:cNvSpPr/>
              <p:nvPr/>
            </p:nvSpPr>
            <p:spPr>
              <a:xfrm>
                <a:off x="3836289" y="293554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7" name="Google Shape;2507;p131"/>
              <p:cNvSpPr/>
              <p:nvPr/>
            </p:nvSpPr>
            <p:spPr>
              <a:xfrm>
                <a:off x="3573034" y="3149442"/>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8" name="Google Shape;2508;p131"/>
              <p:cNvSpPr/>
              <p:nvPr/>
            </p:nvSpPr>
            <p:spPr>
              <a:xfrm>
                <a:off x="3889762" y="3149442"/>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9" name="Google Shape;2509;p131"/>
              <p:cNvSpPr/>
              <p:nvPr/>
            </p:nvSpPr>
            <p:spPr>
              <a:xfrm>
                <a:off x="3729342" y="314779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cxnSp>
          <p:nvCxnSpPr>
            <p:cNvPr id="2510" name="Google Shape;2510;p131"/>
            <p:cNvCxnSpPr/>
            <p:nvPr/>
          </p:nvCxnSpPr>
          <p:spPr>
            <a:xfrm>
              <a:off x="2586066" y="3640615"/>
              <a:ext cx="1482109" cy="1058160"/>
            </a:xfrm>
            <a:prstGeom prst="straightConnector1">
              <a:avLst/>
            </a:prstGeom>
            <a:noFill/>
            <a:ln cap="flat" cmpd="sng" w="12700">
              <a:solidFill>
                <a:schemeClr val="accent2"/>
              </a:solidFill>
              <a:prstDash val="solid"/>
              <a:miter lim="800000"/>
              <a:headEnd len="sm" w="sm" type="none"/>
              <a:tailEnd len="sm" w="sm" type="none"/>
            </a:ln>
          </p:spPr>
        </p:cxnSp>
      </p:grpSp>
      <p:grpSp>
        <p:nvGrpSpPr>
          <p:cNvPr id="2511" name="Google Shape;2511;p131"/>
          <p:cNvGrpSpPr/>
          <p:nvPr/>
        </p:nvGrpSpPr>
        <p:grpSpPr>
          <a:xfrm>
            <a:off x="889219" y="1221913"/>
            <a:ext cx="1442879" cy="1165107"/>
            <a:chOff x="1514188" y="1266209"/>
            <a:chExt cx="1442879" cy="1165107"/>
          </a:xfrm>
        </p:grpSpPr>
        <p:sp>
          <p:nvSpPr>
            <p:cNvPr id="2512" name="Google Shape;2512;p131"/>
            <p:cNvSpPr/>
            <p:nvPr/>
          </p:nvSpPr>
          <p:spPr>
            <a:xfrm>
              <a:off x="1880278" y="1373156"/>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3" name="Google Shape;2513;p131"/>
            <p:cNvSpPr/>
            <p:nvPr/>
          </p:nvSpPr>
          <p:spPr>
            <a:xfrm>
              <a:off x="1987225" y="1266209"/>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4" name="Google Shape;2514;p131"/>
            <p:cNvSpPr/>
            <p:nvPr/>
          </p:nvSpPr>
          <p:spPr>
            <a:xfrm>
              <a:off x="1723970" y="1480103"/>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5" name="Google Shape;2515;p131"/>
            <p:cNvSpPr/>
            <p:nvPr/>
          </p:nvSpPr>
          <p:spPr>
            <a:xfrm>
              <a:off x="2040698" y="1480103"/>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6" name="Google Shape;2516;p131"/>
            <p:cNvSpPr/>
            <p:nvPr/>
          </p:nvSpPr>
          <p:spPr>
            <a:xfrm>
              <a:off x="1880278" y="1638879"/>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7" name="Google Shape;2517;p131"/>
            <p:cNvSpPr/>
            <p:nvPr/>
          </p:nvSpPr>
          <p:spPr>
            <a:xfrm>
              <a:off x="2101225" y="1799299"/>
              <a:ext cx="106947" cy="106947"/>
            </a:xfrm>
            <a:prstGeom prst="ellipse">
              <a:avLst/>
            </a:prstGeom>
            <a:solidFill>
              <a:srgbClr val="09090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8" name="Google Shape;2518;p131"/>
            <p:cNvSpPr/>
            <p:nvPr/>
          </p:nvSpPr>
          <p:spPr>
            <a:xfrm>
              <a:off x="2255593" y="1745825"/>
              <a:ext cx="106947" cy="106947"/>
            </a:xfrm>
            <a:prstGeom prst="ellipse">
              <a:avLst/>
            </a:prstGeom>
            <a:solidFill>
              <a:srgbClr val="09090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19" name="Google Shape;2519;p131"/>
            <p:cNvSpPr/>
            <p:nvPr/>
          </p:nvSpPr>
          <p:spPr>
            <a:xfrm>
              <a:off x="2586866" y="1745825"/>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0" name="Google Shape;2520;p131"/>
            <p:cNvSpPr/>
            <p:nvPr/>
          </p:nvSpPr>
          <p:spPr>
            <a:xfrm>
              <a:off x="2255593" y="1951699"/>
              <a:ext cx="106947" cy="106947"/>
            </a:xfrm>
            <a:prstGeom prst="ellipse">
              <a:avLst/>
            </a:prstGeom>
            <a:solidFill>
              <a:srgbClr val="09090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1" name="Google Shape;2521;p131"/>
            <p:cNvSpPr/>
            <p:nvPr/>
          </p:nvSpPr>
          <p:spPr>
            <a:xfrm>
              <a:off x="2315119" y="2324369"/>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2" name="Google Shape;2522;p131"/>
            <p:cNvSpPr/>
            <p:nvPr/>
          </p:nvSpPr>
          <p:spPr>
            <a:xfrm>
              <a:off x="1670496" y="2005173"/>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3" name="Google Shape;2523;p131"/>
            <p:cNvSpPr/>
            <p:nvPr/>
          </p:nvSpPr>
          <p:spPr>
            <a:xfrm>
              <a:off x="1943477" y="2114918"/>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4" name="Google Shape;2524;p131"/>
            <p:cNvSpPr/>
            <p:nvPr/>
          </p:nvSpPr>
          <p:spPr>
            <a:xfrm>
              <a:off x="1514188" y="2112120"/>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5" name="Google Shape;2525;p131"/>
            <p:cNvSpPr/>
            <p:nvPr/>
          </p:nvSpPr>
          <p:spPr>
            <a:xfrm>
              <a:off x="2124875" y="2270895"/>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6" name="Google Shape;2526;p131"/>
            <p:cNvSpPr/>
            <p:nvPr/>
          </p:nvSpPr>
          <p:spPr>
            <a:xfrm>
              <a:off x="1670496" y="2270896"/>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7" name="Google Shape;2527;p131"/>
            <p:cNvSpPr/>
            <p:nvPr/>
          </p:nvSpPr>
          <p:spPr>
            <a:xfrm>
              <a:off x="2850120" y="1898225"/>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8" name="Google Shape;2528;p131"/>
            <p:cNvSpPr/>
            <p:nvPr/>
          </p:nvSpPr>
          <p:spPr>
            <a:xfrm>
              <a:off x="2743174" y="1373156"/>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9" name="Google Shape;2529;p131"/>
            <p:cNvSpPr/>
            <p:nvPr/>
          </p:nvSpPr>
          <p:spPr>
            <a:xfrm>
              <a:off x="2479919" y="1587050"/>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0" name="Google Shape;2530;p131"/>
            <p:cNvSpPr/>
            <p:nvPr/>
          </p:nvSpPr>
          <p:spPr>
            <a:xfrm>
              <a:off x="2796647" y="1587050"/>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31" name="Google Shape;2531;p131"/>
            <p:cNvSpPr/>
            <p:nvPr/>
          </p:nvSpPr>
          <p:spPr>
            <a:xfrm>
              <a:off x="2636227" y="1585405"/>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532" name="Google Shape;2532;p131"/>
          <p:cNvGrpSpPr/>
          <p:nvPr/>
        </p:nvGrpSpPr>
        <p:grpSpPr>
          <a:xfrm>
            <a:off x="4616029" y="3154379"/>
            <a:ext cx="1545115" cy="2575005"/>
            <a:chOff x="4417276" y="3154379"/>
            <a:chExt cx="1545115" cy="2575005"/>
          </a:xfrm>
        </p:grpSpPr>
        <p:cxnSp>
          <p:nvCxnSpPr>
            <p:cNvPr id="2533" name="Google Shape;2533;p131"/>
            <p:cNvCxnSpPr/>
            <p:nvPr/>
          </p:nvCxnSpPr>
          <p:spPr>
            <a:xfrm>
              <a:off x="5126011" y="3154379"/>
              <a:ext cx="513164" cy="1556463"/>
            </a:xfrm>
            <a:prstGeom prst="straightConnector1">
              <a:avLst/>
            </a:prstGeom>
            <a:noFill/>
            <a:ln cap="flat" cmpd="sng" w="12700">
              <a:solidFill>
                <a:srgbClr val="7F7F7F"/>
              </a:solidFill>
              <a:prstDash val="solid"/>
              <a:miter lim="800000"/>
              <a:headEnd len="sm" w="sm" type="none"/>
              <a:tailEnd len="sm" w="sm" type="none"/>
            </a:ln>
          </p:spPr>
        </p:cxnSp>
        <p:sp>
          <p:nvSpPr>
            <p:cNvPr id="2534" name="Google Shape;2534;p131"/>
            <p:cNvSpPr txBox="1"/>
            <p:nvPr/>
          </p:nvSpPr>
          <p:spPr>
            <a:xfrm>
              <a:off x="4540170" y="4806054"/>
              <a:ext cx="142222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a:t>
              </a:r>
              <a:r>
                <a:rPr b="1" baseline="-25000" lang="en-US" sz="1800">
                  <a:solidFill>
                    <a:schemeClr val="dk1"/>
                  </a:solidFill>
                  <a:latin typeface="Arial"/>
                  <a:ea typeface="Arial"/>
                  <a:cs typeface="Arial"/>
                  <a:sym typeface="Arial"/>
                </a:rPr>
                <a:t>green</a:t>
              </a:r>
              <a:r>
                <a:rPr baseline="30000" lang="en-US" sz="1800">
                  <a:solidFill>
                    <a:schemeClr val="dk1"/>
                  </a:solidFill>
                  <a:latin typeface="Arial"/>
                  <a:ea typeface="Arial"/>
                  <a:cs typeface="Arial"/>
                  <a:sym typeface="Arial"/>
                </a:rPr>
                <a:t>T</a:t>
              </a:r>
              <a:r>
                <a:rPr b="1" lang="en-US" sz="1800">
                  <a:solidFill>
                    <a:schemeClr val="dk1"/>
                  </a:solidFill>
                  <a:latin typeface="Arial"/>
                  <a:ea typeface="Arial"/>
                  <a:cs typeface="Arial"/>
                  <a:sym typeface="Arial"/>
                </a:rPr>
                <a:t>x </a:t>
              </a:r>
              <a:r>
                <a:rPr lang="en-US" sz="1800">
                  <a:solidFill>
                    <a:schemeClr val="dk1"/>
                  </a:solidFill>
                  <a:latin typeface="Arial"/>
                  <a:ea typeface="Arial"/>
                  <a:cs typeface="Arial"/>
                  <a:sym typeface="Arial"/>
                </a:rPr>
                <a:t> &gt; 0 for </a:t>
              </a:r>
              <a:r>
                <a:rPr b="1" lang="en-US" sz="1800">
                  <a:solidFill>
                    <a:srgbClr val="7F7F7F"/>
                  </a:solidFill>
                  <a:latin typeface="Arial"/>
                  <a:ea typeface="Arial"/>
                  <a:cs typeface="Arial"/>
                  <a:sym typeface="Arial"/>
                </a:rPr>
                <a:t>green inputs</a:t>
              </a:r>
              <a:endParaRPr b="1" baseline="30000" sz="1800">
                <a:solidFill>
                  <a:srgbClr val="7F7F7F"/>
                </a:solidFill>
                <a:latin typeface="Arial"/>
                <a:ea typeface="Arial"/>
                <a:cs typeface="Arial"/>
                <a:sym typeface="Arial"/>
              </a:endParaRPr>
            </a:p>
          </p:txBody>
        </p:sp>
        <p:grpSp>
          <p:nvGrpSpPr>
            <p:cNvPr id="2535" name="Google Shape;2535;p131"/>
            <p:cNvGrpSpPr/>
            <p:nvPr/>
          </p:nvGrpSpPr>
          <p:grpSpPr>
            <a:xfrm>
              <a:off x="4417276" y="3346048"/>
              <a:ext cx="1442879" cy="1165107"/>
              <a:chOff x="4403332" y="2828601"/>
              <a:chExt cx="1442879" cy="1165107"/>
            </a:xfrm>
          </p:grpSpPr>
          <p:sp>
            <p:nvSpPr>
              <p:cNvPr id="2536" name="Google Shape;2536;p131"/>
              <p:cNvSpPr/>
              <p:nvPr/>
            </p:nvSpPr>
            <p:spPr>
              <a:xfrm>
                <a:off x="4769422" y="293554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7" name="Google Shape;2537;p131"/>
              <p:cNvSpPr/>
              <p:nvPr/>
            </p:nvSpPr>
            <p:spPr>
              <a:xfrm>
                <a:off x="4876369" y="282860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8" name="Google Shape;2538;p131"/>
              <p:cNvSpPr/>
              <p:nvPr/>
            </p:nvSpPr>
            <p:spPr>
              <a:xfrm>
                <a:off x="4613114" y="304249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9" name="Google Shape;2539;p131"/>
              <p:cNvSpPr/>
              <p:nvPr/>
            </p:nvSpPr>
            <p:spPr>
              <a:xfrm>
                <a:off x="4929842" y="304249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0" name="Google Shape;2540;p131"/>
              <p:cNvSpPr/>
              <p:nvPr/>
            </p:nvSpPr>
            <p:spPr>
              <a:xfrm>
                <a:off x="4769422" y="320127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1" name="Google Shape;2541;p131"/>
              <p:cNvSpPr/>
              <p:nvPr/>
            </p:nvSpPr>
            <p:spPr>
              <a:xfrm>
                <a:off x="4990369" y="336169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2" name="Google Shape;2542;p131"/>
              <p:cNvSpPr/>
              <p:nvPr/>
            </p:nvSpPr>
            <p:spPr>
              <a:xfrm>
                <a:off x="5144737" y="330821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3" name="Google Shape;2543;p131"/>
              <p:cNvSpPr/>
              <p:nvPr/>
            </p:nvSpPr>
            <p:spPr>
              <a:xfrm>
                <a:off x="5476010" y="3308217"/>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44" name="Google Shape;2544;p131"/>
              <p:cNvSpPr/>
              <p:nvPr/>
            </p:nvSpPr>
            <p:spPr>
              <a:xfrm>
                <a:off x="5144737" y="351409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5" name="Google Shape;2545;p131"/>
              <p:cNvSpPr/>
              <p:nvPr/>
            </p:nvSpPr>
            <p:spPr>
              <a:xfrm>
                <a:off x="5204263" y="3886761"/>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6" name="Google Shape;2546;p131"/>
              <p:cNvSpPr/>
              <p:nvPr/>
            </p:nvSpPr>
            <p:spPr>
              <a:xfrm>
                <a:off x="4559640" y="356756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7" name="Google Shape;2547;p131"/>
              <p:cNvSpPr/>
              <p:nvPr/>
            </p:nvSpPr>
            <p:spPr>
              <a:xfrm>
                <a:off x="4832621" y="3677310"/>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8" name="Google Shape;2548;p131"/>
              <p:cNvSpPr/>
              <p:nvPr/>
            </p:nvSpPr>
            <p:spPr>
              <a:xfrm>
                <a:off x="4403332" y="3674512"/>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9" name="Google Shape;2549;p131"/>
              <p:cNvSpPr/>
              <p:nvPr/>
            </p:nvSpPr>
            <p:spPr>
              <a:xfrm>
                <a:off x="5014019" y="383328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50" name="Google Shape;2550;p131"/>
              <p:cNvSpPr/>
              <p:nvPr/>
            </p:nvSpPr>
            <p:spPr>
              <a:xfrm>
                <a:off x="4559640" y="383328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51" name="Google Shape;2551;p131"/>
              <p:cNvSpPr/>
              <p:nvPr/>
            </p:nvSpPr>
            <p:spPr>
              <a:xfrm>
                <a:off x="5739264" y="3460617"/>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2" name="Google Shape;2552;p131"/>
              <p:cNvSpPr/>
              <p:nvPr/>
            </p:nvSpPr>
            <p:spPr>
              <a:xfrm>
                <a:off x="5632318" y="2935548"/>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3" name="Google Shape;2553;p131"/>
              <p:cNvSpPr/>
              <p:nvPr/>
            </p:nvSpPr>
            <p:spPr>
              <a:xfrm>
                <a:off x="5369063" y="3149442"/>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4" name="Google Shape;2554;p131"/>
              <p:cNvSpPr/>
              <p:nvPr/>
            </p:nvSpPr>
            <p:spPr>
              <a:xfrm>
                <a:off x="5685791" y="3149442"/>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5" name="Google Shape;2555;p131"/>
              <p:cNvSpPr/>
              <p:nvPr/>
            </p:nvSpPr>
            <p:spPr>
              <a:xfrm>
                <a:off x="5525371" y="3147797"/>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2556" name="Google Shape;2556;p131"/>
          <p:cNvGrpSpPr/>
          <p:nvPr/>
        </p:nvGrpSpPr>
        <p:grpSpPr>
          <a:xfrm>
            <a:off x="6647471" y="3346048"/>
            <a:ext cx="1442879" cy="1906225"/>
            <a:chOff x="6647471" y="3346048"/>
            <a:chExt cx="1442879" cy="1906225"/>
          </a:xfrm>
        </p:grpSpPr>
        <p:grpSp>
          <p:nvGrpSpPr>
            <p:cNvPr id="2557" name="Google Shape;2557;p131"/>
            <p:cNvGrpSpPr/>
            <p:nvPr/>
          </p:nvGrpSpPr>
          <p:grpSpPr>
            <a:xfrm>
              <a:off x="6647471" y="3346048"/>
              <a:ext cx="1442879" cy="1165107"/>
              <a:chOff x="6491163" y="3346048"/>
              <a:chExt cx="1442879" cy="1165107"/>
            </a:xfrm>
          </p:grpSpPr>
          <p:sp>
            <p:nvSpPr>
              <p:cNvPr id="2558" name="Google Shape;2558;p131"/>
              <p:cNvSpPr/>
              <p:nvPr/>
            </p:nvSpPr>
            <p:spPr>
              <a:xfrm>
                <a:off x="6857253" y="345299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59" name="Google Shape;2559;p131"/>
              <p:cNvSpPr/>
              <p:nvPr/>
            </p:nvSpPr>
            <p:spPr>
              <a:xfrm>
                <a:off x="6964200" y="334604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0" name="Google Shape;2560;p131"/>
              <p:cNvSpPr/>
              <p:nvPr/>
            </p:nvSpPr>
            <p:spPr>
              <a:xfrm>
                <a:off x="6700945" y="3559942"/>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1" name="Google Shape;2561;p131"/>
              <p:cNvSpPr/>
              <p:nvPr/>
            </p:nvSpPr>
            <p:spPr>
              <a:xfrm>
                <a:off x="7017673" y="3559942"/>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2" name="Google Shape;2562;p131"/>
              <p:cNvSpPr/>
              <p:nvPr/>
            </p:nvSpPr>
            <p:spPr>
              <a:xfrm>
                <a:off x="6857253" y="371871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3" name="Google Shape;2563;p131"/>
              <p:cNvSpPr/>
              <p:nvPr/>
            </p:nvSpPr>
            <p:spPr>
              <a:xfrm>
                <a:off x="7078200" y="3879138"/>
                <a:ext cx="106947" cy="106947"/>
              </a:xfrm>
              <a:prstGeom prst="ellipse">
                <a:avLst/>
              </a:prstGeom>
              <a:solidFill>
                <a:srgbClr val="09090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4" name="Google Shape;2564;p131"/>
              <p:cNvSpPr/>
              <p:nvPr/>
            </p:nvSpPr>
            <p:spPr>
              <a:xfrm>
                <a:off x="7232568" y="3825664"/>
                <a:ext cx="106947" cy="106947"/>
              </a:xfrm>
              <a:prstGeom prst="ellipse">
                <a:avLst/>
              </a:prstGeom>
              <a:solidFill>
                <a:srgbClr val="09090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5" name="Google Shape;2565;p131"/>
              <p:cNvSpPr/>
              <p:nvPr/>
            </p:nvSpPr>
            <p:spPr>
              <a:xfrm>
                <a:off x="7563841" y="3825664"/>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6" name="Google Shape;2566;p131"/>
              <p:cNvSpPr/>
              <p:nvPr/>
            </p:nvSpPr>
            <p:spPr>
              <a:xfrm>
                <a:off x="7232568" y="4031538"/>
                <a:ext cx="106947" cy="106947"/>
              </a:xfrm>
              <a:prstGeom prst="ellipse">
                <a:avLst/>
              </a:prstGeom>
              <a:solidFill>
                <a:srgbClr val="09090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7" name="Google Shape;2567;p131"/>
              <p:cNvSpPr/>
              <p:nvPr/>
            </p:nvSpPr>
            <p:spPr>
              <a:xfrm>
                <a:off x="7292094" y="4404208"/>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8" name="Google Shape;2568;p131"/>
              <p:cNvSpPr/>
              <p:nvPr/>
            </p:nvSpPr>
            <p:spPr>
              <a:xfrm>
                <a:off x="6647471" y="4085012"/>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9" name="Google Shape;2569;p131"/>
              <p:cNvSpPr/>
              <p:nvPr/>
            </p:nvSpPr>
            <p:spPr>
              <a:xfrm>
                <a:off x="6920452" y="4194757"/>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0" name="Google Shape;2570;p131"/>
              <p:cNvSpPr/>
              <p:nvPr/>
            </p:nvSpPr>
            <p:spPr>
              <a:xfrm>
                <a:off x="6491163" y="4191959"/>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1" name="Google Shape;2571;p131"/>
              <p:cNvSpPr/>
              <p:nvPr/>
            </p:nvSpPr>
            <p:spPr>
              <a:xfrm>
                <a:off x="7101850" y="4350734"/>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2" name="Google Shape;2572;p131"/>
              <p:cNvSpPr/>
              <p:nvPr/>
            </p:nvSpPr>
            <p:spPr>
              <a:xfrm>
                <a:off x="6647471" y="435073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3" name="Google Shape;2573;p131"/>
              <p:cNvSpPr/>
              <p:nvPr/>
            </p:nvSpPr>
            <p:spPr>
              <a:xfrm>
                <a:off x="7827095" y="3978064"/>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4" name="Google Shape;2574;p131"/>
              <p:cNvSpPr/>
              <p:nvPr/>
            </p:nvSpPr>
            <p:spPr>
              <a:xfrm>
                <a:off x="7720149" y="3452995"/>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5" name="Google Shape;2575;p131"/>
              <p:cNvSpPr/>
              <p:nvPr/>
            </p:nvSpPr>
            <p:spPr>
              <a:xfrm>
                <a:off x="7456894" y="3666889"/>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6" name="Google Shape;2576;p131"/>
              <p:cNvSpPr/>
              <p:nvPr/>
            </p:nvSpPr>
            <p:spPr>
              <a:xfrm>
                <a:off x="7773622" y="3666889"/>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7" name="Google Shape;2577;p131"/>
              <p:cNvSpPr/>
              <p:nvPr/>
            </p:nvSpPr>
            <p:spPr>
              <a:xfrm>
                <a:off x="7613202" y="3665244"/>
                <a:ext cx="106947" cy="106947"/>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2578" name="Google Shape;2578;p131"/>
            <p:cNvSpPr txBox="1"/>
            <p:nvPr/>
          </p:nvSpPr>
          <p:spPr>
            <a:xfrm>
              <a:off x="7117040" y="4882941"/>
              <a:ext cx="50374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t>
              </a:r>
              <a:endParaRPr b="1" baseline="30000" sz="1800">
                <a:solidFill>
                  <a:srgbClr val="7F7F7F"/>
                </a:solidFill>
                <a:latin typeface="Arial"/>
                <a:ea typeface="Arial"/>
                <a:cs typeface="Arial"/>
                <a:sym typeface="Arial"/>
              </a:endParaRPr>
            </a:p>
          </p:txBody>
        </p:sp>
      </p:grpSp>
      <p:sp>
        <p:nvSpPr>
          <p:cNvPr id="2579" name="Google Shape;2579;p13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80" name="Google Shape;2580;p131"/>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581" name="Google Shape;2581;p13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5" name="Shape 2585"/>
        <p:cNvGrpSpPr/>
        <p:nvPr/>
      </p:nvGrpSpPr>
      <p:grpSpPr>
        <a:xfrm>
          <a:off x="0" y="0"/>
          <a:ext cx="0" cy="0"/>
          <a:chOff x="0" y="0"/>
          <a:chExt cx="0" cy="0"/>
        </a:xfrm>
      </p:grpSpPr>
      <p:sp>
        <p:nvSpPr>
          <p:cNvPr id="2586" name="Google Shape;2586;p13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One-vs-all classification: Summary</a:t>
            </a:r>
            <a:endParaRPr/>
          </a:p>
        </p:txBody>
      </p:sp>
      <p:sp>
        <p:nvSpPr>
          <p:cNvPr id="2587" name="Google Shape;2587;p13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50"/>
              <a:buChar char="■"/>
            </a:pPr>
            <a:r>
              <a:rPr lang="en-US"/>
              <a:t>Easy to learn</a:t>
            </a:r>
            <a:endParaRPr/>
          </a:p>
          <a:p>
            <a:pPr indent="-325438" lvl="1" marL="669925" rtl="0" algn="l">
              <a:lnSpc>
                <a:spcPct val="90000"/>
              </a:lnSpc>
              <a:spcBef>
                <a:spcPts val="520"/>
              </a:spcBef>
              <a:spcAft>
                <a:spcPts val="0"/>
              </a:spcAft>
              <a:buSzPts val="1560"/>
              <a:buChar char="❑"/>
            </a:pPr>
            <a:r>
              <a:rPr lang="en-US"/>
              <a:t>Use any binary classifier learning algorithm</a:t>
            </a:r>
            <a:endParaRPr/>
          </a:p>
          <a:p>
            <a:pPr indent="-342900" lvl="0" marL="342900" rtl="0" algn="l">
              <a:lnSpc>
                <a:spcPct val="90000"/>
              </a:lnSpc>
              <a:spcBef>
                <a:spcPts val="600"/>
              </a:spcBef>
              <a:spcAft>
                <a:spcPts val="0"/>
              </a:spcAft>
              <a:buSzPts val="1950"/>
              <a:buChar char="■"/>
            </a:pPr>
            <a:r>
              <a:rPr lang="en-US">
                <a:solidFill>
                  <a:srgbClr val="CC3333"/>
                </a:solidFill>
              </a:rPr>
              <a:t>Problems</a:t>
            </a:r>
            <a:endParaRPr/>
          </a:p>
          <a:p>
            <a:pPr indent="-325438" lvl="1" marL="669925" rtl="0" algn="l">
              <a:lnSpc>
                <a:spcPct val="90000"/>
              </a:lnSpc>
              <a:spcBef>
                <a:spcPts val="520"/>
              </a:spcBef>
              <a:spcAft>
                <a:spcPts val="0"/>
              </a:spcAft>
              <a:buSzPts val="1560"/>
              <a:buChar char="❑"/>
            </a:pPr>
            <a:r>
              <a:rPr lang="en-US"/>
              <a:t>No theoretical justification</a:t>
            </a:r>
            <a:endParaRPr/>
          </a:p>
          <a:p>
            <a:pPr indent="-325438" lvl="1" marL="669925" rtl="0" algn="l">
              <a:lnSpc>
                <a:spcPct val="90000"/>
              </a:lnSpc>
              <a:spcBef>
                <a:spcPts val="520"/>
              </a:spcBef>
              <a:spcAft>
                <a:spcPts val="0"/>
              </a:spcAft>
              <a:buSzPts val="1560"/>
              <a:buChar char="❑"/>
            </a:pPr>
            <a:r>
              <a:rPr lang="en-US"/>
              <a:t>Calibration issues</a:t>
            </a:r>
            <a:endParaRPr/>
          </a:p>
          <a:p>
            <a:pPr indent="-350838" lvl="2" marL="1022350" rtl="0" algn="l">
              <a:lnSpc>
                <a:spcPct val="90000"/>
              </a:lnSpc>
              <a:spcBef>
                <a:spcPts val="440"/>
              </a:spcBef>
              <a:spcAft>
                <a:spcPts val="0"/>
              </a:spcAft>
              <a:buSzPts val="1430"/>
              <a:buChar char="■"/>
            </a:pPr>
            <a:r>
              <a:rPr lang="en-US"/>
              <a:t>We are comparing scores produced by K classifiers trained independently. No reason for the scores to be in the same numerical range!</a:t>
            </a:r>
            <a:endParaRPr/>
          </a:p>
          <a:p>
            <a:pPr indent="-325438" lvl="1" marL="669925" rtl="0" algn="l">
              <a:lnSpc>
                <a:spcPct val="90000"/>
              </a:lnSpc>
              <a:spcBef>
                <a:spcPts val="520"/>
              </a:spcBef>
              <a:spcAft>
                <a:spcPts val="0"/>
              </a:spcAft>
              <a:buSzPts val="1560"/>
              <a:buChar char="❑"/>
            </a:pPr>
            <a:r>
              <a:rPr lang="en-US"/>
              <a:t>Might not always work</a:t>
            </a:r>
            <a:endParaRPr/>
          </a:p>
          <a:p>
            <a:pPr indent="-350838" lvl="2" marL="1022350" rtl="0" algn="l">
              <a:lnSpc>
                <a:spcPct val="90000"/>
              </a:lnSpc>
              <a:spcBef>
                <a:spcPts val="440"/>
              </a:spcBef>
              <a:spcAft>
                <a:spcPts val="0"/>
              </a:spcAft>
              <a:buSzPts val="1430"/>
              <a:buChar char="■"/>
            </a:pPr>
            <a:r>
              <a:rPr lang="en-US"/>
              <a:t>Yet, works fairly well in many cases, especially if the underlying binary classifiers are tuned, regularized</a:t>
            </a:r>
            <a:endParaRPr/>
          </a:p>
          <a:p>
            <a:pPr indent="-226378" lvl="1" marL="669925" rtl="0" algn="l">
              <a:lnSpc>
                <a:spcPct val="90000"/>
              </a:lnSpc>
              <a:spcBef>
                <a:spcPts val="520"/>
              </a:spcBef>
              <a:spcAft>
                <a:spcPts val="0"/>
              </a:spcAft>
              <a:buSzPts val="1560"/>
              <a:buNone/>
            </a:pPr>
            <a:r>
              <a:t/>
            </a:r>
            <a:endParaRPr/>
          </a:p>
        </p:txBody>
      </p:sp>
      <p:sp>
        <p:nvSpPr>
          <p:cNvPr id="2588" name="Google Shape;2588;p13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89" name="Google Shape;2589;p132"/>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590" name="Google Shape;2590;p13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4" name="Shape 2594"/>
        <p:cNvGrpSpPr/>
        <p:nvPr/>
      </p:nvGrpSpPr>
      <p:grpSpPr>
        <a:xfrm>
          <a:off x="0" y="0"/>
          <a:ext cx="0" cy="0"/>
          <a:chOff x="0" y="0"/>
          <a:chExt cx="0" cy="0"/>
        </a:xfrm>
      </p:grpSpPr>
      <p:sp>
        <p:nvSpPr>
          <p:cNvPr id="2595" name="Google Shape;2595;p13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780"/>
              <a:t>Side note about Winner Take All prediction</a:t>
            </a:r>
            <a:endParaRPr sz="3780"/>
          </a:p>
        </p:txBody>
      </p:sp>
      <p:sp>
        <p:nvSpPr>
          <p:cNvPr id="2596" name="Google Shape;2596;p13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If the final prediction is winner take all, is a bias feature useful?</a:t>
            </a:r>
            <a:endParaRPr/>
          </a:p>
          <a:p>
            <a:pPr indent="-325438" lvl="1" marL="669925" rtl="0" algn="l">
              <a:spcBef>
                <a:spcPts val="520"/>
              </a:spcBef>
              <a:spcAft>
                <a:spcPts val="0"/>
              </a:spcAft>
              <a:buSzPts val="1560"/>
              <a:buChar char="❑"/>
            </a:pPr>
            <a:r>
              <a:rPr lang="en-US"/>
              <a:t>Recall bias feature is a constant feature for all examples</a:t>
            </a:r>
            <a:endParaRPr/>
          </a:p>
          <a:p>
            <a:pPr indent="-325438" lvl="1" marL="669925" rtl="0" algn="l">
              <a:spcBef>
                <a:spcPts val="520"/>
              </a:spcBef>
              <a:spcAft>
                <a:spcPts val="0"/>
              </a:spcAft>
              <a:buSzPts val="1560"/>
              <a:buChar char="❑"/>
            </a:pPr>
            <a:r>
              <a:rPr lang="en-US"/>
              <a:t>Winner take all:</a:t>
            </a:r>
            <a:endParaRPr/>
          </a:p>
          <a:p>
            <a:pPr indent="0" lvl="1" marL="457200" rtl="0" algn="l">
              <a:spcBef>
                <a:spcPts val="520"/>
              </a:spcBef>
              <a:spcAft>
                <a:spcPts val="0"/>
              </a:spcAft>
              <a:buSzPts val="1560"/>
              <a:buNone/>
            </a:pPr>
            <a:r>
              <a:rPr lang="en-US"/>
              <a:t>				argmax</a:t>
            </a:r>
            <a:r>
              <a:rPr baseline="-25000" lang="en-US"/>
              <a:t>i</a:t>
            </a:r>
            <a:r>
              <a:rPr lang="en-US"/>
              <a:t> </a:t>
            </a:r>
            <a:r>
              <a:rPr b="1" lang="en-US"/>
              <a:t>w</a:t>
            </a:r>
            <a:r>
              <a:rPr baseline="-25000" lang="en-US"/>
              <a:t>i</a:t>
            </a:r>
            <a:r>
              <a:rPr baseline="30000" lang="en-US"/>
              <a:t>T</a:t>
            </a:r>
            <a:r>
              <a:rPr b="1" lang="en-US"/>
              <a:t>x</a:t>
            </a:r>
            <a:endParaRPr baseline="-25000"/>
          </a:p>
          <a:p>
            <a:pPr indent="0" lvl="1" marL="457200" rtl="0" algn="l">
              <a:spcBef>
                <a:spcPts val="520"/>
              </a:spcBef>
              <a:spcAft>
                <a:spcPts val="0"/>
              </a:spcAft>
              <a:buSzPts val="1560"/>
              <a:buNone/>
            </a:pPr>
            <a:r>
              <a:t/>
            </a:r>
            <a:endParaRPr baseline="-25000"/>
          </a:p>
          <a:p>
            <a:pPr indent="-342900" lvl="0" marL="342900" rtl="0" algn="l">
              <a:spcBef>
                <a:spcPts val="600"/>
              </a:spcBef>
              <a:spcAft>
                <a:spcPts val="0"/>
              </a:spcAft>
              <a:buSzPts val="1950"/>
              <a:buChar char="■"/>
            </a:pPr>
            <a:r>
              <a:rPr lang="en-US"/>
              <a:t>Answer: No</a:t>
            </a:r>
            <a:endParaRPr/>
          </a:p>
          <a:p>
            <a:pPr indent="-325438" lvl="1" marL="669925" rtl="0" algn="l">
              <a:spcBef>
                <a:spcPts val="520"/>
              </a:spcBef>
              <a:spcAft>
                <a:spcPts val="0"/>
              </a:spcAft>
              <a:buSzPts val="1560"/>
              <a:buChar char="❑"/>
            </a:pPr>
            <a:r>
              <a:rPr lang="en-US"/>
              <a:t>The bias adds a constant to all the scores</a:t>
            </a:r>
            <a:endParaRPr/>
          </a:p>
          <a:p>
            <a:pPr indent="-325438" lvl="1" marL="669925" rtl="0" algn="l">
              <a:spcBef>
                <a:spcPts val="520"/>
              </a:spcBef>
              <a:spcAft>
                <a:spcPts val="0"/>
              </a:spcAft>
              <a:buSzPts val="1560"/>
              <a:buChar char="❑"/>
            </a:pPr>
            <a:r>
              <a:rPr lang="en-US"/>
              <a:t>Will not change the prediction</a:t>
            </a:r>
            <a:endParaRPr/>
          </a:p>
        </p:txBody>
      </p:sp>
      <p:sp>
        <p:nvSpPr>
          <p:cNvPr id="2597" name="Google Shape;2597;p13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8" name="Google Shape;2598;p133"/>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599" name="Google Shape;2599;p13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3" name="Shape 2603"/>
        <p:cNvGrpSpPr/>
        <p:nvPr/>
      </p:nvGrpSpPr>
      <p:grpSpPr>
        <a:xfrm>
          <a:off x="0" y="0"/>
          <a:ext cx="0" cy="0"/>
          <a:chOff x="0" y="0"/>
          <a:chExt cx="0" cy="0"/>
        </a:xfrm>
      </p:grpSpPr>
      <p:sp>
        <p:nvSpPr>
          <p:cNvPr id="2604" name="Google Shape;2604;p134"/>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 All-vs-all classification</a:t>
            </a:r>
            <a:endParaRPr/>
          </a:p>
        </p:txBody>
      </p:sp>
      <p:sp>
        <p:nvSpPr>
          <p:cNvPr id="2605" name="Google Shape;2605;p134"/>
          <p:cNvSpPr txBox="1"/>
          <p:nvPr>
            <p:ph idx="1" type="body"/>
          </p:nvPr>
        </p:nvSpPr>
        <p:spPr>
          <a:xfrm>
            <a:off x="457200" y="1600200"/>
            <a:ext cx="8229600" cy="4530725"/>
          </a:xfrm>
          <a:prstGeom prst="rect">
            <a:avLst/>
          </a:prstGeom>
          <a:blipFill rotWithShape="1">
            <a:blip r:embed="rId3">
              <a:alphaModFix/>
            </a:blip>
            <a:stretch>
              <a:fillRect b="0" l="-295" r="0" t="-3095"/>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sp>
        <p:nvSpPr>
          <p:cNvPr id="2606" name="Google Shape;2606;p134"/>
          <p:cNvSpPr txBox="1"/>
          <p:nvPr/>
        </p:nvSpPr>
        <p:spPr>
          <a:xfrm>
            <a:off x="4988560" y="924939"/>
            <a:ext cx="29360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Sometimes called one-vs-one</a:t>
            </a:r>
            <a:endParaRPr sz="1800">
              <a:solidFill>
                <a:schemeClr val="dk1"/>
              </a:solidFill>
              <a:latin typeface="Arial"/>
              <a:ea typeface="Arial"/>
              <a:cs typeface="Arial"/>
              <a:sym typeface="Arial"/>
            </a:endParaRPr>
          </a:p>
        </p:txBody>
      </p:sp>
      <p:sp>
        <p:nvSpPr>
          <p:cNvPr id="2607" name="Google Shape;2607;p13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08" name="Google Shape;2608;p134"/>
          <p:cNvPicPr preferRelativeResize="0"/>
          <p:nvPr/>
        </p:nvPicPr>
        <p:blipFill rotWithShape="1">
          <a:blip r:embed="rId4">
            <a:alphaModFix/>
          </a:blip>
          <a:srcRect b="0" l="0" r="0" t="0"/>
          <a:stretch/>
        </p:blipFill>
        <p:spPr>
          <a:xfrm>
            <a:off x="1932865" y="3814119"/>
            <a:ext cx="1489075" cy="719138"/>
          </a:xfrm>
          <a:prstGeom prst="rect">
            <a:avLst/>
          </a:prstGeom>
          <a:noFill/>
          <a:ln>
            <a:noFill/>
          </a:ln>
        </p:spPr>
      </p:pic>
      <p:sp>
        <p:nvSpPr>
          <p:cNvPr id="2609" name="Google Shape;2609;p134"/>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5"/>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610" name="Google Shape;2610;p13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7"/>
          <p:cNvSpPr/>
          <p:nvPr/>
        </p:nvSpPr>
        <p:spPr>
          <a:xfrm>
            <a:off x="7315200" y="5562600"/>
            <a:ext cx="1752600" cy="914400"/>
          </a:xfrm>
          <a:prstGeom prst="roundRect">
            <a:avLst>
              <a:gd fmla="val 16667" name="adj"/>
            </a:avLst>
          </a:prstGeom>
          <a:solidFill>
            <a:srgbClr val="FEEFC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Arial"/>
                <a:ea typeface="Arial"/>
                <a:cs typeface="Arial"/>
                <a:sym typeface="Arial"/>
              </a:rPr>
              <a:t>Prediction</a:t>
            </a:r>
            <a:endParaRPr/>
          </a:p>
        </p:txBody>
      </p:sp>
      <p:sp>
        <p:nvSpPr>
          <p:cNvPr id="305" name="Google Shape;305;p27"/>
          <p:cNvSpPr txBox="1"/>
          <p:nvPr>
            <p:ph type="title"/>
          </p:nvPr>
        </p:nvSpPr>
        <p:spPr>
          <a:xfrm>
            <a:off x="457200" y="0"/>
            <a:ext cx="8229600" cy="7921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Steps</a:t>
            </a:r>
            <a:endParaRPr/>
          </a:p>
        </p:txBody>
      </p:sp>
      <p:sp>
        <p:nvSpPr>
          <p:cNvPr id="306" name="Google Shape;306;p27"/>
          <p:cNvSpPr/>
          <p:nvPr/>
        </p:nvSpPr>
        <p:spPr>
          <a:xfrm>
            <a:off x="5257800" y="990600"/>
            <a:ext cx="1600200" cy="838200"/>
          </a:xfrm>
          <a:prstGeom prst="roundRect">
            <a:avLst>
              <a:gd fmla="val 16667" name="adj"/>
            </a:avLst>
          </a:prstGeom>
          <a:solidFill>
            <a:srgbClr val="FEEFC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Arial"/>
                <a:ea typeface="Arial"/>
                <a:cs typeface="Arial"/>
                <a:sym typeface="Arial"/>
              </a:rPr>
              <a:t>Training Labels</a:t>
            </a:r>
            <a:endParaRPr/>
          </a:p>
        </p:txBody>
      </p:sp>
      <p:grpSp>
        <p:nvGrpSpPr>
          <p:cNvPr id="307" name="Google Shape;307;p27"/>
          <p:cNvGrpSpPr/>
          <p:nvPr/>
        </p:nvGrpSpPr>
        <p:grpSpPr>
          <a:xfrm>
            <a:off x="76200" y="1570038"/>
            <a:ext cx="2438400" cy="3078162"/>
            <a:chOff x="228600" y="1417320"/>
            <a:chExt cx="2438400" cy="2849880"/>
          </a:xfrm>
        </p:grpSpPr>
        <p:sp>
          <p:nvSpPr>
            <p:cNvPr id="308" name="Google Shape;308;p27"/>
            <p:cNvSpPr txBox="1"/>
            <p:nvPr/>
          </p:nvSpPr>
          <p:spPr>
            <a:xfrm>
              <a:off x="533400" y="1417320"/>
              <a:ext cx="1828800"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Training Images</a:t>
              </a:r>
              <a:endParaRPr/>
            </a:p>
          </p:txBody>
        </p:sp>
        <p:sp>
          <p:nvSpPr>
            <p:cNvPr id="309" name="Google Shape;309;p27"/>
            <p:cNvSpPr/>
            <p:nvPr/>
          </p:nvSpPr>
          <p:spPr>
            <a:xfrm>
              <a:off x="228600" y="1448185"/>
              <a:ext cx="2438400" cy="2819015"/>
            </a:xfrm>
            <a:prstGeom prst="roundRect">
              <a:avLst>
                <a:gd fmla="val 16667" name="adj"/>
              </a:avLst>
            </a:prstGeom>
            <a:no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Arial"/>
                <a:ea typeface="Arial"/>
                <a:cs typeface="Arial"/>
                <a:sym typeface="Arial"/>
              </a:endParaRPr>
            </a:p>
          </p:txBody>
        </p:sp>
      </p:grpSp>
      <p:sp>
        <p:nvSpPr>
          <p:cNvPr id="310" name="Google Shape;310;p27"/>
          <p:cNvSpPr/>
          <p:nvPr/>
        </p:nvSpPr>
        <p:spPr>
          <a:xfrm>
            <a:off x="5410200" y="2438400"/>
            <a:ext cx="1371600" cy="914400"/>
          </a:xfrm>
          <a:prstGeom prst="roundRect">
            <a:avLst>
              <a:gd fmla="val 16667" name="adj"/>
            </a:avLst>
          </a:prstGeom>
          <a:solidFill>
            <a:srgbClr val="FEEFC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Arial"/>
                <a:ea typeface="Arial"/>
                <a:cs typeface="Arial"/>
                <a:sym typeface="Arial"/>
              </a:rPr>
              <a:t>Training</a:t>
            </a:r>
            <a:endParaRPr/>
          </a:p>
        </p:txBody>
      </p:sp>
      <p:sp>
        <p:nvSpPr>
          <p:cNvPr id="311" name="Google Shape;311;p27"/>
          <p:cNvSpPr txBox="1"/>
          <p:nvPr/>
        </p:nvSpPr>
        <p:spPr>
          <a:xfrm>
            <a:off x="552450" y="838200"/>
            <a:ext cx="1581150"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800"/>
              <a:buFont typeface="Arial"/>
              <a:buNone/>
            </a:pPr>
            <a:r>
              <a:rPr b="1" lang="en-US" sz="2800">
                <a:solidFill>
                  <a:srgbClr val="000000"/>
                </a:solidFill>
                <a:latin typeface="Arial"/>
                <a:ea typeface="Arial"/>
                <a:cs typeface="Arial"/>
                <a:sym typeface="Arial"/>
              </a:rPr>
              <a:t>Training</a:t>
            </a:r>
            <a:endParaRPr/>
          </a:p>
        </p:txBody>
      </p:sp>
      <p:sp>
        <p:nvSpPr>
          <p:cNvPr id="312" name="Google Shape;312;p27"/>
          <p:cNvSpPr/>
          <p:nvPr/>
        </p:nvSpPr>
        <p:spPr>
          <a:xfrm>
            <a:off x="3200400" y="2438400"/>
            <a:ext cx="1524000" cy="914400"/>
          </a:xfrm>
          <a:prstGeom prst="roundRect">
            <a:avLst>
              <a:gd fmla="val 16667" name="adj"/>
            </a:avLst>
          </a:prstGeom>
          <a:solidFill>
            <a:srgbClr val="FEEFC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Arial"/>
                <a:ea typeface="Arial"/>
                <a:cs typeface="Arial"/>
                <a:sym typeface="Arial"/>
              </a:rPr>
              <a:t>Image Features</a:t>
            </a:r>
            <a:endParaRPr/>
          </a:p>
        </p:txBody>
      </p:sp>
      <p:sp>
        <p:nvSpPr>
          <p:cNvPr id="313" name="Google Shape;313;p27"/>
          <p:cNvSpPr/>
          <p:nvPr/>
        </p:nvSpPr>
        <p:spPr>
          <a:xfrm>
            <a:off x="2590800" y="2743200"/>
            <a:ext cx="533400" cy="304800"/>
          </a:xfrm>
          <a:prstGeom prst="rightArrow">
            <a:avLst>
              <a:gd fmla="val 50000" name="adj1"/>
              <a:gd fmla="val 50000" name="adj2"/>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4" name="Google Shape;314;p27"/>
          <p:cNvSpPr/>
          <p:nvPr/>
        </p:nvSpPr>
        <p:spPr>
          <a:xfrm>
            <a:off x="4800600" y="2743200"/>
            <a:ext cx="533400" cy="304800"/>
          </a:xfrm>
          <a:prstGeom prst="rightArrow">
            <a:avLst>
              <a:gd fmla="val 50000" name="adj1"/>
              <a:gd fmla="val 50000" name="adj2"/>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5" name="Google Shape;315;p27"/>
          <p:cNvSpPr/>
          <p:nvPr/>
        </p:nvSpPr>
        <p:spPr>
          <a:xfrm rot="5400000">
            <a:off x="5821363" y="1981200"/>
            <a:ext cx="457200" cy="304800"/>
          </a:xfrm>
          <a:prstGeom prst="rightArrow">
            <a:avLst>
              <a:gd fmla="val 50000" name="adj1"/>
              <a:gd fmla="val 50000" name="adj2"/>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6" name="Google Shape;316;p27"/>
          <p:cNvSpPr/>
          <p:nvPr/>
        </p:nvSpPr>
        <p:spPr>
          <a:xfrm>
            <a:off x="2743200" y="5562600"/>
            <a:ext cx="1752600" cy="914400"/>
          </a:xfrm>
          <a:prstGeom prst="roundRect">
            <a:avLst>
              <a:gd fmla="val 16667" name="adj"/>
            </a:avLst>
          </a:prstGeom>
          <a:solidFill>
            <a:srgbClr val="FEEFC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Arial"/>
                <a:ea typeface="Arial"/>
                <a:cs typeface="Arial"/>
                <a:sym typeface="Arial"/>
              </a:rPr>
              <a:t>Image Features</a:t>
            </a:r>
            <a:endParaRPr/>
          </a:p>
        </p:txBody>
      </p:sp>
      <p:sp>
        <p:nvSpPr>
          <p:cNvPr id="317" name="Google Shape;317;p27"/>
          <p:cNvSpPr/>
          <p:nvPr/>
        </p:nvSpPr>
        <p:spPr>
          <a:xfrm>
            <a:off x="2133600" y="5867400"/>
            <a:ext cx="533400" cy="304800"/>
          </a:xfrm>
          <a:prstGeom prst="rightArrow">
            <a:avLst>
              <a:gd fmla="val 50000" name="adj1"/>
              <a:gd fmla="val 50000" name="adj2"/>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8" name="Google Shape;318;p27"/>
          <p:cNvSpPr txBox="1"/>
          <p:nvPr/>
        </p:nvSpPr>
        <p:spPr>
          <a:xfrm>
            <a:off x="620713" y="4800600"/>
            <a:ext cx="1436687"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800"/>
              <a:buFont typeface="Arial"/>
              <a:buNone/>
            </a:pPr>
            <a:r>
              <a:rPr b="1" lang="en-US" sz="2800">
                <a:solidFill>
                  <a:srgbClr val="000000"/>
                </a:solidFill>
                <a:latin typeface="Arial"/>
                <a:ea typeface="Arial"/>
                <a:cs typeface="Arial"/>
                <a:sym typeface="Arial"/>
              </a:rPr>
              <a:t>Testing</a:t>
            </a:r>
            <a:endParaRPr/>
          </a:p>
        </p:txBody>
      </p:sp>
      <p:sp>
        <p:nvSpPr>
          <p:cNvPr id="319" name="Google Shape;319;p27"/>
          <p:cNvSpPr txBox="1"/>
          <p:nvPr/>
        </p:nvSpPr>
        <p:spPr>
          <a:xfrm>
            <a:off x="457200" y="6396038"/>
            <a:ext cx="1689100" cy="4619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Test Image</a:t>
            </a:r>
            <a:endParaRPr/>
          </a:p>
        </p:txBody>
      </p:sp>
      <p:sp>
        <p:nvSpPr>
          <p:cNvPr id="320" name="Google Shape;320;p27"/>
          <p:cNvSpPr/>
          <p:nvPr/>
        </p:nvSpPr>
        <p:spPr>
          <a:xfrm>
            <a:off x="6858000" y="2743200"/>
            <a:ext cx="533400" cy="304800"/>
          </a:xfrm>
          <a:prstGeom prst="rightArrow">
            <a:avLst>
              <a:gd fmla="val 50000" name="adj1"/>
              <a:gd fmla="val 50000" name="adj2"/>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1" name="Google Shape;321;p27"/>
          <p:cNvSpPr/>
          <p:nvPr/>
        </p:nvSpPr>
        <p:spPr>
          <a:xfrm>
            <a:off x="7543800" y="2438400"/>
            <a:ext cx="1524000" cy="914400"/>
          </a:xfrm>
          <a:prstGeom prst="roundRect">
            <a:avLst>
              <a:gd fmla="val 16667" name="adj"/>
            </a:avLst>
          </a:prstGeom>
          <a:solidFill>
            <a:srgbClr val="FEEFC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Arial"/>
                <a:ea typeface="Arial"/>
                <a:cs typeface="Arial"/>
                <a:sym typeface="Arial"/>
              </a:rPr>
              <a:t>Learned model</a:t>
            </a:r>
            <a:endParaRPr/>
          </a:p>
        </p:txBody>
      </p:sp>
      <p:sp>
        <p:nvSpPr>
          <p:cNvPr id="322" name="Google Shape;322;p27"/>
          <p:cNvSpPr/>
          <p:nvPr/>
        </p:nvSpPr>
        <p:spPr>
          <a:xfrm>
            <a:off x="5181600" y="5562600"/>
            <a:ext cx="1752600" cy="914400"/>
          </a:xfrm>
          <a:prstGeom prst="roundRect">
            <a:avLst>
              <a:gd fmla="val 16667" name="adj"/>
            </a:avLst>
          </a:prstGeom>
          <a:solidFill>
            <a:srgbClr val="FEEFC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Arial"/>
                <a:ea typeface="Arial"/>
                <a:cs typeface="Arial"/>
                <a:sym typeface="Arial"/>
              </a:rPr>
              <a:t>Learned model</a:t>
            </a:r>
            <a:endParaRPr/>
          </a:p>
        </p:txBody>
      </p:sp>
      <p:sp>
        <p:nvSpPr>
          <p:cNvPr id="323" name="Google Shape;323;p27"/>
          <p:cNvSpPr/>
          <p:nvPr/>
        </p:nvSpPr>
        <p:spPr>
          <a:xfrm>
            <a:off x="4572000" y="5867400"/>
            <a:ext cx="533400" cy="304800"/>
          </a:xfrm>
          <a:prstGeom prst="rightArrow">
            <a:avLst>
              <a:gd fmla="val 50000" name="adj1"/>
              <a:gd fmla="val 50000" name="adj2"/>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24" name="Google Shape;324;p27"/>
          <p:cNvSpPr txBox="1"/>
          <p:nvPr/>
        </p:nvSpPr>
        <p:spPr>
          <a:xfrm>
            <a:off x="6324600" y="6581775"/>
            <a:ext cx="2819400"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 and L. Lazebnik</a:t>
            </a:r>
            <a:endParaRPr sz="1200">
              <a:solidFill>
                <a:srgbClr val="A5A5A5"/>
              </a:solidFill>
              <a:latin typeface="Arial"/>
              <a:ea typeface="Arial"/>
              <a:cs typeface="Arial"/>
              <a:sym typeface="Arial"/>
            </a:endParaRPr>
          </a:p>
        </p:txBody>
      </p:sp>
      <p:sp>
        <p:nvSpPr>
          <p:cNvPr id="325" name="Google Shape;325;p27"/>
          <p:cNvSpPr/>
          <p:nvPr/>
        </p:nvSpPr>
        <p:spPr>
          <a:xfrm>
            <a:off x="6934200" y="5867400"/>
            <a:ext cx="457200" cy="304800"/>
          </a:xfrm>
          <a:prstGeom prst="rightArrow">
            <a:avLst>
              <a:gd fmla="val 50000" name="adj1"/>
              <a:gd fmla="val 50000" name="adj2"/>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326" name="Google Shape;326;p27"/>
          <p:cNvPicPr preferRelativeResize="0"/>
          <p:nvPr/>
        </p:nvPicPr>
        <p:blipFill rotWithShape="1">
          <a:blip r:embed="rId3">
            <a:alphaModFix/>
          </a:blip>
          <a:srcRect b="0" l="0" r="0" t="0"/>
          <a:stretch/>
        </p:blipFill>
        <p:spPr>
          <a:xfrm>
            <a:off x="152400" y="2438400"/>
            <a:ext cx="2238375" cy="1905000"/>
          </a:xfrm>
          <a:prstGeom prst="rect">
            <a:avLst/>
          </a:prstGeom>
          <a:noFill/>
          <a:ln>
            <a:noFill/>
          </a:ln>
        </p:spPr>
      </p:pic>
      <p:pic>
        <p:nvPicPr>
          <p:cNvPr id="327" name="Google Shape;327;p27"/>
          <p:cNvPicPr preferRelativeResize="0"/>
          <p:nvPr/>
        </p:nvPicPr>
        <p:blipFill rotWithShape="1">
          <a:blip r:embed="rId4">
            <a:alphaModFix/>
          </a:blip>
          <a:srcRect b="0" l="0" r="0" t="0"/>
          <a:stretch/>
        </p:blipFill>
        <p:spPr>
          <a:xfrm>
            <a:off x="914400" y="5638800"/>
            <a:ext cx="800100" cy="800100"/>
          </a:xfrm>
          <a:prstGeom prst="rect">
            <a:avLst/>
          </a:prstGeom>
          <a:noFill/>
          <a:ln>
            <a:noFill/>
          </a:ln>
        </p:spPr>
      </p:pic>
      <p:sp>
        <p:nvSpPr>
          <p:cNvPr id="328" name="Google Shape;328;p2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329" name="Google Shape;329;p2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4" name="Shape 2614"/>
        <p:cNvGrpSpPr/>
        <p:nvPr/>
      </p:nvGrpSpPr>
      <p:grpSpPr>
        <a:xfrm>
          <a:off x="0" y="0"/>
          <a:ext cx="0" cy="0"/>
          <a:chOff x="0" y="0"/>
          <a:chExt cx="0" cy="0"/>
        </a:xfrm>
      </p:grpSpPr>
      <p:sp>
        <p:nvSpPr>
          <p:cNvPr id="2615" name="Google Shape;2615;p13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All-vs-all classification</a:t>
            </a:r>
            <a:endParaRPr/>
          </a:p>
        </p:txBody>
      </p:sp>
      <p:sp>
        <p:nvSpPr>
          <p:cNvPr id="2616" name="Google Shape;2616;p13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28361" lvl="0" marL="342900" rtl="0" algn="l">
              <a:lnSpc>
                <a:spcPct val="80000"/>
              </a:lnSpc>
              <a:spcBef>
                <a:spcPts val="0"/>
              </a:spcBef>
              <a:spcAft>
                <a:spcPts val="0"/>
              </a:spcAft>
              <a:buSzPts val="1804"/>
              <a:buNone/>
            </a:pPr>
            <a:r>
              <a:t/>
            </a:r>
            <a:endParaRPr sz="2775"/>
          </a:p>
          <a:p>
            <a:pPr indent="-228361" lvl="0" marL="342900" rtl="0" algn="l">
              <a:lnSpc>
                <a:spcPct val="80000"/>
              </a:lnSpc>
              <a:spcBef>
                <a:spcPts val="555"/>
              </a:spcBef>
              <a:spcAft>
                <a:spcPts val="0"/>
              </a:spcAft>
              <a:buSzPts val="1804"/>
              <a:buNone/>
            </a:pPr>
            <a:r>
              <a:t/>
            </a:r>
            <a:endParaRPr sz="2775"/>
          </a:p>
          <a:p>
            <a:pPr indent="-342900" lvl="0" marL="342900" rtl="0" algn="l">
              <a:lnSpc>
                <a:spcPct val="80000"/>
              </a:lnSpc>
              <a:spcBef>
                <a:spcPts val="555"/>
              </a:spcBef>
              <a:spcAft>
                <a:spcPts val="0"/>
              </a:spcAft>
              <a:buSzPts val="1804"/>
              <a:buChar char="■"/>
            </a:pPr>
            <a:r>
              <a:rPr lang="en-US" sz="2775"/>
              <a:t>Every pair of labels is linearly separable here</a:t>
            </a:r>
            <a:endParaRPr/>
          </a:p>
          <a:p>
            <a:pPr indent="-325438" lvl="1" marL="669925" rtl="0" algn="l">
              <a:lnSpc>
                <a:spcPct val="80000"/>
              </a:lnSpc>
              <a:spcBef>
                <a:spcPts val="481"/>
              </a:spcBef>
              <a:spcAft>
                <a:spcPts val="0"/>
              </a:spcAft>
              <a:buSzPts val="1443"/>
              <a:buChar char="❑"/>
            </a:pPr>
            <a:r>
              <a:rPr lang="en-US" sz="2405"/>
              <a:t>When a pair of labels is considered, all others are ignored</a:t>
            </a:r>
            <a:endParaRPr sz="2405"/>
          </a:p>
          <a:p>
            <a:pPr indent="-342900" lvl="0" marL="342900" rtl="0" algn="l">
              <a:lnSpc>
                <a:spcPct val="80000"/>
              </a:lnSpc>
              <a:spcBef>
                <a:spcPts val="555"/>
              </a:spcBef>
              <a:spcAft>
                <a:spcPts val="0"/>
              </a:spcAft>
              <a:buSzPts val="1804"/>
              <a:buChar char="■"/>
            </a:pPr>
            <a:r>
              <a:rPr lang="en-US" sz="2775">
                <a:solidFill>
                  <a:schemeClr val="accent2"/>
                </a:solidFill>
              </a:rPr>
              <a:t>Problems</a:t>
            </a:r>
            <a:endParaRPr/>
          </a:p>
          <a:p>
            <a:pPr indent="-457200" lvl="1" marL="914400" rtl="0" algn="l">
              <a:lnSpc>
                <a:spcPct val="80000"/>
              </a:lnSpc>
              <a:spcBef>
                <a:spcPts val="481"/>
              </a:spcBef>
              <a:spcAft>
                <a:spcPts val="0"/>
              </a:spcAft>
              <a:buSzPts val="1443"/>
              <a:buFont typeface="Garamond"/>
              <a:buAutoNum type="arabicPeriod"/>
            </a:pPr>
            <a:r>
              <a:rPr lang="en-US" sz="2405"/>
              <a:t>O(K</a:t>
            </a:r>
            <a:r>
              <a:rPr baseline="30000" lang="en-US" sz="2405"/>
              <a:t>2</a:t>
            </a:r>
            <a:r>
              <a:rPr lang="en-US" sz="2405"/>
              <a:t>) weight vectors to train and store</a:t>
            </a:r>
            <a:endParaRPr/>
          </a:p>
          <a:p>
            <a:pPr indent="-457200" lvl="1" marL="914400" rtl="0" algn="l">
              <a:lnSpc>
                <a:spcPct val="80000"/>
              </a:lnSpc>
              <a:spcBef>
                <a:spcPts val="481"/>
              </a:spcBef>
              <a:spcAft>
                <a:spcPts val="0"/>
              </a:spcAft>
              <a:buSzPts val="1443"/>
              <a:buFont typeface="Garamond"/>
              <a:buAutoNum type="arabicPeriod"/>
            </a:pPr>
            <a:r>
              <a:rPr lang="en-US" sz="2405"/>
              <a:t>Size of training set for a pair of labels could be very small, leading to over-fitting</a:t>
            </a:r>
            <a:endParaRPr/>
          </a:p>
          <a:p>
            <a:pPr indent="-457200" lvl="1" marL="914400" rtl="0" algn="l">
              <a:lnSpc>
                <a:spcPct val="80000"/>
              </a:lnSpc>
              <a:spcBef>
                <a:spcPts val="481"/>
              </a:spcBef>
              <a:spcAft>
                <a:spcPts val="0"/>
              </a:spcAft>
              <a:buSzPts val="1443"/>
              <a:buFont typeface="Garamond"/>
              <a:buAutoNum type="arabicPeriod"/>
            </a:pPr>
            <a:r>
              <a:rPr lang="en-US" sz="2405"/>
              <a:t>Prediction is often ad-hoc and might be unstable</a:t>
            </a:r>
            <a:endParaRPr/>
          </a:p>
          <a:p>
            <a:pPr indent="0" lvl="2" marL="857250" rtl="0" algn="l">
              <a:lnSpc>
                <a:spcPct val="80000"/>
              </a:lnSpc>
              <a:spcBef>
                <a:spcPts val="407"/>
              </a:spcBef>
              <a:spcAft>
                <a:spcPts val="0"/>
              </a:spcAft>
              <a:buSzPts val="1323"/>
              <a:buNone/>
            </a:pPr>
            <a:r>
              <a:rPr lang="en-US" sz="2035"/>
              <a:t>Eg: What if two classes get the same number of votes? For a tournament, what is the sequence in which the labels compete?</a:t>
            </a:r>
            <a:endParaRPr sz="2035"/>
          </a:p>
        </p:txBody>
      </p:sp>
      <p:grpSp>
        <p:nvGrpSpPr>
          <p:cNvPr id="2617" name="Google Shape;2617;p135"/>
          <p:cNvGrpSpPr/>
          <p:nvPr/>
        </p:nvGrpSpPr>
        <p:grpSpPr>
          <a:xfrm>
            <a:off x="3682389" y="1075579"/>
            <a:ext cx="1606995" cy="1465793"/>
            <a:chOff x="725103" y="1137708"/>
            <a:chExt cx="1606995" cy="1465793"/>
          </a:xfrm>
        </p:grpSpPr>
        <p:grpSp>
          <p:nvGrpSpPr>
            <p:cNvPr id="2618" name="Google Shape;2618;p135"/>
            <p:cNvGrpSpPr/>
            <p:nvPr/>
          </p:nvGrpSpPr>
          <p:grpSpPr>
            <a:xfrm>
              <a:off x="725103" y="1137708"/>
              <a:ext cx="1606995" cy="1465793"/>
              <a:chOff x="725103" y="1137708"/>
              <a:chExt cx="1606995" cy="1465793"/>
            </a:xfrm>
          </p:grpSpPr>
          <p:cxnSp>
            <p:nvCxnSpPr>
              <p:cNvPr id="2619" name="Google Shape;2619;p135"/>
              <p:cNvCxnSpPr/>
              <p:nvPr/>
            </p:nvCxnSpPr>
            <p:spPr>
              <a:xfrm flipH="1" rot="10800000">
                <a:off x="1177482" y="1490234"/>
                <a:ext cx="560089" cy="372668"/>
              </a:xfrm>
              <a:prstGeom prst="straightConnector1">
                <a:avLst/>
              </a:prstGeom>
              <a:noFill/>
              <a:ln cap="flat" cmpd="sng" w="19050">
                <a:solidFill>
                  <a:schemeClr val="dk1"/>
                </a:solidFill>
                <a:prstDash val="solid"/>
                <a:miter lim="800000"/>
                <a:headEnd len="sm" w="sm" type="none"/>
                <a:tailEnd len="sm" w="sm" type="none"/>
              </a:ln>
            </p:spPr>
          </p:cxnSp>
          <p:cxnSp>
            <p:nvCxnSpPr>
              <p:cNvPr id="2620" name="Google Shape;2620;p135"/>
              <p:cNvCxnSpPr/>
              <p:nvPr/>
            </p:nvCxnSpPr>
            <p:spPr>
              <a:xfrm>
                <a:off x="1196877" y="1844760"/>
                <a:ext cx="871967" cy="488787"/>
              </a:xfrm>
              <a:prstGeom prst="straightConnector1">
                <a:avLst/>
              </a:prstGeom>
              <a:noFill/>
              <a:ln cap="flat" cmpd="sng" w="19050">
                <a:solidFill>
                  <a:srgbClr val="333333"/>
                </a:solidFill>
                <a:prstDash val="solid"/>
                <a:miter lim="800000"/>
                <a:headEnd len="sm" w="sm" type="none"/>
                <a:tailEnd len="sm" w="sm" type="none"/>
              </a:ln>
            </p:spPr>
          </p:cxnSp>
          <p:cxnSp>
            <p:nvCxnSpPr>
              <p:cNvPr id="2621" name="Google Shape;2621;p135"/>
              <p:cNvCxnSpPr/>
              <p:nvPr/>
            </p:nvCxnSpPr>
            <p:spPr>
              <a:xfrm>
                <a:off x="1737571" y="1490234"/>
                <a:ext cx="331273" cy="843313"/>
              </a:xfrm>
              <a:prstGeom prst="straightConnector1">
                <a:avLst/>
              </a:prstGeom>
              <a:noFill/>
              <a:ln cap="flat" cmpd="sng" w="19050">
                <a:solidFill>
                  <a:schemeClr val="dk1"/>
                </a:solidFill>
                <a:prstDash val="solid"/>
                <a:miter lim="800000"/>
                <a:headEnd len="sm" w="sm" type="none"/>
                <a:tailEnd len="sm" w="sm" type="none"/>
              </a:ln>
            </p:spPr>
          </p:cxnSp>
          <p:cxnSp>
            <p:nvCxnSpPr>
              <p:cNvPr id="2622" name="Google Shape;2622;p135"/>
              <p:cNvCxnSpPr/>
              <p:nvPr/>
            </p:nvCxnSpPr>
            <p:spPr>
              <a:xfrm>
                <a:off x="2068844" y="2317065"/>
                <a:ext cx="263254" cy="286436"/>
              </a:xfrm>
              <a:prstGeom prst="straightConnector1">
                <a:avLst/>
              </a:prstGeom>
              <a:noFill/>
              <a:ln cap="flat" cmpd="sng" w="19050">
                <a:solidFill>
                  <a:schemeClr val="dk1"/>
                </a:solidFill>
                <a:prstDash val="solid"/>
                <a:miter lim="800000"/>
                <a:headEnd len="sm" w="sm" type="none"/>
                <a:tailEnd len="sm" w="sm" type="none"/>
              </a:ln>
            </p:spPr>
          </p:cxnSp>
          <p:cxnSp>
            <p:nvCxnSpPr>
              <p:cNvPr id="2623" name="Google Shape;2623;p135"/>
              <p:cNvCxnSpPr/>
              <p:nvPr/>
            </p:nvCxnSpPr>
            <p:spPr>
              <a:xfrm flipH="1" rot="10800000">
                <a:off x="1746627" y="1137708"/>
                <a:ext cx="50470" cy="368775"/>
              </a:xfrm>
              <a:prstGeom prst="straightConnector1">
                <a:avLst/>
              </a:prstGeom>
              <a:noFill/>
              <a:ln cap="flat" cmpd="sng" w="19050">
                <a:solidFill>
                  <a:schemeClr val="dk1"/>
                </a:solidFill>
                <a:prstDash val="solid"/>
                <a:miter lim="800000"/>
                <a:headEnd len="sm" w="sm" type="none"/>
                <a:tailEnd len="sm" w="sm" type="none"/>
              </a:ln>
            </p:spPr>
          </p:cxnSp>
          <p:cxnSp>
            <p:nvCxnSpPr>
              <p:cNvPr id="2624" name="Google Shape;2624;p135"/>
              <p:cNvCxnSpPr/>
              <p:nvPr/>
            </p:nvCxnSpPr>
            <p:spPr>
              <a:xfrm>
                <a:off x="725103" y="1842348"/>
                <a:ext cx="459834" cy="1"/>
              </a:xfrm>
              <a:prstGeom prst="straightConnector1">
                <a:avLst/>
              </a:prstGeom>
              <a:noFill/>
              <a:ln cap="flat" cmpd="sng" w="19050">
                <a:solidFill>
                  <a:schemeClr val="dk1"/>
                </a:solidFill>
                <a:prstDash val="solid"/>
                <a:miter lim="800000"/>
                <a:headEnd len="sm" w="sm" type="none"/>
                <a:tailEnd len="sm" w="sm" type="none"/>
              </a:ln>
            </p:spPr>
          </p:cxnSp>
        </p:grpSp>
        <p:grpSp>
          <p:nvGrpSpPr>
            <p:cNvPr id="2625" name="Google Shape;2625;p135"/>
            <p:cNvGrpSpPr/>
            <p:nvPr/>
          </p:nvGrpSpPr>
          <p:grpSpPr>
            <a:xfrm>
              <a:off x="889219" y="1221913"/>
              <a:ext cx="1442879" cy="1165107"/>
              <a:chOff x="1514188" y="1266209"/>
              <a:chExt cx="1442879" cy="1165107"/>
            </a:xfrm>
          </p:grpSpPr>
          <p:sp>
            <p:nvSpPr>
              <p:cNvPr id="2626" name="Google Shape;2626;p135"/>
              <p:cNvSpPr/>
              <p:nvPr/>
            </p:nvSpPr>
            <p:spPr>
              <a:xfrm>
                <a:off x="1880278" y="1373156"/>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27" name="Google Shape;2627;p135"/>
              <p:cNvSpPr/>
              <p:nvPr/>
            </p:nvSpPr>
            <p:spPr>
              <a:xfrm>
                <a:off x="1987225" y="1266209"/>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28" name="Google Shape;2628;p135"/>
              <p:cNvSpPr/>
              <p:nvPr/>
            </p:nvSpPr>
            <p:spPr>
              <a:xfrm>
                <a:off x="1723970" y="1480103"/>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29" name="Google Shape;2629;p135"/>
              <p:cNvSpPr/>
              <p:nvPr/>
            </p:nvSpPr>
            <p:spPr>
              <a:xfrm>
                <a:off x="2040698" y="1480103"/>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0" name="Google Shape;2630;p135"/>
              <p:cNvSpPr/>
              <p:nvPr/>
            </p:nvSpPr>
            <p:spPr>
              <a:xfrm>
                <a:off x="1880278" y="1638879"/>
                <a:ext cx="106947" cy="106947"/>
              </a:xfrm>
              <a:prstGeom prst="ellipse">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1" name="Google Shape;2631;p135"/>
              <p:cNvSpPr/>
              <p:nvPr/>
            </p:nvSpPr>
            <p:spPr>
              <a:xfrm>
                <a:off x="2101225" y="1799299"/>
                <a:ext cx="106947" cy="106947"/>
              </a:xfrm>
              <a:prstGeom prst="ellipse">
                <a:avLst/>
              </a:prstGeom>
              <a:solidFill>
                <a:srgbClr val="09090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2" name="Google Shape;2632;p135"/>
              <p:cNvSpPr/>
              <p:nvPr/>
            </p:nvSpPr>
            <p:spPr>
              <a:xfrm>
                <a:off x="2255593" y="1745825"/>
                <a:ext cx="106947" cy="106947"/>
              </a:xfrm>
              <a:prstGeom prst="ellipse">
                <a:avLst/>
              </a:prstGeom>
              <a:solidFill>
                <a:srgbClr val="09090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3" name="Google Shape;2633;p135"/>
              <p:cNvSpPr/>
              <p:nvPr/>
            </p:nvSpPr>
            <p:spPr>
              <a:xfrm>
                <a:off x="2586866" y="1745825"/>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4" name="Google Shape;2634;p135"/>
              <p:cNvSpPr/>
              <p:nvPr/>
            </p:nvSpPr>
            <p:spPr>
              <a:xfrm>
                <a:off x="2255593" y="1951699"/>
                <a:ext cx="106947" cy="106947"/>
              </a:xfrm>
              <a:prstGeom prst="ellipse">
                <a:avLst/>
              </a:prstGeom>
              <a:solidFill>
                <a:srgbClr val="09090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5" name="Google Shape;2635;p135"/>
              <p:cNvSpPr/>
              <p:nvPr/>
            </p:nvSpPr>
            <p:spPr>
              <a:xfrm>
                <a:off x="2315119" y="2324369"/>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6" name="Google Shape;2636;p135"/>
              <p:cNvSpPr/>
              <p:nvPr/>
            </p:nvSpPr>
            <p:spPr>
              <a:xfrm>
                <a:off x="1670496" y="2005173"/>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7" name="Google Shape;2637;p135"/>
              <p:cNvSpPr/>
              <p:nvPr/>
            </p:nvSpPr>
            <p:spPr>
              <a:xfrm>
                <a:off x="1943477" y="2114918"/>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8" name="Google Shape;2638;p135"/>
              <p:cNvSpPr/>
              <p:nvPr/>
            </p:nvSpPr>
            <p:spPr>
              <a:xfrm>
                <a:off x="1514188" y="2112120"/>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9" name="Google Shape;2639;p135"/>
              <p:cNvSpPr/>
              <p:nvPr/>
            </p:nvSpPr>
            <p:spPr>
              <a:xfrm>
                <a:off x="2124875" y="2270895"/>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0" name="Google Shape;2640;p135"/>
              <p:cNvSpPr/>
              <p:nvPr/>
            </p:nvSpPr>
            <p:spPr>
              <a:xfrm>
                <a:off x="1670496" y="2270896"/>
                <a:ext cx="106947" cy="106947"/>
              </a:xfrm>
              <a:prstGeom prst="ellipse">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1" name="Google Shape;2641;p135"/>
              <p:cNvSpPr/>
              <p:nvPr/>
            </p:nvSpPr>
            <p:spPr>
              <a:xfrm>
                <a:off x="2850120" y="1898225"/>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2" name="Google Shape;2642;p135"/>
              <p:cNvSpPr/>
              <p:nvPr/>
            </p:nvSpPr>
            <p:spPr>
              <a:xfrm>
                <a:off x="2743174" y="1373156"/>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3" name="Google Shape;2643;p135"/>
              <p:cNvSpPr/>
              <p:nvPr/>
            </p:nvSpPr>
            <p:spPr>
              <a:xfrm>
                <a:off x="2479919" y="1587050"/>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4" name="Google Shape;2644;p135"/>
              <p:cNvSpPr/>
              <p:nvPr/>
            </p:nvSpPr>
            <p:spPr>
              <a:xfrm>
                <a:off x="2796647" y="1587050"/>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5" name="Google Shape;2645;p135"/>
              <p:cNvSpPr/>
              <p:nvPr/>
            </p:nvSpPr>
            <p:spPr>
              <a:xfrm>
                <a:off x="2636227" y="1585405"/>
                <a:ext cx="106947" cy="106947"/>
              </a:xfrm>
              <a:prstGeom prst="ellipse">
                <a:avLst/>
              </a:prstGeom>
              <a:solidFill>
                <a:srgbClr val="7F7F7F"/>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2646" name="Google Shape;2646;p13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47" name="Google Shape;2647;p135"/>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648" name="Google Shape;2648;p13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2" name="Shape 2652"/>
        <p:cNvGrpSpPr/>
        <p:nvPr/>
      </p:nvGrpSpPr>
      <p:grpSpPr>
        <a:xfrm>
          <a:off x="0" y="0"/>
          <a:ext cx="0" cy="0"/>
          <a:chOff x="0" y="0"/>
          <a:chExt cx="0" cy="0"/>
        </a:xfrm>
      </p:grpSpPr>
      <p:sp>
        <p:nvSpPr>
          <p:cNvPr id="2653" name="Google Shape;2653;p13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780"/>
              <a:t>3. Error correcting output codes (ECOC)</a:t>
            </a:r>
            <a:endParaRPr sz="3780"/>
          </a:p>
        </p:txBody>
      </p:sp>
      <p:sp>
        <p:nvSpPr>
          <p:cNvPr id="2654" name="Google Shape;2654;p136"/>
          <p:cNvSpPr txBox="1"/>
          <p:nvPr>
            <p:ph idx="1" type="body"/>
          </p:nvPr>
        </p:nvSpPr>
        <p:spPr>
          <a:xfrm>
            <a:off x="457200" y="1184275"/>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Each binary classifier provides one bit of information</a:t>
            </a:r>
            <a:endParaRPr/>
          </a:p>
          <a:p>
            <a:pPr indent="-342900" lvl="0" marL="342900" rtl="0" algn="l">
              <a:spcBef>
                <a:spcPts val="600"/>
              </a:spcBef>
              <a:spcAft>
                <a:spcPts val="0"/>
              </a:spcAft>
              <a:buSzPts val="1950"/>
              <a:buChar char="■"/>
            </a:pPr>
            <a:r>
              <a:rPr lang="en-US"/>
              <a:t>With K labels, we only need log</a:t>
            </a:r>
            <a:r>
              <a:rPr baseline="-25000" lang="en-US"/>
              <a:t>2</a:t>
            </a:r>
            <a:r>
              <a:rPr lang="en-US"/>
              <a:t>K bits</a:t>
            </a:r>
            <a:endParaRPr/>
          </a:p>
          <a:p>
            <a:pPr indent="-325438" lvl="1" marL="669925" rtl="0" algn="l">
              <a:spcBef>
                <a:spcPts val="520"/>
              </a:spcBef>
              <a:spcAft>
                <a:spcPts val="0"/>
              </a:spcAft>
              <a:buSzPts val="1560"/>
              <a:buChar char="❑"/>
            </a:pPr>
            <a:r>
              <a:rPr lang="en-US"/>
              <a:t>One-vs-all uses K bits (one per classifier)</a:t>
            </a:r>
            <a:endParaRPr/>
          </a:p>
          <a:p>
            <a:pPr indent="-325438" lvl="1" marL="669925" rtl="0" algn="l">
              <a:spcBef>
                <a:spcPts val="520"/>
              </a:spcBef>
              <a:spcAft>
                <a:spcPts val="0"/>
              </a:spcAft>
              <a:buSzPts val="1560"/>
              <a:buChar char="❑"/>
            </a:pPr>
            <a:r>
              <a:rPr lang="en-US"/>
              <a:t>All-vs-all uses O(K</a:t>
            </a:r>
            <a:r>
              <a:rPr baseline="30000" lang="en-US"/>
              <a:t>2</a:t>
            </a:r>
            <a:r>
              <a:rPr lang="en-US"/>
              <a:t>) bits</a:t>
            </a:r>
            <a:endParaRPr/>
          </a:p>
          <a:p>
            <a:pPr indent="-342900" lvl="0" marL="342900" rtl="0" algn="l">
              <a:spcBef>
                <a:spcPts val="600"/>
              </a:spcBef>
              <a:spcAft>
                <a:spcPts val="0"/>
              </a:spcAft>
              <a:buSzPts val="1950"/>
              <a:buChar char="■"/>
            </a:pPr>
            <a:r>
              <a:rPr lang="en-US"/>
              <a:t>Can we get by with O(log K) classifiers?</a:t>
            </a:r>
            <a:endParaRPr/>
          </a:p>
          <a:p>
            <a:pPr indent="-325438" lvl="1" marL="669925" rtl="0" algn="l">
              <a:spcBef>
                <a:spcPts val="520"/>
              </a:spcBef>
              <a:spcAft>
                <a:spcPts val="0"/>
              </a:spcAft>
              <a:buSzPts val="1560"/>
              <a:buChar char="❑"/>
            </a:pPr>
            <a:r>
              <a:rPr lang="en-US">
                <a:solidFill>
                  <a:srgbClr val="CC3333"/>
                </a:solidFill>
              </a:rPr>
              <a:t>Yes!</a:t>
            </a:r>
            <a:r>
              <a:rPr lang="en-US"/>
              <a:t> Encode each label as a binary string</a:t>
            </a:r>
            <a:endParaRPr/>
          </a:p>
          <a:p>
            <a:pPr indent="-325438" lvl="1" marL="669925" rtl="0" algn="l">
              <a:spcBef>
                <a:spcPts val="520"/>
              </a:spcBef>
              <a:spcAft>
                <a:spcPts val="0"/>
              </a:spcAft>
              <a:buSzPts val="1560"/>
              <a:buChar char="❑"/>
            </a:pPr>
            <a:r>
              <a:rPr lang="en-US"/>
              <a:t>Or alternatively, if we do train more than O(log K) classifiers, can we use the redundancy to improve classification accuracy?</a:t>
            </a:r>
            <a:endParaRPr/>
          </a:p>
        </p:txBody>
      </p:sp>
      <p:sp>
        <p:nvSpPr>
          <p:cNvPr id="2655" name="Google Shape;2655;p13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6" name="Google Shape;2656;p136"/>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657" name="Google Shape;2657;p13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1" name="Shape 2661"/>
        <p:cNvGrpSpPr/>
        <p:nvPr/>
      </p:nvGrpSpPr>
      <p:grpSpPr>
        <a:xfrm>
          <a:off x="0" y="0"/>
          <a:ext cx="0" cy="0"/>
          <a:chOff x="0" y="0"/>
          <a:chExt cx="0" cy="0"/>
        </a:xfrm>
      </p:grpSpPr>
      <p:sp>
        <p:nvSpPr>
          <p:cNvPr id="2662" name="Google Shape;2662;p13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log</a:t>
            </a:r>
            <a:r>
              <a:rPr baseline="-25000" lang="en-US"/>
              <a:t>2</a:t>
            </a:r>
            <a:r>
              <a:rPr lang="en-US"/>
              <a:t>K classifiers</a:t>
            </a:r>
            <a:endParaRPr/>
          </a:p>
        </p:txBody>
      </p:sp>
      <p:sp>
        <p:nvSpPr>
          <p:cNvPr id="2663" name="Google Shape;2663;p13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804"/>
              <a:buChar char="■"/>
            </a:pPr>
            <a:r>
              <a:rPr lang="en-US" sz="2775">
                <a:solidFill>
                  <a:srgbClr val="CC3333"/>
                </a:solidFill>
              </a:rPr>
              <a:t>Learning</a:t>
            </a:r>
            <a:r>
              <a:rPr lang="en-US" sz="2775"/>
              <a:t>:</a:t>
            </a:r>
            <a:endParaRPr/>
          </a:p>
          <a:p>
            <a:pPr indent="-325438" lvl="1" marL="669925" rtl="0" algn="l">
              <a:lnSpc>
                <a:spcPct val="90000"/>
              </a:lnSpc>
              <a:spcBef>
                <a:spcPts val="481"/>
              </a:spcBef>
              <a:spcAft>
                <a:spcPts val="0"/>
              </a:spcAft>
              <a:buSzPts val="1443"/>
              <a:buChar char="❑"/>
            </a:pPr>
            <a:r>
              <a:rPr lang="en-US" sz="2405"/>
              <a:t>Represent each label by a bit string</a:t>
            </a:r>
            <a:endParaRPr sz="2405"/>
          </a:p>
          <a:p>
            <a:pPr indent="-325438" lvl="1" marL="669925" rtl="0" algn="l">
              <a:lnSpc>
                <a:spcPct val="90000"/>
              </a:lnSpc>
              <a:spcBef>
                <a:spcPts val="481"/>
              </a:spcBef>
              <a:spcAft>
                <a:spcPts val="0"/>
              </a:spcAft>
              <a:buSzPts val="1443"/>
              <a:buChar char="❑"/>
            </a:pPr>
            <a:r>
              <a:rPr lang="en-US" sz="2405"/>
              <a:t>Train one binary classifier for each bit</a:t>
            </a:r>
            <a:endParaRPr sz="2405"/>
          </a:p>
          <a:p>
            <a:pPr indent="-228361" lvl="0" marL="342900" rtl="0" algn="l">
              <a:lnSpc>
                <a:spcPct val="90000"/>
              </a:lnSpc>
              <a:spcBef>
                <a:spcPts val="555"/>
              </a:spcBef>
              <a:spcAft>
                <a:spcPts val="0"/>
              </a:spcAft>
              <a:buSzPts val="1804"/>
              <a:buNone/>
            </a:pPr>
            <a:r>
              <a:t/>
            </a:r>
            <a:endParaRPr sz="2775">
              <a:solidFill>
                <a:schemeClr val="accent2"/>
              </a:solidFill>
            </a:endParaRPr>
          </a:p>
          <a:p>
            <a:pPr indent="-342900" lvl="0" marL="342900" rtl="0" algn="l">
              <a:lnSpc>
                <a:spcPct val="90000"/>
              </a:lnSpc>
              <a:spcBef>
                <a:spcPts val="555"/>
              </a:spcBef>
              <a:spcAft>
                <a:spcPts val="0"/>
              </a:spcAft>
              <a:buSzPts val="1804"/>
              <a:buChar char="■"/>
            </a:pPr>
            <a:r>
              <a:rPr lang="en-US" sz="2775">
                <a:solidFill>
                  <a:schemeClr val="accent2"/>
                </a:solidFill>
              </a:rPr>
              <a:t>Prediction</a:t>
            </a:r>
            <a:r>
              <a:rPr lang="en-US" sz="2775"/>
              <a:t>:</a:t>
            </a:r>
            <a:endParaRPr/>
          </a:p>
          <a:p>
            <a:pPr indent="-325438" lvl="1" marL="669925" rtl="0" algn="l">
              <a:lnSpc>
                <a:spcPct val="90000"/>
              </a:lnSpc>
              <a:spcBef>
                <a:spcPts val="481"/>
              </a:spcBef>
              <a:spcAft>
                <a:spcPts val="0"/>
              </a:spcAft>
              <a:buSzPts val="1443"/>
              <a:buChar char="❑"/>
            </a:pPr>
            <a:r>
              <a:rPr lang="en-US" sz="2405"/>
              <a:t>Use the predictions from all the classifiers to create a log</a:t>
            </a:r>
            <a:r>
              <a:rPr baseline="-25000" lang="en-US" sz="2405"/>
              <a:t>2</a:t>
            </a:r>
            <a:r>
              <a:rPr lang="en-US" sz="2405"/>
              <a:t>N bit string that uniquely decides the output</a:t>
            </a:r>
            <a:endParaRPr sz="2405"/>
          </a:p>
          <a:p>
            <a:pPr indent="-342900" lvl="0" marL="342900" rtl="0" algn="l">
              <a:lnSpc>
                <a:spcPct val="90000"/>
              </a:lnSpc>
              <a:spcBef>
                <a:spcPts val="555"/>
              </a:spcBef>
              <a:spcAft>
                <a:spcPts val="0"/>
              </a:spcAft>
              <a:buSzPts val="1804"/>
              <a:buChar char="■"/>
            </a:pPr>
            <a:r>
              <a:rPr lang="en-US" sz="2775"/>
              <a:t>What could go wrong here?</a:t>
            </a:r>
            <a:endParaRPr/>
          </a:p>
          <a:p>
            <a:pPr indent="-325438" lvl="1" marL="669925" rtl="0" algn="l">
              <a:lnSpc>
                <a:spcPct val="90000"/>
              </a:lnSpc>
              <a:spcBef>
                <a:spcPts val="481"/>
              </a:spcBef>
              <a:spcAft>
                <a:spcPts val="0"/>
              </a:spcAft>
              <a:buSzPts val="1443"/>
              <a:buChar char="❑"/>
            </a:pPr>
            <a:r>
              <a:rPr lang="en-US" sz="2405"/>
              <a:t>Even if one of the classifiers makes a mistake, final prediction is wrong!</a:t>
            </a:r>
            <a:endParaRPr sz="2405"/>
          </a:p>
        </p:txBody>
      </p:sp>
      <p:sp>
        <p:nvSpPr>
          <p:cNvPr id="2664" name="Google Shape;2664;p13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665" name="Google Shape;2665;p137"/>
          <p:cNvGraphicFramePr/>
          <p:nvPr/>
        </p:nvGraphicFramePr>
        <p:xfrm>
          <a:off x="6956699" y="411480"/>
          <a:ext cx="3000000" cy="3000000"/>
        </p:xfrm>
        <a:graphic>
          <a:graphicData uri="http://schemas.openxmlformats.org/drawingml/2006/table">
            <a:tbl>
              <a:tblPr firstCol="1" firstRow="1">
                <a:noFill/>
                <a:tableStyleId>{611D9C61-9C0D-412F-BEF7-545CDF8E8FD0}</a:tableStyleId>
              </a:tblPr>
              <a:tblGrid>
                <a:gridCol w="279225"/>
                <a:gridCol w="279225"/>
                <a:gridCol w="279225"/>
                <a:gridCol w="279225"/>
              </a:tblGrid>
              <a:tr h="203975">
                <a:tc>
                  <a:txBody>
                    <a:bodyPr>
                      <a:noAutofit/>
                    </a:bodyPr>
                    <a:lstStyle/>
                    <a:p>
                      <a:pPr indent="0" lvl="0" marL="0" marR="0" rtl="0" algn="ctr">
                        <a:spcBef>
                          <a:spcPts val="0"/>
                        </a:spcBef>
                        <a:spcAft>
                          <a:spcPts val="0"/>
                        </a:spcAft>
                        <a:buNone/>
                      </a:pPr>
                      <a:r>
                        <a:rPr b="1" lang="en-US" sz="1600">
                          <a:latin typeface="Consolas"/>
                          <a:ea typeface="Consolas"/>
                          <a:cs typeface="Consolas"/>
                          <a:sym typeface="Consolas"/>
                        </a:rPr>
                        <a:t>#</a:t>
                      </a:r>
                      <a:endParaRPr b="1" sz="1600">
                        <a:latin typeface="Consolas"/>
                        <a:ea typeface="Consolas"/>
                        <a:cs typeface="Consolas"/>
                        <a:sym typeface="Consolas"/>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noAutofit/>
                    </a:bodyPr>
                    <a:lstStyle/>
                    <a:p>
                      <a:pPr indent="0" lvl="0" marL="0" marR="0" rtl="0" algn="ctr">
                        <a:spcBef>
                          <a:spcPts val="0"/>
                        </a:spcBef>
                        <a:spcAft>
                          <a:spcPts val="0"/>
                        </a:spcAft>
                        <a:buNone/>
                      </a:pPr>
                      <a:r>
                        <a:rPr b="1" lang="en-US" sz="1600">
                          <a:latin typeface="Consolas"/>
                          <a:ea typeface="Consolas"/>
                          <a:cs typeface="Consolas"/>
                          <a:sym typeface="Consolas"/>
                        </a:rPr>
                        <a:t>Code</a:t>
                      </a:r>
                      <a:endParaRPr b="1" sz="1600">
                        <a:latin typeface="Consolas"/>
                        <a:ea typeface="Consolas"/>
                        <a:cs typeface="Consolas"/>
                        <a:sym typeface="Consolas"/>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0</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1</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2</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3</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4</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5</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6</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7</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666" name="Google Shape;2666;p137"/>
          <p:cNvSpPr txBox="1"/>
          <p:nvPr/>
        </p:nvSpPr>
        <p:spPr>
          <a:xfrm>
            <a:off x="5638800" y="3429000"/>
            <a:ext cx="2895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8 classes, code-length = 3</a:t>
            </a:r>
            <a:endParaRPr sz="1800">
              <a:solidFill>
                <a:schemeClr val="dk1"/>
              </a:solidFill>
              <a:latin typeface="Arial"/>
              <a:ea typeface="Arial"/>
              <a:cs typeface="Arial"/>
              <a:sym typeface="Arial"/>
            </a:endParaRPr>
          </a:p>
        </p:txBody>
      </p:sp>
      <p:sp>
        <p:nvSpPr>
          <p:cNvPr id="2667" name="Google Shape;2667;p137"/>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668" name="Google Shape;2668;p13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2" name="Shape 2672"/>
        <p:cNvGrpSpPr/>
        <p:nvPr/>
      </p:nvGrpSpPr>
      <p:grpSpPr>
        <a:xfrm>
          <a:off x="0" y="0"/>
          <a:ext cx="0" cy="0"/>
          <a:chOff x="0" y="0"/>
          <a:chExt cx="0" cy="0"/>
        </a:xfrm>
      </p:grpSpPr>
      <p:sp>
        <p:nvSpPr>
          <p:cNvPr id="2673" name="Google Shape;2673;p13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Error correcting output code</a:t>
            </a:r>
            <a:endParaRPr/>
          </a:p>
        </p:txBody>
      </p:sp>
      <p:sp>
        <p:nvSpPr>
          <p:cNvPr id="2674" name="Google Shape;2674;p138"/>
          <p:cNvSpPr txBox="1"/>
          <p:nvPr>
            <p:ph idx="1" type="body"/>
          </p:nvPr>
        </p:nvSpPr>
        <p:spPr>
          <a:xfrm>
            <a:off x="457200" y="1870075"/>
            <a:ext cx="8229600" cy="4530725"/>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1804"/>
              <a:buNone/>
            </a:pPr>
            <a:r>
              <a:rPr i="1" lang="en-US" sz="2775">
                <a:solidFill>
                  <a:schemeClr val="accent1"/>
                </a:solidFill>
              </a:rPr>
              <a:t>Answer: Use redundancy </a:t>
            </a:r>
            <a:endParaRPr/>
          </a:p>
          <a:p>
            <a:pPr indent="0" lvl="0" marL="0" rtl="0" algn="l">
              <a:lnSpc>
                <a:spcPct val="80000"/>
              </a:lnSpc>
              <a:spcBef>
                <a:spcPts val="555"/>
              </a:spcBef>
              <a:spcAft>
                <a:spcPts val="0"/>
              </a:spcAft>
              <a:buSzPts val="1804"/>
              <a:buNone/>
            </a:pPr>
            <a:r>
              <a:rPr lang="en-US" sz="2775">
                <a:solidFill>
                  <a:srgbClr val="CC3333"/>
                </a:solidFill>
              </a:rPr>
              <a:t>Learning</a:t>
            </a:r>
            <a:r>
              <a:rPr lang="en-US" sz="2775">
                <a:solidFill>
                  <a:srgbClr val="333333"/>
                </a:solidFill>
              </a:rPr>
              <a:t>:</a:t>
            </a:r>
            <a:endParaRPr/>
          </a:p>
          <a:p>
            <a:pPr indent="-342900" lvl="0" marL="342900" rtl="0" algn="l">
              <a:lnSpc>
                <a:spcPct val="80000"/>
              </a:lnSpc>
              <a:spcBef>
                <a:spcPts val="555"/>
              </a:spcBef>
              <a:spcAft>
                <a:spcPts val="0"/>
              </a:spcAft>
              <a:buSzPts val="1804"/>
              <a:buChar char="■"/>
            </a:pPr>
            <a:r>
              <a:rPr lang="en-US" sz="2775">
                <a:solidFill>
                  <a:srgbClr val="333333"/>
                </a:solidFill>
              </a:rPr>
              <a:t>Assign a binary string with each label </a:t>
            </a:r>
            <a:endParaRPr/>
          </a:p>
          <a:p>
            <a:pPr indent="-325438" lvl="1" marL="669925" rtl="0" algn="l">
              <a:lnSpc>
                <a:spcPct val="80000"/>
              </a:lnSpc>
              <a:spcBef>
                <a:spcPts val="481"/>
              </a:spcBef>
              <a:spcAft>
                <a:spcPts val="0"/>
              </a:spcAft>
              <a:buSzPts val="1443"/>
              <a:buChar char="❑"/>
            </a:pPr>
            <a:r>
              <a:rPr lang="en-US" sz="2405">
                <a:solidFill>
                  <a:srgbClr val="333333"/>
                </a:solidFill>
              </a:rPr>
              <a:t>Could be random</a:t>
            </a:r>
            <a:endParaRPr/>
          </a:p>
          <a:p>
            <a:pPr indent="-325438" lvl="1" marL="669925" rtl="0" algn="l">
              <a:lnSpc>
                <a:spcPct val="80000"/>
              </a:lnSpc>
              <a:spcBef>
                <a:spcPts val="481"/>
              </a:spcBef>
              <a:spcAft>
                <a:spcPts val="0"/>
              </a:spcAft>
              <a:buSzPts val="1443"/>
              <a:buChar char="❑"/>
            </a:pPr>
            <a:r>
              <a:rPr lang="en-US" sz="2405">
                <a:solidFill>
                  <a:srgbClr val="333333"/>
                </a:solidFill>
              </a:rPr>
              <a:t>Length of the code word L &gt;= log</a:t>
            </a:r>
            <a:r>
              <a:rPr baseline="-25000" lang="en-US" sz="2405">
                <a:solidFill>
                  <a:srgbClr val="333333"/>
                </a:solidFill>
              </a:rPr>
              <a:t>2</a:t>
            </a:r>
            <a:r>
              <a:rPr lang="en-US" sz="2405">
                <a:solidFill>
                  <a:srgbClr val="333333"/>
                </a:solidFill>
              </a:rPr>
              <a:t>K is a parameter</a:t>
            </a:r>
            <a:endParaRPr/>
          </a:p>
          <a:p>
            <a:pPr indent="-342900" lvl="0" marL="342900" rtl="0" algn="l">
              <a:lnSpc>
                <a:spcPct val="80000"/>
              </a:lnSpc>
              <a:spcBef>
                <a:spcPts val="555"/>
              </a:spcBef>
              <a:spcAft>
                <a:spcPts val="0"/>
              </a:spcAft>
              <a:buSzPts val="1804"/>
              <a:buChar char="■"/>
            </a:pPr>
            <a:r>
              <a:rPr lang="en-US" sz="2775">
                <a:solidFill>
                  <a:srgbClr val="333333"/>
                </a:solidFill>
              </a:rPr>
              <a:t>Train one binary classifier for each bit</a:t>
            </a:r>
            <a:endParaRPr/>
          </a:p>
          <a:p>
            <a:pPr indent="-325438" lvl="1" marL="669925" rtl="0" algn="l">
              <a:lnSpc>
                <a:spcPct val="80000"/>
              </a:lnSpc>
              <a:spcBef>
                <a:spcPts val="481"/>
              </a:spcBef>
              <a:spcAft>
                <a:spcPts val="0"/>
              </a:spcAft>
              <a:buSzPts val="1443"/>
              <a:buChar char="❑"/>
            </a:pPr>
            <a:r>
              <a:rPr lang="en-US" sz="2405">
                <a:solidFill>
                  <a:srgbClr val="333333"/>
                </a:solidFill>
              </a:rPr>
              <a:t>Effectively, split the data into random dichotomies</a:t>
            </a:r>
            <a:endParaRPr/>
          </a:p>
          <a:p>
            <a:pPr indent="-325438" lvl="1" marL="669925" rtl="0" algn="l">
              <a:lnSpc>
                <a:spcPct val="80000"/>
              </a:lnSpc>
              <a:spcBef>
                <a:spcPts val="481"/>
              </a:spcBef>
              <a:spcAft>
                <a:spcPts val="0"/>
              </a:spcAft>
              <a:buSzPts val="1443"/>
              <a:buChar char="❑"/>
            </a:pPr>
            <a:r>
              <a:rPr lang="en-US" sz="2405">
                <a:solidFill>
                  <a:srgbClr val="333333"/>
                </a:solidFill>
              </a:rPr>
              <a:t>We need only log</a:t>
            </a:r>
            <a:r>
              <a:rPr baseline="-25000" lang="en-US" sz="2405">
                <a:solidFill>
                  <a:srgbClr val="333333"/>
                </a:solidFill>
              </a:rPr>
              <a:t>2</a:t>
            </a:r>
            <a:r>
              <a:rPr lang="en-US" sz="2405">
                <a:solidFill>
                  <a:srgbClr val="333333"/>
                </a:solidFill>
              </a:rPr>
              <a:t>K bits</a:t>
            </a:r>
            <a:endParaRPr/>
          </a:p>
          <a:p>
            <a:pPr indent="-350838" lvl="2" marL="1022350" rtl="0" algn="l">
              <a:lnSpc>
                <a:spcPct val="80000"/>
              </a:lnSpc>
              <a:spcBef>
                <a:spcPts val="407"/>
              </a:spcBef>
              <a:spcAft>
                <a:spcPts val="0"/>
              </a:spcAft>
              <a:buSzPts val="1323"/>
              <a:buChar char="■"/>
            </a:pPr>
            <a:r>
              <a:rPr lang="en-US" sz="2035">
                <a:solidFill>
                  <a:srgbClr val="333333"/>
                </a:solidFill>
              </a:rPr>
              <a:t>Additional bits act as an error correcting code</a:t>
            </a:r>
            <a:endParaRPr/>
          </a:p>
          <a:p>
            <a:pPr indent="-342900" lvl="0" marL="342900" rtl="0" algn="l">
              <a:lnSpc>
                <a:spcPct val="80000"/>
              </a:lnSpc>
              <a:spcBef>
                <a:spcPts val="555"/>
              </a:spcBef>
              <a:spcAft>
                <a:spcPts val="0"/>
              </a:spcAft>
              <a:buSzPts val="1804"/>
              <a:buChar char="■"/>
            </a:pPr>
            <a:r>
              <a:rPr lang="en-US" sz="2775">
                <a:solidFill>
                  <a:srgbClr val="333333"/>
                </a:solidFill>
              </a:rPr>
              <a:t>One-vs-all is a special case. </a:t>
            </a:r>
            <a:endParaRPr/>
          </a:p>
          <a:p>
            <a:pPr indent="-325438" lvl="1" marL="669925" rtl="0" algn="l">
              <a:lnSpc>
                <a:spcPct val="80000"/>
              </a:lnSpc>
              <a:spcBef>
                <a:spcPts val="481"/>
              </a:spcBef>
              <a:spcAft>
                <a:spcPts val="0"/>
              </a:spcAft>
              <a:buSzPts val="1443"/>
              <a:buChar char="❑"/>
            </a:pPr>
            <a:r>
              <a:rPr lang="en-US" sz="2405">
                <a:solidFill>
                  <a:srgbClr val="333333"/>
                </a:solidFill>
              </a:rPr>
              <a:t>How?</a:t>
            </a:r>
            <a:endParaRPr sz="2405">
              <a:solidFill>
                <a:srgbClr val="333333"/>
              </a:solidFill>
            </a:endParaRPr>
          </a:p>
        </p:txBody>
      </p:sp>
      <p:sp>
        <p:nvSpPr>
          <p:cNvPr id="2675" name="Google Shape;2675;p13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6" name="Google Shape;2676;p138"/>
          <p:cNvSpPr txBox="1"/>
          <p:nvPr/>
        </p:nvSpPr>
        <p:spPr>
          <a:xfrm>
            <a:off x="6248400" y="3124200"/>
            <a:ext cx="2895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8 classes, code-length = 5</a:t>
            </a:r>
            <a:endParaRPr sz="1800">
              <a:solidFill>
                <a:schemeClr val="dk1"/>
              </a:solidFill>
              <a:latin typeface="Arial"/>
              <a:ea typeface="Arial"/>
              <a:cs typeface="Arial"/>
              <a:sym typeface="Arial"/>
            </a:endParaRPr>
          </a:p>
        </p:txBody>
      </p:sp>
      <p:graphicFrame>
        <p:nvGraphicFramePr>
          <p:cNvPr id="2677" name="Google Shape;2677;p138"/>
          <p:cNvGraphicFramePr/>
          <p:nvPr/>
        </p:nvGraphicFramePr>
        <p:xfrm>
          <a:off x="6956699" y="0"/>
          <a:ext cx="3000000" cy="3000000"/>
        </p:xfrm>
        <a:graphic>
          <a:graphicData uri="http://schemas.openxmlformats.org/drawingml/2006/table">
            <a:tbl>
              <a:tblPr firstCol="1" firstRow="1">
                <a:noFill/>
                <a:tableStyleId>{611D9C61-9C0D-412F-BEF7-545CDF8E8FD0}</a:tableStyleId>
              </a:tblPr>
              <a:tblGrid>
                <a:gridCol w="270800"/>
                <a:gridCol w="270800"/>
                <a:gridCol w="270800"/>
                <a:gridCol w="270800"/>
                <a:gridCol w="270800"/>
                <a:gridCol w="270800"/>
              </a:tblGrid>
              <a:tr h="203975">
                <a:tc>
                  <a:txBody>
                    <a:bodyPr>
                      <a:noAutofit/>
                    </a:bodyPr>
                    <a:lstStyle/>
                    <a:p>
                      <a:pPr indent="0" lvl="0" marL="0" marR="0" rtl="0" algn="ctr">
                        <a:spcBef>
                          <a:spcPts val="0"/>
                        </a:spcBef>
                        <a:spcAft>
                          <a:spcPts val="0"/>
                        </a:spcAft>
                        <a:buNone/>
                      </a:pPr>
                      <a:r>
                        <a:rPr b="1" lang="en-US" sz="1600">
                          <a:latin typeface="Consolas"/>
                          <a:ea typeface="Consolas"/>
                          <a:cs typeface="Consolas"/>
                          <a:sym typeface="Consolas"/>
                        </a:rPr>
                        <a:t>#</a:t>
                      </a:r>
                      <a:endParaRPr b="1" sz="1600">
                        <a:latin typeface="Consolas"/>
                        <a:ea typeface="Consolas"/>
                        <a:cs typeface="Consolas"/>
                        <a:sym typeface="Consolas"/>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5">
                  <a:txBody>
                    <a:bodyPr>
                      <a:noAutofit/>
                    </a:bodyPr>
                    <a:lstStyle/>
                    <a:p>
                      <a:pPr indent="0" lvl="0" marL="0" marR="0" rtl="0" algn="ctr">
                        <a:spcBef>
                          <a:spcPts val="0"/>
                        </a:spcBef>
                        <a:spcAft>
                          <a:spcPts val="0"/>
                        </a:spcAft>
                        <a:buNone/>
                      </a:pPr>
                      <a:r>
                        <a:rPr b="1" lang="en-US" sz="1600">
                          <a:latin typeface="Consolas"/>
                          <a:ea typeface="Consolas"/>
                          <a:cs typeface="Consolas"/>
                          <a:sym typeface="Consolas"/>
                        </a:rPr>
                        <a:t>Code</a:t>
                      </a:r>
                      <a:endParaRPr b="1" sz="1600">
                        <a:latin typeface="Consolas"/>
                        <a:ea typeface="Consolas"/>
                        <a:cs typeface="Consolas"/>
                        <a:sym typeface="Consolas"/>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0</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1</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2</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3</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4</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5</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6</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7</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678" name="Google Shape;2678;p138"/>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679" name="Google Shape;2679;p13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3" name="Shape 2683"/>
        <p:cNvGrpSpPr/>
        <p:nvPr/>
      </p:nvGrpSpPr>
      <p:grpSpPr>
        <a:xfrm>
          <a:off x="0" y="0"/>
          <a:ext cx="0" cy="0"/>
          <a:chOff x="0" y="0"/>
          <a:chExt cx="0" cy="0"/>
        </a:xfrm>
      </p:grpSpPr>
      <p:sp>
        <p:nvSpPr>
          <p:cNvPr id="2684" name="Google Shape;2684;p13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to predict?</a:t>
            </a:r>
            <a:endParaRPr/>
          </a:p>
        </p:txBody>
      </p:sp>
      <p:sp>
        <p:nvSpPr>
          <p:cNvPr id="2685" name="Google Shape;2685;p13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560"/>
              <a:buChar char="■"/>
            </a:pPr>
            <a:r>
              <a:rPr lang="en-US" sz="2400">
                <a:solidFill>
                  <a:srgbClr val="CC3333"/>
                </a:solidFill>
              </a:rPr>
              <a:t>Prediction</a:t>
            </a:r>
            <a:endParaRPr/>
          </a:p>
          <a:p>
            <a:pPr indent="-325438" lvl="1" marL="669925" rtl="0" algn="l">
              <a:spcBef>
                <a:spcPts val="400"/>
              </a:spcBef>
              <a:spcAft>
                <a:spcPts val="0"/>
              </a:spcAft>
              <a:buSzPts val="1200"/>
              <a:buChar char="❑"/>
            </a:pPr>
            <a:r>
              <a:rPr lang="en-US" sz="2000"/>
              <a:t>Run all L binary classifiers on the example</a:t>
            </a:r>
            <a:endParaRPr/>
          </a:p>
          <a:p>
            <a:pPr indent="-325438" lvl="1" marL="669925" rtl="0" algn="l">
              <a:spcBef>
                <a:spcPts val="400"/>
              </a:spcBef>
              <a:spcAft>
                <a:spcPts val="0"/>
              </a:spcAft>
              <a:buSzPts val="1200"/>
              <a:buChar char="❑"/>
            </a:pPr>
            <a:r>
              <a:rPr lang="en-US" sz="2000"/>
              <a:t>Gives us a predicted bit string of length L</a:t>
            </a:r>
            <a:endParaRPr/>
          </a:p>
          <a:p>
            <a:pPr indent="-325438" lvl="1" marL="669925" rtl="0" algn="l">
              <a:spcBef>
                <a:spcPts val="400"/>
              </a:spcBef>
              <a:spcAft>
                <a:spcPts val="0"/>
              </a:spcAft>
              <a:buSzPts val="1200"/>
              <a:buChar char="❑"/>
            </a:pPr>
            <a:r>
              <a:rPr lang="en-US" sz="2000"/>
              <a:t>Output = label whose code word is “closest” to</a:t>
            </a:r>
            <a:endParaRPr/>
          </a:p>
          <a:p>
            <a:pPr indent="0" lvl="1" marL="457200" rtl="0" algn="l">
              <a:spcBef>
                <a:spcPts val="400"/>
              </a:spcBef>
              <a:spcAft>
                <a:spcPts val="0"/>
              </a:spcAft>
              <a:buSzPts val="1200"/>
              <a:buNone/>
            </a:pPr>
            <a:r>
              <a:rPr lang="en-US" sz="2000"/>
              <a:t>     the prediction</a:t>
            </a:r>
            <a:endParaRPr/>
          </a:p>
          <a:p>
            <a:pPr indent="-325438" lvl="1" marL="669925" rtl="0" algn="l">
              <a:spcBef>
                <a:spcPts val="400"/>
              </a:spcBef>
              <a:spcAft>
                <a:spcPts val="0"/>
              </a:spcAft>
              <a:buSzPts val="1200"/>
              <a:buChar char="❑"/>
            </a:pPr>
            <a:r>
              <a:rPr lang="en-US" sz="2000"/>
              <a:t>Closest defined using Hamming distance</a:t>
            </a:r>
            <a:endParaRPr/>
          </a:p>
          <a:p>
            <a:pPr indent="-350838" lvl="2" marL="1022350" rtl="0" algn="l">
              <a:spcBef>
                <a:spcPts val="360"/>
              </a:spcBef>
              <a:spcAft>
                <a:spcPts val="0"/>
              </a:spcAft>
              <a:buSzPts val="1170"/>
              <a:buChar char="■"/>
            </a:pPr>
            <a:r>
              <a:rPr lang="en-US" sz="1800"/>
              <a:t>Longer code length is better, better error-correction</a:t>
            </a:r>
            <a:endParaRPr/>
          </a:p>
          <a:p>
            <a:pPr indent="-342900" lvl="0" marL="342900" rtl="0" algn="l">
              <a:spcBef>
                <a:spcPts val="480"/>
              </a:spcBef>
              <a:spcAft>
                <a:spcPts val="0"/>
              </a:spcAft>
              <a:buSzPts val="1560"/>
              <a:buChar char="■"/>
            </a:pPr>
            <a:r>
              <a:rPr lang="en-US" sz="2400"/>
              <a:t>Example</a:t>
            </a:r>
            <a:endParaRPr/>
          </a:p>
          <a:p>
            <a:pPr indent="-325438" lvl="1" marL="669925" rtl="0" algn="l">
              <a:spcBef>
                <a:spcPts val="400"/>
              </a:spcBef>
              <a:spcAft>
                <a:spcPts val="0"/>
              </a:spcAft>
              <a:buSzPts val="1200"/>
              <a:buChar char="❑"/>
            </a:pPr>
            <a:r>
              <a:rPr lang="en-US" sz="2000"/>
              <a:t>Suppose the binary classifiers here predict 11010</a:t>
            </a:r>
            <a:endParaRPr/>
          </a:p>
          <a:p>
            <a:pPr indent="-325438" lvl="1" marL="669925" rtl="0" algn="l">
              <a:spcBef>
                <a:spcPts val="400"/>
              </a:spcBef>
              <a:spcAft>
                <a:spcPts val="0"/>
              </a:spcAft>
              <a:buSzPts val="1200"/>
              <a:buChar char="❑"/>
            </a:pPr>
            <a:r>
              <a:rPr lang="en-US" sz="2000"/>
              <a:t>The closest label to this is 6, with code word 11000</a:t>
            </a:r>
            <a:endParaRPr/>
          </a:p>
          <a:p>
            <a:pPr indent="0" lvl="1" marL="457200" rtl="0" algn="l">
              <a:spcBef>
                <a:spcPts val="400"/>
              </a:spcBef>
              <a:spcAft>
                <a:spcPts val="0"/>
              </a:spcAft>
              <a:buSzPts val="1200"/>
              <a:buNone/>
            </a:pPr>
            <a:r>
              <a:t/>
            </a:r>
            <a:endParaRPr sz="2000"/>
          </a:p>
          <a:p>
            <a:pPr indent="-249237" lvl="1" marL="669925" rtl="0" algn="l">
              <a:spcBef>
                <a:spcPts val="400"/>
              </a:spcBef>
              <a:spcAft>
                <a:spcPts val="0"/>
              </a:spcAft>
              <a:buSzPts val="1200"/>
              <a:buNone/>
            </a:pPr>
            <a:r>
              <a:t/>
            </a:r>
            <a:endParaRPr sz="2000"/>
          </a:p>
        </p:txBody>
      </p:sp>
      <p:sp>
        <p:nvSpPr>
          <p:cNvPr id="2686" name="Google Shape;2686;p13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7" name="Google Shape;2687;p139"/>
          <p:cNvSpPr txBox="1"/>
          <p:nvPr/>
        </p:nvSpPr>
        <p:spPr>
          <a:xfrm>
            <a:off x="6553200" y="3006231"/>
            <a:ext cx="290576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8 classes, code-length = 5</a:t>
            </a:r>
            <a:endParaRPr sz="1800">
              <a:solidFill>
                <a:schemeClr val="dk1"/>
              </a:solidFill>
              <a:latin typeface="Arial"/>
              <a:ea typeface="Arial"/>
              <a:cs typeface="Arial"/>
              <a:sym typeface="Arial"/>
            </a:endParaRPr>
          </a:p>
        </p:txBody>
      </p:sp>
      <p:graphicFrame>
        <p:nvGraphicFramePr>
          <p:cNvPr id="2688" name="Google Shape;2688;p139"/>
          <p:cNvGraphicFramePr/>
          <p:nvPr/>
        </p:nvGraphicFramePr>
        <p:xfrm>
          <a:off x="6956699" y="0"/>
          <a:ext cx="3000000" cy="3000000"/>
        </p:xfrm>
        <a:graphic>
          <a:graphicData uri="http://schemas.openxmlformats.org/drawingml/2006/table">
            <a:tbl>
              <a:tblPr firstCol="1" firstRow="1">
                <a:noFill/>
                <a:tableStyleId>{611D9C61-9C0D-412F-BEF7-545CDF8E8FD0}</a:tableStyleId>
              </a:tblPr>
              <a:tblGrid>
                <a:gridCol w="270800"/>
                <a:gridCol w="270800"/>
                <a:gridCol w="270800"/>
                <a:gridCol w="270800"/>
                <a:gridCol w="270800"/>
                <a:gridCol w="270800"/>
              </a:tblGrid>
              <a:tr h="203975">
                <a:tc>
                  <a:txBody>
                    <a:bodyPr>
                      <a:noAutofit/>
                    </a:bodyPr>
                    <a:lstStyle/>
                    <a:p>
                      <a:pPr indent="0" lvl="0" marL="0" marR="0" rtl="0" algn="ctr">
                        <a:spcBef>
                          <a:spcPts val="0"/>
                        </a:spcBef>
                        <a:spcAft>
                          <a:spcPts val="0"/>
                        </a:spcAft>
                        <a:buNone/>
                      </a:pPr>
                      <a:r>
                        <a:rPr b="1" lang="en-US" sz="1600">
                          <a:latin typeface="Consolas"/>
                          <a:ea typeface="Consolas"/>
                          <a:cs typeface="Consolas"/>
                          <a:sym typeface="Consolas"/>
                        </a:rPr>
                        <a:t>#</a:t>
                      </a:r>
                      <a:endParaRPr b="1" sz="1600">
                        <a:latin typeface="Consolas"/>
                        <a:ea typeface="Consolas"/>
                        <a:cs typeface="Consolas"/>
                        <a:sym typeface="Consolas"/>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5">
                  <a:txBody>
                    <a:bodyPr>
                      <a:noAutofit/>
                    </a:bodyPr>
                    <a:lstStyle/>
                    <a:p>
                      <a:pPr indent="0" lvl="0" marL="0" marR="0" rtl="0" algn="ctr">
                        <a:spcBef>
                          <a:spcPts val="0"/>
                        </a:spcBef>
                        <a:spcAft>
                          <a:spcPts val="0"/>
                        </a:spcAft>
                        <a:buNone/>
                      </a:pPr>
                      <a:r>
                        <a:rPr b="1" lang="en-US" sz="1600">
                          <a:latin typeface="Consolas"/>
                          <a:ea typeface="Consolas"/>
                          <a:cs typeface="Consolas"/>
                          <a:sym typeface="Consolas"/>
                        </a:rPr>
                        <a:t>Code</a:t>
                      </a:r>
                      <a:endParaRPr b="1" sz="1600">
                        <a:latin typeface="Consolas"/>
                        <a:ea typeface="Consolas"/>
                        <a:cs typeface="Consolas"/>
                        <a:sym typeface="Consolas"/>
                      </a:endParaRPr>
                    </a:p>
                  </a:txBody>
                  <a:tcPr marT="45725" marB="45725" marR="91450" marL="91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0</a:t>
                      </a:r>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1</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2</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3</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4</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5</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6</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0</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975">
                <a:tc>
                  <a:txBody>
                    <a:bodyPr>
                      <a:noAutofit/>
                    </a:bodyPr>
                    <a:lstStyle/>
                    <a:p>
                      <a:pPr indent="0" lvl="0" marL="0" marR="0" rtl="0" algn="ctr">
                        <a:lnSpc>
                          <a:spcPct val="100000"/>
                        </a:lnSpc>
                        <a:spcBef>
                          <a:spcPts val="0"/>
                        </a:spcBef>
                        <a:spcAft>
                          <a:spcPts val="0"/>
                        </a:spcAft>
                        <a:buNone/>
                      </a:pPr>
                      <a:r>
                        <a:rPr b="1" lang="en-US" sz="1600">
                          <a:latin typeface="Consolas"/>
                          <a:ea typeface="Consolas"/>
                          <a:cs typeface="Consolas"/>
                          <a:sym typeface="Consolas"/>
                        </a:rPr>
                        <a:t>7</a:t>
                      </a:r>
                      <a:endParaRPr b="1"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US" sz="1600">
                          <a:latin typeface="Consolas"/>
                          <a:ea typeface="Consolas"/>
                          <a:cs typeface="Consolas"/>
                          <a:sym typeface="Consolas"/>
                        </a:rPr>
                        <a:t>1</a:t>
                      </a:r>
                      <a:endParaRPr sz="1600">
                        <a:latin typeface="Consolas"/>
                        <a:ea typeface="Consolas"/>
                        <a:cs typeface="Consolas"/>
                        <a:sym typeface="Consolas"/>
                      </a:endParaRPr>
                    </a:p>
                  </a:txBody>
                  <a:tcPr marT="45725" marB="45725" marR="91450" marL="914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689" name="Google Shape;2689;p139"/>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690" name="Google Shape;2690;p13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4" name="Shape 2694"/>
        <p:cNvGrpSpPr/>
        <p:nvPr/>
      </p:nvGrpSpPr>
      <p:grpSpPr>
        <a:xfrm>
          <a:off x="0" y="0"/>
          <a:ext cx="0" cy="0"/>
          <a:chOff x="0" y="0"/>
          <a:chExt cx="0" cy="0"/>
        </a:xfrm>
      </p:grpSpPr>
      <p:sp>
        <p:nvSpPr>
          <p:cNvPr id="2695" name="Google Shape;2695;p14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Error correcting codes: Discussion</a:t>
            </a:r>
            <a:endParaRPr/>
          </a:p>
        </p:txBody>
      </p:sp>
      <p:sp>
        <p:nvSpPr>
          <p:cNvPr id="2696" name="Google Shape;2696;p14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511"/>
              <a:buChar char="■"/>
            </a:pPr>
            <a:r>
              <a:rPr lang="en-US" sz="2325"/>
              <a:t>Assumes that columns are independent</a:t>
            </a:r>
            <a:endParaRPr/>
          </a:p>
          <a:p>
            <a:pPr indent="-325438" lvl="1" marL="669925" rtl="0" algn="l">
              <a:lnSpc>
                <a:spcPct val="80000"/>
              </a:lnSpc>
              <a:spcBef>
                <a:spcPts val="403"/>
              </a:spcBef>
              <a:spcAft>
                <a:spcPts val="0"/>
              </a:spcAft>
              <a:buSzPts val="1209"/>
              <a:buChar char="❑"/>
            </a:pPr>
            <a:r>
              <a:rPr lang="en-US" sz="2015"/>
              <a:t>Otherwise, ineffective encoding</a:t>
            </a:r>
            <a:endParaRPr/>
          </a:p>
          <a:p>
            <a:pPr indent="-248666" lvl="1" marL="669925" rtl="0" algn="l">
              <a:lnSpc>
                <a:spcPct val="80000"/>
              </a:lnSpc>
              <a:spcBef>
                <a:spcPts val="403"/>
              </a:spcBef>
              <a:spcAft>
                <a:spcPts val="0"/>
              </a:spcAft>
              <a:buSzPts val="1209"/>
              <a:buNone/>
            </a:pPr>
            <a:r>
              <a:t/>
            </a:r>
            <a:endParaRPr sz="2015"/>
          </a:p>
          <a:p>
            <a:pPr indent="-342900" lvl="0" marL="342900" rtl="0" algn="l">
              <a:lnSpc>
                <a:spcPct val="80000"/>
              </a:lnSpc>
              <a:spcBef>
                <a:spcPts val="465"/>
              </a:spcBef>
              <a:spcAft>
                <a:spcPts val="0"/>
              </a:spcAft>
              <a:buSzPts val="1511"/>
              <a:buChar char="■"/>
            </a:pPr>
            <a:r>
              <a:rPr lang="en-US" sz="2325"/>
              <a:t>Strong theoretical results that depend on code length	</a:t>
            </a:r>
            <a:endParaRPr/>
          </a:p>
          <a:p>
            <a:pPr indent="-325438" lvl="1" marL="669925" rtl="0" algn="l">
              <a:lnSpc>
                <a:spcPct val="80000"/>
              </a:lnSpc>
              <a:spcBef>
                <a:spcPts val="403"/>
              </a:spcBef>
              <a:spcAft>
                <a:spcPts val="0"/>
              </a:spcAft>
              <a:buSzPts val="1209"/>
              <a:buChar char="❑"/>
            </a:pPr>
            <a:r>
              <a:rPr lang="en-US" sz="2015"/>
              <a:t>If minimal Hamming distance between two rows is d, then the prediction can correct up to (d-1)/2 errors in the binary predictions</a:t>
            </a:r>
            <a:endParaRPr b="1" sz="2015"/>
          </a:p>
          <a:p>
            <a:pPr indent="-246935" lvl="0" marL="342900" rtl="0" algn="l">
              <a:lnSpc>
                <a:spcPct val="80000"/>
              </a:lnSpc>
              <a:spcBef>
                <a:spcPts val="465"/>
              </a:spcBef>
              <a:spcAft>
                <a:spcPts val="0"/>
              </a:spcAft>
              <a:buSzPts val="1511"/>
              <a:buNone/>
            </a:pPr>
            <a:r>
              <a:t/>
            </a:r>
            <a:endParaRPr sz="2325"/>
          </a:p>
          <a:p>
            <a:pPr indent="-342900" lvl="0" marL="342900" rtl="0" algn="l">
              <a:lnSpc>
                <a:spcPct val="80000"/>
              </a:lnSpc>
              <a:spcBef>
                <a:spcPts val="465"/>
              </a:spcBef>
              <a:spcAft>
                <a:spcPts val="0"/>
              </a:spcAft>
              <a:buSzPts val="1511"/>
              <a:buChar char="■"/>
            </a:pPr>
            <a:r>
              <a:rPr lang="en-US" sz="2325"/>
              <a:t>Code assignment could be random, or designed for the dataset/task</a:t>
            </a:r>
            <a:endParaRPr/>
          </a:p>
          <a:p>
            <a:pPr indent="-246935" lvl="0" marL="342900" rtl="0" algn="l">
              <a:lnSpc>
                <a:spcPct val="80000"/>
              </a:lnSpc>
              <a:spcBef>
                <a:spcPts val="465"/>
              </a:spcBef>
              <a:spcAft>
                <a:spcPts val="0"/>
              </a:spcAft>
              <a:buSzPts val="1511"/>
              <a:buNone/>
            </a:pPr>
            <a:r>
              <a:t/>
            </a:r>
            <a:endParaRPr sz="2325"/>
          </a:p>
          <a:p>
            <a:pPr indent="-342900" lvl="0" marL="342900" rtl="0" algn="l">
              <a:lnSpc>
                <a:spcPct val="80000"/>
              </a:lnSpc>
              <a:spcBef>
                <a:spcPts val="465"/>
              </a:spcBef>
              <a:spcAft>
                <a:spcPts val="0"/>
              </a:spcAft>
              <a:buSzPts val="1511"/>
              <a:buChar char="■"/>
            </a:pPr>
            <a:r>
              <a:rPr lang="en-US" sz="2325"/>
              <a:t>One-vs-all and all-vs-all are special cases</a:t>
            </a:r>
            <a:endParaRPr/>
          </a:p>
          <a:p>
            <a:pPr indent="-325438" lvl="1" marL="669925" rtl="0" algn="l">
              <a:lnSpc>
                <a:spcPct val="80000"/>
              </a:lnSpc>
              <a:spcBef>
                <a:spcPts val="403"/>
              </a:spcBef>
              <a:spcAft>
                <a:spcPts val="0"/>
              </a:spcAft>
              <a:buSzPts val="1209"/>
              <a:buChar char="❑"/>
            </a:pPr>
            <a:r>
              <a:rPr lang="en-US" sz="2015"/>
              <a:t>All-vs-all needs a ternary code (not binary)</a:t>
            </a:r>
            <a:endParaRPr/>
          </a:p>
          <a:p>
            <a:pPr indent="-246935" lvl="0" marL="342900" rtl="0" algn="l">
              <a:lnSpc>
                <a:spcPct val="80000"/>
              </a:lnSpc>
              <a:spcBef>
                <a:spcPts val="465"/>
              </a:spcBef>
              <a:spcAft>
                <a:spcPts val="0"/>
              </a:spcAft>
              <a:buSzPts val="1511"/>
              <a:buNone/>
            </a:pPr>
            <a:r>
              <a:t/>
            </a:r>
            <a:endParaRPr sz="2325"/>
          </a:p>
        </p:txBody>
      </p:sp>
      <p:sp>
        <p:nvSpPr>
          <p:cNvPr id="2697" name="Google Shape;2697;p14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8" name="Google Shape;2698;p140"/>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699" name="Google Shape;2699;p14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4" name="Shape 2704"/>
        <p:cNvGrpSpPr/>
        <p:nvPr/>
      </p:nvGrpSpPr>
      <p:grpSpPr>
        <a:xfrm>
          <a:off x="0" y="0"/>
          <a:ext cx="0" cy="0"/>
          <a:chOff x="0" y="0"/>
          <a:chExt cx="0" cy="0"/>
        </a:xfrm>
      </p:grpSpPr>
      <p:sp>
        <p:nvSpPr>
          <p:cNvPr id="2705" name="Google Shape;2705;p141"/>
          <p:cNvSpPr txBox="1"/>
          <p:nvPr>
            <p:ph type="title"/>
          </p:nvPr>
        </p:nvSpPr>
        <p:spPr>
          <a:xfrm>
            <a:off x="914400" y="76200"/>
            <a:ext cx="8029575"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What did we have so far?</a:t>
            </a:r>
            <a:endParaRPr/>
          </a:p>
        </p:txBody>
      </p:sp>
      <p:graphicFrame>
        <p:nvGraphicFramePr>
          <p:cNvPr id="2706" name="Google Shape;2706;p141"/>
          <p:cNvGraphicFramePr/>
          <p:nvPr/>
        </p:nvGraphicFramePr>
        <p:xfrm>
          <a:off x="611188" y="2781300"/>
          <a:ext cx="3000000" cy="3000000"/>
        </p:xfrm>
        <a:graphic>
          <a:graphicData uri="http://schemas.openxmlformats.org/drawingml/2006/table">
            <a:tbl>
              <a:tblPr>
                <a:noFill/>
                <a:tableStyleId>{C64E3575-7D2D-48B9-B5E3-B6C1AF44E101}</a:tableStyleId>
              </a:tblPr>
              <a:tblGrid>
                <a:gridCol w="2279650"/>
                <a:gridCol w="2808300"/>
                <a:gridCol w="3097200"/>
              </a:tblGrid>
              <a:tr h="346075">
                <a:tc>
                  <a:txBody>
                    <a:bodyPr>
                      <a:noAutofit/>
                    </a:bodyPr>
                    <a:lstStyle/>
                    <a:p>
                      <a:pPr indent="0" lvl="0" marL="0" marR="0" rtl="0" algn="ctr">
                        <a:lnSpc>
                          <a:spcPct val="100000"/>
                        </a:lnSpc>
                        <a:spcBef>
                          <a:spcPts val="0"/>
                        </a:spcBef>
                        <a:spcAft>
                          <a:spcPts val="0"/>
                        </a:spcAft>
                        <a:buClr>
                          <a:schemeClr val="folHlink"/>
                        </a:buClr>
                        <a:buSzPts val="2400"/>
                        <a:buFont typeface="Noto Sans Symbols"/>
                        <a:buNone/>
                      </a:pPr>
                      <a:r>
                        <a:rPr b="0" i="0" lang="en-US" sz="2400" u="none" cap="none" strike="noStrike">
                          <a:solidFill>
                            <a:schemeClr val="folHlink"/>
                          </a:solidFill>
                          <a:latin typeface="Tahoma"/>
                          <a:ea typeface="Tahoma"/>
                          <a:cs typeface="Tahoma"/>
                          <a:sym typeface="Tahoma"/>
                        </a:rPr>
                        <a:t>1-vs-1</a:t>
                      </a:r>
                      <a:endParaRPr/>
                    </a:p>
                  </a:txBody>
                  <a:tcPr marT="46800" marB="46800" marR="90000" marL="900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folHlink"/>
                        </a:buClr>
                        <a:buSzPts val="2400"/>
                        <a:buFont typeface="Noto Sans Symbols"/>
                        <a:buNone/>
                      </a:pPr>
                      <a:r>
                        <a:rPr b="0" i="0" lang="en-US" sz="2400" u="none" cap="none" strike="noStrike">
                          <a:solidFill>
                            <a:schemeClr val="folHlink"/>
                          </a:solidFill>
                          <a:latin typeface="Tahoma"/>
                          <a:ea typeface="Tahoma"/>
                          <a:cs typeface="Tahoma"/>
                          <a:sym typeface="Tahoma"/>
                        </a:rPr>
                        <a:t>1-vs-rest</a:t>
                      </a:r>
                      <a:endParaRPr/>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folHlink"/>
                        </a:buClr>
                        <a:buSzPts val="2400"/>
                        <a:buFont typeface="Noto Sans Symbols"/>
                        <a:buNone/>
                      </a:pPr>
                      <a:r>
                        <a:t/>
                      </a:r>
                      <a:endParaRPr b="0" i="0" sz="2400" u="none" cap="none" strike="noStrike">
                        <a:solidFill>
                          <a:schemeClr val="dk1"/>
                        </a:solidFill>
                        <a:latin typeface="Tahoma"/>
                        <a:ea typeface="Tahoma"/>
                        <a:cs typeface="Tahoma"/>
                        <a:sym typeface="Tahoma"/>
                      </a:endParaRPr>
                    </a:p>
                  </a:txBody>
                  <a:tcPr marT="46800" marB="46800" marR="90000" marL="900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04875">
                <a:tc>
                  <a:txBody>
                    <a:bodyPr>
                      <a:noAutofit/>
                    </a:bodyPr>
                    <a:lstStyle/>
                    <a:p>
                      <a:pPr indent="0" lvl="0" marL="0" marR="0" rtl="0" algn="ctr">
                        <a:lnSpc>
                          <a:spcPct val="100000"/>
                        </a:lnSpc>
                        <a:spcBef>
                          <a:spcPts val="0"/>
                        </a:spcBef>
                        <a:spcAft>
                          <a:spcPts val="0"/>
                        </a:spcAft>
                        <a:buClr>
                          <a:schemeClr val="folHlink"/>
                        </a:buClr>
                        <a:buSzPts val="2400"/>
                        <a:buFont typeface="Noto Sans Symbols"/>
                        <a:buNone/>
                      </a:pPr>
                      <a:r>
                        <a:rPr b="0" i="0" lang="en-US" sz="2400" u="none" cap="none" strike="noStrike">
                          <a:solidFill>
                            <a:schemeClr val="hlink"/>
                          </a:solidFill>
                          <a:latin typeface="Tahoma"/>
                          <a:ea typeface="Tahoma"/>
                          <a:cs typeface="Tahoma"/>
                          <a:sym typeface="Tahoma"/>
                        </a:rPr>
                        <a:t>N</a:t>
                      </a:r>
                      <a:r>
                        <a:rPr b="0" baseline="-25000" i="0" lang="en-US" sz="2400" u="none" cap="none" strike="noStrike">
                          <a:solidFill>
                            <a:schemeClr val="hlink"/>
                          </a:solidFill>
                          <a:latin typeface="Tahoma"/>
                          <a:ea typeface="Tahoma"/>
                          <a:cs typeface="Tahoma"/>
                          <a:sym typeface="Tahoma"/>
                        </a:rPr>
                        <a:t>c</a:t>
                      </a:r>
                      <a:r>
                        <a:rPr b="0" i="0" lang="en-US" sz="2400" u="none" cap="none" strike="noStrike">
                          <a:solidFill>
                            <a:schemeClr val="hlink"/>
                          </a:solidFill>
                          <a:latin typeface="Tahoma"/>
                          <a:ea typeface="Tahoma"/>
                          <a:cs typeface="Tahoma"/>
                          <a:sym typeface="Tahoma"/>
                        </a:rPr>
                        <a:t>(N</a:t>
                      </a:r>
                      <a:r>
                        <a:rPr b="0" baseline="-25000" i="0" lang="en-US" sz="2400" u="none" cap="none" strike="noStrike">
                          <a:solidFill>
                            <a:schemeClr val="hlink"/>
                          </a:solidFill>
                          <a:latin typeface="Tahoma"/>
                          <a:ea typeface="Tahoma"/>
                          <a:cs typeface="Tahoma"/>
                          <a:sym typeface="Tahoma"/>
                        </a:rPr>
                        <a:t>c</a:t>
                      </a:r>
                      <a:r>
                        <a:rPr b="0" i="0" lang="en-US" sz="2400" u="none" cap="none" strike="noStrike">
                          <a:solidFill>
                            <a:schemeClr val="hlink"/>
                          </a:solidFill>
                          <a:latin typeface="Tahoma"/>
                          <a:ea typeface="Tahoma"/>
                          <a:cs typeface="Tahoma"/>
                          <a:sym typeface="Tahoma"/>
                        </a:rPr>
                        <a:t>-1)/2</a:t>
                      </a:r>
                      <a:endParaRPr/>
                    </a:p>
                  </a:txBody>
                  <a:tcPr marT="46800" marB="46800" marR="90000" marL="900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folHlink"/>
                        </a:buClr>
                        <a:buSzPts val="2400"/>
                        <a:buFont typeface="Noto Sans Symbols"/>
                        <a:buNone/>
                      </a:pPr>
                      <a:r>
                        <a:rPr b="0" i="0" lang="en-US" sz="2400" u="none" cap="none" strike="noStrike">
                          <a:solidFill>
                            <a:srgbClr val="669900"/>
                          </a:solidFill>
                          <a:latin typeface="Tahoma"/>
                          <a:ea typeface="Tahoma"/>
                          <a:cs typeface="Tahoma"/>
                          <a:sym typeface="Tahoma"/>
                        </a:rPr>
                        <a:t>N</a:t>
                      </a:r>
                      <a:r>
                        <a:rPr b="0" baseline="-25000" i="0" lang="en-US" sz="2400" u="none" cap="none" strike="noStrike">
                          <a:solidFill>
                            <a:srgbClr val="669900"/>
                          </a:solidFill>
                          <a:latin typeface="Tahoma"/>
                          <a:ea typeface="Tahoma"/>
                          <a:cs typeface="Tahoma"/>
                          <a:sym typeface="Tahoma"/>
                        </a:rPr>
                        <a:t>c</a:t>
                      </a:r>
                      <a:endParaRPr/>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folHlink"/>
                        </a:buClr>
                        <a:buSzPts val="2400"/>
                        <a:buFont typeface="Noto Sans Symbols"/>
                        <a:buNone/>
                      </a:pPr>
                      <a:r>
                        <a:rPr b="0" i="0" lang="en-US" sz="2400" u="none" cap="none" strike="noStrike">
                          <a:solidFill>
                            <a:schemeClr val="dk1"/>
                          </a:solidFill>
                          <a:latin typeface="Tahoma"/>
                          <a:ea typeface="Tahoma"/>
                          <a:cs typeface="Tahoma"/>
                          <a:sym typeface="Tahoma"/>
                        </a:rPr>
                        <a:t># of classifiers </a:t>
                      </a:r>
                      <a:br>
                        <a:rPr b="0" i="0" lang="en-US" sz="2400" u="none" cap="none" strike="noStrike">
                          <a:solidFill>
                            <a:schemeClr val="dk1"/>
                          </a:solidFill>
                          <a:latin typeface="Tahoma"/>
                          <a:ea typeface="Tahoma"/>
                          <a:cs typeface="Tahoma"/>
                          <a:sym typeface="Tahoma"/>
                        </a:rPr>
                      </a:br>
                      <a:r>
                        <a:rPr b="0" i="0" lang="en-US" sz="2000" u="none" cap="none" strike="noStrike">
                          <a:solidFill>
                            <a:schemeClr val="dk1"/>
                          </a:solidFill>
                          <a:latin typeface="Tahoma"/>
                          <a:ea typeface="Tahoma"/>
                          <a:cs typeface="Tahoma"/>
                          <a:sym typeface="Tahoma"/>
                        </a:rPr>
                        <a:t>(each need to be trained and tested)</a:t>
                      </a:r>
                      <a:endParaRPr/>
                    </a:p>
                  </a:txBody>
                  <a:tcPr marT="46800" marB="46800" marR="90000" marL="900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50900">
                <a:tc>
                  <a:txBody>
                    <a:bodyPr>
                      <a:noAutofit/>
                    </a:bodyPr>
                    <a:lstStyle/>
                    <a:p>
                      <a:pPr indent="0" lvl="0" marL="0" marR="0" rtl="0" algn="ctr">
                        <a:lnSpc>
                          <a:spcPct val="100000"/>
                        </a:lnSpc>
                        <a:spcBef>
                          <a:spcPts val="0"/>
                        </a:spcBef>
                        <a:spcAft>
                          <a:spcPts val="0"/>
                        </a:spcAft>
                        <a:buClr>
                          <a:schemeClr val="folHlink"/>
                        </a:buClr>
                        <a:buSzPts val="2400"/>
                        <a:buFont typeface="Noto Sans Symbols"/>
                        <a:buNone/>
                      </a:pPr>
                      <a:r>
                        <a:rPr b="0" i="0" lang="en-US" sz="2400" u="none" cap="none" strike="noStrike">
                          <a:solidFill>
                            <a:srgbClr val="669900"/>
                          </a:solidFill>
                          <a:latin typeface="Tahoma"/>
                          <a:ea typeface="Tahoma"/>
                          <a:cs typeface="Tahoma"/>
                          <a:sym typeface="Tahoma"/>
                        </a:rPr>
                        <a:t>~2n/N</a:t>
                      </a:r>
                      <a:r>
                        <a:rPr b="0" baseline="-25000" i="0" lang="en-US" sz="2400" u="none" cap="none" strike="noStrike">
                          <a:solidFill>
                            <a:srgbClr val="669900"/>
                          </a:solidFill>
                          <a:latin typeface="Tahoma"/>
                          <a:ea typeface="Tahoma"/>
                          <a:cs typeface="Tahoma"/>
                          <a:sym typeface="Tahoma"/>
                        </a:rPr>
                        <a:t>c</a:t>
                      </a:r>
                      <a:endParaRPr/>
                    </a:p>
                  </a:txBody>
                  <a:tcPr marT="46800" marB="46800" marR="90000" marL="900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folHlink"/>
                        </a:buClr>
                        <a:buSzPts val="2400"/>
                        <a:buFont typeface="Noto Sans Symbols"/>
                        <a:buNone/>
                      </a:pPr>
                      <a:r>
                        <a:rPr b="0" i="0" lang="en-US" sz="2400" u="none" cap="none" strike="noStrike">
                          <a:solidFill>
                            <a:schemeClr val="hlink"/>
                          </a:solidFill>
                          <a:latin typeface="Tahoma"/>
                          <a:ea typeface="Tahoma"/>
                          <a:cs typeface="Tahoma"/>
                          <a:sym typeface="Tahoma"/>
                        </a:rPr>
                        <a:t>n</a:t>
                      </a:r>
                      <a:br>
                        <a:rPr b="0" i="0" lang="en-US" sz="2400" u="none" cap="none" strike="noStrike">
                          <a:solidFill>
                            <a:schemeClr val="hlink"/>
                          </a:solidFill>
                          <a:latin typeface="Tahoma"/>
                          <a:ea typeface="Tahoma"/>
                          <a:cs typeface="Tahoma"/>
                          <a:sym typeface="Tahoma"/>
                        </a:rPr>
                      </a:br>
                      <a:r>
                        <a:rPr b="0" i="0" lang="en-US" sz="2400" u="none" cap="none" strike="noStrike">
                          <a:solidFill>
                            <a:schemeClr val="hlink"/>
                          </a:solidFill>
                          <a:latin typeface="Tahoma"/>
                          <a:ea typeface="Tahoma"/>
                          <a:cs typeface="Tahoma"/>
                          <a:sym typeface="Tahoma"/>
                        </a:rPr>
                        <a:t>(all vectors)</a:t>
                      </a:r>
                      <a:endParaRPr/>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folHlink"/>
                        </a:buClr>
                        <a:buSzPts val="2400"/>
                        <a:buFont typeface="Noto Sans Symbols"/>
                        <a:buNone/>
                      </a:pPr>
                      <a:r>
                        <a:rPr b="0" i="0" lang="en-US" sz="2400" u="none" cap="none" strike="noStrike">
                          <a:solidFill>
                            <a:schemeClr val="dk1"/>
                          </a:solidFill>
                          <a:latin typeface="Tahoma"/>
                          <a:ea typeface="Tahoma"/>
                          <a:cs typeface="Tahoma"/>
                          <a:sym typeface="Tahoma"/>
                        </a:rPr>
                        <a:t># of vectors  for training </a:t>
                      </a:r>
                      <a:br>
                        <a:rPr b="0" i="0" lang="en-US" sz="2400" u="none" cap="none" strike="noStrike">
                          <a:solidFill>
                            <a:schemeClr val="dk1"/>
                          </a:solidFill>
                          <a:latin typeface="Tahoma"/>
                          <a:ea typeface="Tahoma"/>
                          <a:cs typeface="Tahoma"/>
                          <a:sym typeface="Tahoma"/>
                        </a:rPr>
                      </a:br>
                      <a:r>
                        <a:rPr b="0" i="0" lang="en-US" sz="2000" u="none" cap="none" strike="noStrike">
                          <a:solidFill>
                            <a:schemeClr val="dk1"/>
                          </a:solidFill>
                          <a:latin typeface="Tahoma"/>
                          <a:ea typeface="Tahoma"/>
                          <a:cs typeface="Tahoma"/>
                          <a:sym typeface="Tahoma"/>
                        </a:rPr>
                        <a:t>(per classifier)</a:t>
                      </a:r>
                      <a:endParaRPr/>
                    </a:p>
                  </a:txBody>
                  <a:tcPr marT="46800" marB="46800" marR="90000" marL="900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88975">
                <a:tc gridSpan="2">
                  <a:txBody>
                    <a:bodyPr>
                      <a:noAutofit/>
                    </a:bodyPr>
                    <a:lstStyle/>
                    <a:p>
                      <a:pPr indent="0" lvl="0" marL="0" marR="0" rtl="0" algn="ctr">
                        <a:lnSpc>
                          <a:spcPct val="100000"/>
                        </a:lnSpc>
                        <a:spcBef>
                          <a:spcPts val="0"/>
                        </a:spcBef>
                        <a:spcAft>
                          <a:spcPts val="0"/>
                        </a:spcAft>
                        <a:buClr>
                          <a:schemeClr val="folHlink"/>
                        </a:buClr>
                        <a:buSzPts val="2400"/>
                        <a:buFont typeface="Noto Sans Symbols"/>
                        <a:buNone/>
                      </a:pPr>
                      <a:r>
                        <a:rPr b="0" i="0" lang="en-US" sz="2400" u="none" cap="none" strike="noStrike">
                          <a:solidFill>
                            <a:schemeClr val="hlink"/>
                          </a:solidFill>
                          <a:latin typeface="Tahoma"/>
                          <a:ea typeface="Tahoma"/>
                          <a:cs typeface="Tahoma"/>
                          <a:sym typeface="Tahoma"/>
                        </a:rPr>
                        <a:t>No bound on generalization error</a:t>
                      </a:r>
                      <a:endParaRPr/>
                    </a:p>
                  </a:txBody>
                  <a:tcPr marT="46800" marB="46800" marR="90000" marL="900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hMerge="1"/>
                <a:tc>
                  <a:txBody>
                    <a:bodyPr>
                      <a:noAutofit/>
                    </a:bodyPr>
                    <a:lstStyle/>
                    <a:p>
                      <a:pPr indent="0" lvl="0" marL="0" marR="0" rtl="0" algn="ctr">
                        <a:lnSpc>
                          <a:spcPct val="100000"/>
                        </a:lnSpc>
                        <a:spcBef>
                          <a:spcPts val="0"/>
                        </a:spcBef>
                        <a:spcAft>
                          <a:spcPts val="0"/>
                        </a:spcAft>
                        <a:buClr>
                          <a:schemeClr val="folHlink"/>
                        </a:buClr>
                        <a:buSzPts val="2000"/>
                        <a:buFont typeface="Noto Sans Symbols"/>
                        <a:buNone/>
                      </a:pPr>
                      <a:r>
                        <a:t/>
                      </a:r>
                      <a:endParaRPr b="0" i="0" sz="2000" u="none" cap="none" strike="noStrike">
                        <a:solidFill>
                          <a:schemeClr val="dk1"/>
                        </a:solidFill>
                        <a:latin typeface="Tahoma"/>
                        <a:ea typeface="Tahoma"/>
                        <a:cs typeface="Tahoma"/>
                        <a:sym typeface="Tahoma"/>
                      </a:endParaRPr>
                    </a:p>
                  </a:txBody>
                  <a:tcPr marT="46800" marB="46800" marR="90000" marL="900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pSp>
        <p:nvGrpSpPr>
          <p:cNvPr id="2707" name="Google Shape;2707;p141"/>
          <p:cNvGrpSpPr/>
          <p:nvPr/>
        </p:nvGrpSpPr>
        <p:grpSpPr>
          <a:xfrm>
            <a:off x="3990270" y="1384643"/>
            <a:ext cx="2237493" cy="1333199"/>
            <a:chOff x="1192" y="1449"/>
            <a:chExt cx="1590" cy="1045"/>
          </a:xfrm>
        </p:grpSpPr>
        <p:sp>
          <p:nvSpPr>
            <p:cNvPr id="2708" name="Google Shape;2708;p141"/>
            <p:cNvSpPr/>
            <p:nvPr/>
          </p:nvSpPr>
          <p:spPr>
            <a:xfrm>
              <a:off x="2175" y="1630"/>
              <a:ext cx="29" cy="23"/>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09" name="Google Shape;2709;p141"/>
            <p:cNvSpPr/>
            <p:nvPr/>
          </p:nvSpPr>
          <p:spPr>
            <a:xfrm>
              <a:off x="2218" y="1723"/>
              <a:ext cx="29" cy="24"/>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0" name="Google Shape;2710;p141"/>
            <p:cNvSpPr/>
            <p:nvPr/>
          </p:nvSpPr>
          <p:spPr>
            <a:xfrm>
              <a:off x="2376" y="1758"/>
              <a:ext cx="28" cy="24"/>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1" name="Google Shape;2711;p141"/>
            <p:cNvSpPr/>
            <p:nvPr/>
          </p:nvSpPr>
          <p:spPr>
            <a:xfrm>
              <a:off x="2089" y="1653"/>
              <a:ext cx="29" cy="23"/>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2" name="Google Shape;2712;p141"/>
            <p:cNvSpPr/>
            <p:nvPr/>
          </p:nvSpPr>
          <p:spPr>
            <a:xfrm>
              <a:off x="2275" y="1805"/>
              <a:ext cx="29" cy="24"/>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3" name="Google Shape;2713;p141"/>
            <p:cNvSpPr/>
            <p:nvPr/>
          </p:nvSpPr>
          <p:spPr>
            <a:xfrm>
              <a:off x="1356" y="1687"/>
              <a:ext cx="29" cy="24"/>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4" name="Google Shape;2714;p141"/>
            <p:cNvSpPr/>
            <p:nvPr/>
          </p:nvSpPr>
          <p:spPr>
            <a:xfrm>
              <a:off x="1585" y="1757"/>
              <a:ext cx="29" cy="24"/>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15" name="Google Shape;2715;p141"/>
            <p:cNvSpPr/>
            <p:nvPr/>
          </p:nvSpPr>
          <p:spPr>
            <a:xfrm>
              <a:off x="1557" y="1828"/>
              <a:ext cx="28" cy="23"/>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6" name="Google Shape;2716;p141"/>
            <p:cNvSpPr/>
            <p:nvPr/>
          </p:nvSpPr>
          <p:spPr>
            <a:xfrm>
              <a:off x="1442" y="1757"/>
              <a:ext cx="29" cy="24"/>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7" name="Google Shape;2717;p141"/>
            <p:cNvSpPr/>
            <p:nvPr/>
          </p:nvSpPr>
          <p:spPr>
            <a:xfrm>
              <a:off x="1385" y="1816"/>
              <a:ext cx="28" cy="23"/>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8" name="Google Shape;2718;p141"/>
            <p:cNvSpPr/>
            <p:nvPr/>
          </p:nvSpPr>
          <p:spPr>
            <a:xfrm>
              <a:off x="1531" y="1691"/>
              <a:ext cx="29" cy="23"/>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9" name="Google Shape;2719;p141"/>
            <p:cNvSpPr txBox="1"/>
            <p:nvPr/>
          </p:nvSpPr>
          <p:spPr>
            <a:xfrm>
              <a:off x="1247" y="1525"/>
              <a:ext cx="412"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000">
                  <a:solidFill>
                    <a:schemeClr val="dk1"/>
                  </a:solidFill>
                  <a:latin typeface="Tahoma"/>
                  <a:ea typeface="Tahoma"/>
                  <a:cs typeface="Tahoma"/>
                  <a:sym typeface="Tahoma"/>
                </a:rPr>
                <a:t>Class 1</a:t>
              </a:r>
              <a:endParaRPr/>
            </a:p>
          </p:txBody>
        </p:sp>
        <p:sp>
          <p:nvSpPr>
            <p:cNvPr id="2720" name="Google Shape;2720;p141"/>
            <p:cNvSpPr txBox="1"/>
            <p:nvPr/>
          </p:nvSpPr>
          <p:spPr>
            <a:xfrm>
              <a:off x="2289" y="1602"/>
              <a:ext cx="412"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000">
                  <a:solidFill>
                    <a:schemeClr val="dk1"/>
                  </a:solidFill>
                  <a:latin typeface="Tahoma"/>
                  <a:ea typeface="Tahoma"/>
                  <a:cs typeface="Tahoma"/>
                  <a:sym typeface="Tahoma"/>
                </a:rPr>
                <a:t>Class 2</a:t>
              </a:r>
              <a:endParaRPr/>
            </a:p>
          </p:txBody>
        </p:sp>
        <p:sp>
          <p:nvSpPr>
            <p:cNvPr id="2721" name="Google Shape;2721;p141"/>
            <p:cNvSpPr txBox="1"/>
            <p:nvPr/>
          </p:nvSpPr>
          <p:spPr>
            <a:xfrm>
              <a:off x="1202" y="2296"/>
              <a:ext cx="412" cy="1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000">
                  <a:solidFill>
                    <a:schemeClr val="dk1"/>
                  </a:solidFill>
                  <a:latin typeface="Tahoma"/>
                  <a:ea typeface="Tahoma"/>
                  <a:cs typeface="Tahoma"/>
                  <a:sym typeface="Tahoma"/>
                </a:rPr>
                <a:t>Class 3</a:t>
              </a:r>
              <a:endParaRPr/>
            </a:p>
          </p:txBody>
        </p:sp>
        <p:sp>
          <p:nvSpPr>
            <p:cNvPr id="2722" name="Google Shape;2722;p141"/>
            <p:cNvSpPr/>
            <p:nvPr/>
          </p:nvSpPr>
          <p:spPr>
            <a:xfrm>
              <a:off x="1341" y="2222"/>
              <a:ext cx="33" cy="26"/>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3" name="Google Shape;2723;p141"/>
            <p:cNvSpPr/>
            <p:nvPr/>
          </p:nvSpPr>
          <p:spPr>
            <a:xfrm>
              <a:off x="1382" y="2255"/>
              <a:ext cx="32" cy="27"/>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4" name="Google Shape;2724;p141"/>
            <p:cNvSpPr/>
            <p:nvPr/>
          </p:nvSpPr>
          <p:spPr>
            <a:xfrm>
              <a:off x="1517" y="2145"/>
              <a:ext cx="33" cy="26"/>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5" name="Google Shape;2725;p141"/>
            <p:cNvSpPr/>
            <p:nvPr/>
          </p:nvSpPr>
          <p:spPr>
            <a:xfrm>
              <a:off x="1450" y="2211"/>
              <a:ext cx="32" cy="26"/>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6" name="Google Shape;2726;p141"/>
            <p:cNvSpPr/>
            <p:nvPr/>
          </p:nvSpPr>
          <p:spPr>
            <a:xfrm>
              <a:off x="1531" y="2255"/>
              <a:ext cx="32" cy="27"/>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7" name="Google Shape;2727;p141"/>
            <p:cNvSpPr/>
            <p:nvPr/>
          </p:nvSpPr>
          <p:spPr>
            <a:xfrm>
              <a:off x="1436" y="2156"/>
              <a:ext cx="33" cy="26"/>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8" name="Google Shape;2728;p141"/>
            <p:cNvSpPr/>
            <p:nvPr/>
          </p:nvSpPr>
          <p:spPr>
            <a:xfrm>
              <a:off x="2168" y="2222"/>
              <a:ext cx="33" cy="27"/>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9" name="Google Shape;2729;p141"/>
            <p:cNvSpPr/>
            <p:nvPr/>
          </p:nvSpPr>
          <p:spPr>
            <a:xfrm>
              <a:off x="2208" y="2255"/>
              <a:ext cx="33" cy="27"/>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0" name="Google Shape;2730;p141"/>
            <p:cNvSpPr/>
            <p:nvPr/>
          </p:nvSpPr>
          <p:spPr>
            <a:xfrm>
              <a:off x="2276" y="2222"/>
              <a:ext cx="33" cy="27"/>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1" name="Google Shape;2731;p141"/>
            <p:cNvSpPr/>
            <p:nvPr/>
          </p:nvSpPr>
          <p:spPr>
            <a:xfrm>
              <a:off x="2263" y="2167"/>
              <a:ext cx="33" cy="27"/>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2" name="Google Shape;2732;p141"/>
            <p:cNvSpPr/>
            <p:nvPr/>
          </p:nvSpPr>
          <p:spPr>
            <a:xfrm>
              <a:off x="2249" y="2288"/>
              <a:ext cx="33" cy="27"/>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3" name="Google Shape;2733;p141"/>
            <p:cNvSpPr/>
            <p:nvPr/>
          </p:nvSpPr>
          <p:spPr>
            <a:xfrm>
              <a:off x="2357" y="2122"/>
              <a:ext cx="33" cy="27"/>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4" name="Google Shape;2734;p141"/>
            <p:cNvSpPr txBox="1"/>
            <p:nvPr/>
          </p:nvSpPr>
          <p:spPr>
            <a:xfrm>
              <a:off x="2371" y="2177"/>
              <a:ext cx="411"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000">
                  <a:solidFill>
                    <a:schemeClr val="dk1"/>
                  </a:solidFill>
                  <a:latin typeface="Tahoma"/>
                  <a:ea typeface="Tahoma"/>
                  <a:cs typeface="Tahoma"/>
                  <a:sym typeface="Tahoma"/>
                </a:rPr>
                <a:t>Class 4</a:t>
              </a:r>
              <a:endParaRPr/>
            </a:p>
          </p:txBody>
        </p:sp>
        <p:cxnSp>
          <p:nvCxnSpPr>
            <p:cNvPr id="2735" name="Google Shape;2735;p141"/>
            <p:cNvCxnSpPr/>
            <p:nvPr/>
          </p:nvCxnSpPr>
          <p:spPr>
            <a:xfrm flipH="1" rot="10800000">
              <a:off x="1219" y="1592"/>
              <a:ext cx="772" cy="586"/>
            </a:xfrm>
            <a:prstGeom prst="straightConnector1">
              <a:avLst/>
            </a:prstGeom>
            <a:noFill/>
            <a:ln cap="flat" cmpd="sng" w="28575">
              <a:solidFill>
                <a:schemeClr val="folHlink"/>
              </a:solidFill>
              <a:prstDash val="solid"/>
              <a:round/>
              <a:headEnd len="med" w="med" type="none"/>
              <a:tailEnd len="med" w="med" type="none"/>
            </a:ln>
          </p:spPr>
        </p:cxnSp>
        <p:cxnSp>
          <p:nvCxnSpPr>
            <p:cNvPr id="2736" name="Google Shape;2736;p141"/>
            <p:cNvCxnSpPr/>
            <p:nvPr/>
          </p:nvCxnSpPr>
          <p:spPr>
            <a:xfrm flipH="1" rot="-6223226">
              <a:off x="1750" y="1482"/>
              <a:ext cx="631" cy="718"/>
            </a:xfrm>
            <a:prstGeom prst="straightConnector1">
              <a:avLst/>
            </a:prstGeom>
            <a:noFill/>
            <a:ln cap="flat" cmpd="sng" w="28575">
              <a:solidFill>
                <a:schemeClr val="folHlink"/>
              </a:solidFill>
              <a:prstDash val="solid"/>
              <a:round/>
              <a:headEnd len="med" w="med" type="none"/>
              <a:tailEnd len="med" w="med" type="none"/>
            </a:ln>
          </p:spPr>
        </p:cxnSp>
        <p:cxnSp>
          <p:nvCxnSpPr>
            <p:cNvPr id="2737" name="Google Shape;2737;p141"/>
            <p:cNvCxnSpPr/>
            <p:nvPr/>
          </p:nvCxnSpPr>
          <p:spPr>
            <a:xfrm flipH="1" rot="-6051730">
              <a:off x="1289" y="1758"/>
              <a:ext cx="631" cy="718"/>
            </a:xfrm>
            <a:prstGeom prst="straightConnector1">
              <a:avLst/>
            </a:prstGeom>
            <a:noFill/>
            <a:ln cap="flat" cmpd="sng" w="28575">
              <a:solidFill>
                <a:schemeClr val="folHlink"/>
              </a:solidFill>
              <a:prstDash val="solid"/>
              <a:round/>
              <a:headEnd len="med" w="med" type="none"/>
              <a:tailEnd len="med" w="med" type="none"/>
            </a:ln>
          </p:spPr>
        </p:cxnSp>
        <p:cxnSp>
          <p:nvCxnSpPr>
            <p:cNvPr id="2738" name="Google Shape;2738;p141"/>
            <p:cNvCxnSpPr/>
            <p:nvPr/>
          </p:nvCxnSpPr>
          <p:spPr>
            <a:xfrm flipH="1" rot="10674254">
              <a:off x="1693" y="1813"/>
              <a:ext cx="773" cy="586"/>
            </a:xfrm>
            <a:prstGeom prst="straightConnector1">
              <a:avLst/>
            </a:prstGeom>
            <a:noFill/>
            <a:ln cap="flat" cmpd="sng" w="28575">
              <a:solidFill>
                <a:schemeClr val="folHlink"/>
              </a:solidFill>
              <a:prstDash val="solid"/>
              <a:round/>
              <a:headEnd len="med" w="med" type="none"/>
              <a:tailEnd len="med" w="med" type="none"/>
            </a:ln>
          </p:spPr>
        </p:cxnSp>
      </p:grpSp>
      <p:grpSp>
        <p:nvGrpSpPr>
          <p:cNvPr id="2739" name="Google Shape;2739;p141"/>
          <p:cNvGrpSpPr/>
          <p:nvPr/>
        </p:nvGrpSpPr>
        <p:grpSpPr>
          <a:xfrm>
            <a:off x="6659563" y="1412875"/>
            <a:ext cx="1935162" cy="1282700"/>
            <a:chOff x="4195" y="890"/>
            <a:chExt cx="1219" cy="808"/>
          </a:xfrm>
        </p:grpSpPr>
        <p:sp>
          <p:nvSpPr>
            <p:cNvPr id="2740" name="Google Shape;2740;p141"/>
            <p:cNvSpPr/>
            <p:nvPr/>
          </p:nvSpPr>
          <p:spPr>
            <a:xfrm>
              <a:off x="4986" y="963"/>
              <a:ext cx="22" cy="25"/>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1" name="Google Shape;2741;p141"/>
            <p:cNvSpPr/>
            <p:nvPr/>
          </p:nvSpPr>
          <p:spPr>
            <a:xfrm>
              <a:off x="5019" y="1061"/>
              <a:ext cx="22" cy="24"/>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2" name="Google Shape;2742;p141"/>
            <p:cNvSpPr/>
            <p:nvPr/>
          </p:nvSpPr>
          <p:spPr>
            <a:xfrm>
              <a:off x="5139" y="1097"/>
              <a:ext cx="22" cy="24"/>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3" name="Google Shape;2743;p141"/>
            <p:cNvSpPr/>
            <p:nvPr/>
          </p:nvSpPr>
          <p:spPr>
            <a:xfrm>
              <a:off x="4920" y="988"/>
              <a:ext cx="22" cy="24"/>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4" name="Google Shape;2744;p141"/>
            <p:cNvSpPr/>
            <p:nvPr/>
          </p:nvSpPr>
          <p:spPr>
            <a:xfrm>
              <a:off x="5063" y="1146"/>
              <a:ext cx="22" cy="24"/>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5" name="Google Shape;2745;p141"/>
            <p:cNvSpPr/>
            <p:nvPr/>
          </p:nvSpPr>
          <p:spPr>
            <a:xfrm>
              <a:off x="4361" y="1023"/>
              <a:ext cx="22" cy="24"/>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6" name="Google Shape;2746;p141"/>
            <p:cNvSpPr/>
            <p:nvPr/>
          </p:nvSpPr>
          <p:spPr>
            <a:xfrm>
              <a:off x="4536" y="1096"/>
              <a:ext cx="22" cy="24"/>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7" name="Google Shape;2747;p141"/>
            <p:cNvSpPr/>
            <p:nvPr/>
          </p:nvSpPr>
          <p:spPr>
            <a:xfrm>
              <a:off x="4514" y="1169"/>
              <a:ext cx="22" cy="24"/>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8" name="Google Shape;2748;p141"/>
            <p:cNvSpPr/>
            <p:nvPr/>
          </p:nvSpPr>
          <p:spPr>
            <a:xfrm>
              <a:off x="4426" y="1096"/>
              <a:ext cx="22" cy="24"/>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9" name="Google Shape;2749;p141"/>
            <p:cNvSpPr/>
            <p:nvPr/>
          </p:nvSpPr>
          <p:spPr>
            <a:xfrm>
              <a:off x="4383" y="1157"/>
              <a:ext cx="21" cy="24"/>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0" name="Google Shape;2750;p141"/>
            <p:cNvSpPr/>
            <p:nvPr/>
          </p:nvSpPr>
          <p:spPr>
            <a:xfrm>
              <a:off x="4494" y="1027"/>
              <a:ext cx="22" cy="24"/>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1" name="Google Shape;2751;p141"/>
            <p:cNvSpPr txBox="1"/>
            <p:nvPr/>
          </p:nvSpPr>
          <p:spPr>
            <a:xfrm>
              <a:off x="4195" y="890"/>
              <a:ext cx="365" cy="1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000">
                  <a:solidFill>
                    <a:schemeClr val="dk1"/>
                  </a:solidFill>
                  <a:latin typeface="Tahoma"/>
                  <a:ea typeface="Tahoma"/>
                  <a:cs typeface="Tahoma"/>
                  <a:sym typeface="Tahoma"/>
                </a:rPr>
                <a:t>Class 1</a:t>
              </a:r>
              <a:endParaRPr/>
            </a:p>
          </p:txBody>
        </p:sp>
        <p:sp>
          <p:nvSpPr>
            <p:cNvPr id="2752" name="Google Shape;2752;p141"/>
            <p:cNvSpPr txBox="1"/>
            <p:nvPr/>
          </p:nvSpPr>
          <p:spPr>
            <a:xfrm>
              <a:off x="5049" y="890"/>
              <a:ext cx="365" cy="1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000">
                  <a:solidFill>
                    <a:schemeClr val="dk1"/>
                  </a:solidFill>
                  <a:latin typeface="Tahoma"/>
                  <a:ea typeface="Tahoma"/>
                  <a:cs typeface="Tahoma"/>
                  <a:sym typeface="Tahoma"/>
                </a:rPr>
                <a:t>Class 2</a:t>
              </a:r>
              <a:endParaRPr/>
            </a:p>
          </p:txBody>
        </p:sp>
        <p:sp>
          <p:nvSpPr>
            <p:cNvPr id="2753" name="Google Shape;2753;p141"/>
            <p:cNvSpPr txBox="1"/>
            <p:nvPr/>
          </p:nvSpPr>
          <p:spPr>
            <a:xfrm>
              <a:off x="4212" y="1544"/>
              <a:ext cx="365" cy="1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000">
                  <a:solidFill>
                    <a:schemeClr val="dk1"/>
                  </a:solidFill>
                  <a:latin typeface="Tahoma"/>
                  <a:ea typeface="Tahoma"/>
                  <a:cs typeface="Tahoma"/>
                  <a:sym typeface="Tahoma"/>
                </a:rPr>
                <a:t>Class 3</a:t>
              </a:r>
              <a:endParaRPr/>
            </a:p>
          </p:txBody>
        </p:sp>
        <p:sp>
          <p:nvSpPr>
            <p:cNvPr id="2754" name="Google Shape;2754;p141"/>
            <p:cNvSpPr/>
            <p:nvPr/>
          </p:nvSpPr>
          <p:spPr>
            <a:xfrm>
              <a:off x="4422" y="1480"/>
              <a:ext cx="25" cy="28"/>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5" name="Google Shape;2755;p141"/>
            <p:cNvSpPr/>
            <p:nvPr/>
          </p:nvSpPr>
          <p:spPr>
            <a:xfrm>
              <a:off x="4377" y="1525"/>
              <a:ext cx="24" cy="27"/>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6" name="Google Shape;2756;p141"/>
            <p:cNvSpPr/>
            <p:nvPr/>
          </p:nvSpPr>
          <p:spPr>
            <a:xfrm>
              <a:off x="4422" y="1434"/>
              <a:ext cx="25" cy="28"/>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7" name="Google Shape;2757;p141"/>
            <p:cNvSpPr/>
            <p:nvPr/>
          </p:nvSpPr>
          <p:spPr>
            <a:xfrm>
              <a:off x="4332" y="1480"/>
              <a:ext cx="25" cy="27"/>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8" name="Google Shape;2758;p141"/>
            <p:cNvSpPr/>
            <p:nvPr/>
          </p:nvSpPr>
          <p:spPr>
            <a:xfrm>
              <a:off x="4513" y="1525"/>
              <a:ext cx="25" cy="27"/>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9" name="Google Shape;2759;p141"/>
            <p:cNvSpPr/>
            <p:nvPr/>
          </p:nvSpPr>
          <p:spPr>
            <a:xfrm>
              <a:off x="4332" y="1434"/>
              <a:ext cx="25" cy="28"/>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0" name="Google Shape;2760;p141"/>
            <p:cNvSpPr/>
            <p:nvPr/>
          </p:nvSpPr>
          <p:spPr>
            <a:xfrm>
              <a:off x="4867" y="1555"/>
              <a:ext cx="25" cy="28"/>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1" name="Google Shape;2761;p141"/>
            <p:cNvSpPr/>
            <p:nvPr/>
          </p:nvSpPr>
          <p:spPr>
            <a:xfrm>
              <a:off x="4898" y="1590"/>
              <a:ext cx="25" cy="28"/>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2" name="Google Shape;2762;p141"/>
            <p:cNvSpPr/>
            <p:nvPr/>
          </p:nvSpPr>
          <p:spPr>
            <a:xfrm>
              <a:off x="4949" y="1555"/>
              <a:ext cx="26" cy="28"/>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3" name="Google Shape;2763;p141"/>
            <p:cNvSpPr/>
            <p:nvPr/>
          </p:nvSpPr>
          <p:spPr>
            <a:xfrm>
              <a:off x="4939" y="1498"/>
              <a:ext cx="25" cy="28"/>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4" name="Google Shape;2764;p141"/>
            <p:cNvSpPr/>
            <p:nvPr/>
          </p:nvSpPr>
          <p:spPr>
            <a:xfrm>
              <a:off x="4929" y="1624"/>
              <a:ext cx="25" cy="28"/>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5" name="Google Shape;2765;p141"/>
            <p:cNvSpPr/>
            <p:nvPr/>
          </p:nvSpPr>
          <p:spPr>
            <a:xfrm>
              <a:off x="5011" y="1452"/>
              <a:ext cx="26" cy="28"/>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6" name="Google Shape;2766;p141"/>
            <p:cNvSpPr txBox="1"/>
            <p:nvPr/>
          </p:nvSpPr>
          <p:spPr>
            <a:xfrm>
              <a:off x="4998" y="1464"/>
              <a:ext cx="365" cy="1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000">
                  <a:solidFill>
                    <a:schemeClr val="dk1"/>
                  </a:solidFill>
                  <a:latin typeface="Tahoma"/>
                  <a:ea typeface="Tahoma"/>
                  <a:cs typeface="Tahoma"/>
                  <a:sym typeface="Tahoma"/>
                </a:rPr>
                <a:t>Class 4</a:t>
              </a:r>
              <a:endParaRPr/>
            </a:p>
          </p:txBody>
        </p:sp>
        <p:cxnSp>
          <p:nvCxnSpPr>
            <p:cNvPr id="2767" name="Google Shape;2767;p141"/>
            <p:cNvCxnSpPr/>
            <p:nvPr/>
          </p:nvCxnSpPr>
          <p:spPr>
            <a:xfrm rot="10800000">
              <a:off x="4711" y="924"/>
              <a:ext cx="11" cy="321"/>
            </a:xfrm>
            <a:prstGeom prst="straightConnector1">
              <a:avLst/>
            </a:prstGeom>
            <a:noFill/>
            <a:ln cap="flat" cmpd="sng" w="28575">
              <a:solidFill>
                <a:schemeClr val="folHlink"/>
              </a:solidFill>
              <a:prstDash val="solid"/>
              <a:round/>
              <a:headEnd len="med" w="med" type="none"/>
              <a:tailEnd len="med" w="med" type="none"/>
            </a:ln>
          </p:spPr>
        </p:cxnSp>
        <p:cxnSp>
          <p:nvCxnSpPr>
            <p:cNvPr id="2768" name="Google Shape;2768;p141"/>
            <p:cNvCxnSpPr/>
            <p:nvPr/>
          </p:nvCxnSpPr>
          <p:spPr>
            <a:xfrm flipH="1" rot="-6223226">
              <a:off x="4386" y="1138"/>
              <a:ext cx="92" cy="352"/>
            </a:xfrm>
            <a:prstGeom prst="straightConnector1">
              <a:avLst/>
            </a:prstGeom>
            <a:noFill/>
            <a:ln cap="flat" cmpd="sng" w="28575">
              <a:solidFill>
                <a:schemeClr val="folHlink"/>
              </a:solidFill>
              <a:prstDash val="solid"/>
              <a:round/>
              <a:headEnd len="med" w="med" type="none"/>
              <a:tailEnd len="med" w="med" type="none"/>
            </a:ln>
          </p:spPr>
        </p:cxnSp>
        <p:cxnSp>
          <p:nvCxnSpPr>
            <p:cNvPr id="2769" name="Google Shape;2769;p141"/>
            <p:cNvCxnSpPr/>
            <p:nvPr/>
          </p:nvCxnSpPr>
          <p:spPr>
            <a:xfrm rot="4748270">
              <a:off x="4617" y="1078"/>
              <a:ext cx="213" cy="428"/>
            </a:xfrm>
            <a:prstGeom prst="straightConnector1">
              <a:avLst/>
            </a:prstGeom>
            <a:noFill/>
            <a:ln cap="flat" cmpd="sng" w="28575">
              <a:solidFill>
                <a:schemeClr val="folHlink"/>
              </a:solidFill>
              <a:prstDash val="solid"/>
              <a:round/>
              <a:headEnd len="med" w="med" type="none"/>
              <a:tailEnd len="med" w="med" type="none"/>
            </a:ln>
          </p:spPr>
        </p:cxnSp>
        <p:cxnSp>
          <p:nvCxnSpPr>
            <p:cNvPr id="2770" name="Google Shape;2770;p141"/>
            <p:cNvCxnSpPr/>
            <p:nvPr/>
          </p:nvCxnSpPr>
          <p:spPr>
            <a:xfrm rot="10800000">
              <a:off x="4908" y="1314"/>
              <a:ext cx="341" cy="0"/>
            </a:xfrm>
            <a:prstGeom prst="straightConnector1">
              <a:avLst/>
            </a:prstGeom>
            <a:noFill/>
            <a:ln cap="flat" cmpd="sng" w="28575">
              <a:solidFill>
                <a:schemeClr val="folHlink"/>
              </a:solidFill>
              <a:prstDash val="solid"/>
              <a:round/>
              <a:headEnd len="med" w="med" type="none"/>
              <a:tailEnd len="med" w="med" type="none"/>
            </a:ln>
          </p:spPr>
        </p:cxnSp>
        <p:cxnSp>
          <p:nvCxnSpPr>
            <p:cNvPr id="2771" name="Google Shape;2771;p141"/>
            <p:cNvCxnSpPr/>
            <p:nvPr/>
          </p:nvCxnSpPr>
          <p:spPr>
            <a:xfrm rot="10800000">
              <a:off x="4722" y="1360"/>
              <a:ext cx="10" cy="333"/>
            </a:xfrm>
            <a:prstGeom prst="straightConnector1">
              <a:avLst/>
            </a:prstGeom>
            <a:noFill/>
            <a:ln cap="flat" cmpd="sng" w="28575">
              <a:solidFill>
                <a:schemeClr val="folHlink"/>
              </a:solidFill>
              <a:prstDash val="solid"/>
              <a:round/>
              <a:headEnd len="med" w="med" type="none"/>
              <a:tailEnd len="med" w="med" type="none"/>
            </a:ln>
          </p:spPr>
        </p:cxnSp>
        <p:cxnSp>
          <p:nvCxnSpPr>
            <p:cNvPr id="2772" name="Google Shape;2772;p141"/>
            <p:cNvCxnSpPr/>
            <p:nvPr/>
          </p:nvCxnSpPr>
          <p:spPr>
            <a:xfrm rot="10800000">
              <a:off x="4670" y="1257"/>
              <a:ext cx="217" cy="229"/>
            </a:xfrm>
            <a:prstGeom prst="straightConnector1">
              <a:avLst/>
            </a:prstGeom>
            <a:noFill/>
            <a:ln cap="flat" cmpd="sng" w="28575">
              <a:solidFill>
                <a:schemeClr val="folHlink"/>
              </a:solidFill>
              <a:prstDash val="solid"/>
              <a:round/>
              <a:headEnd len="med" w="med" type="none"/>
              <a:tailEnd len="med" w="med" type="none"/>
            </a:ln>
          </p:spPr>
        </p:cxnSp>
      </p:grpSp>
      <p:sp>
        <p:nvSpPr>
          <p:cNvPr id="2773" name="Google Shape;2773;p141"/>
          <p:cNvSpPr txBox="1"/>
          <p:nvPr>
            <p:ph idx="10" type="dt"/>
          </p:nvPr>
        </p:nvSpPr>
        <p:spPr>
          <a:xfrm>
            <a:off x="914400" y="6553200"/>
            <a:ext cx="1905000" cy="304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774" name="Google Shape;2774;p141"/>
          <p:cNvSpPr txBox="1"/>
          <p:nvPr>
            <p:ph idx="12" type="sldNum"/>
          </p:nvPr>
        </p:nvSpPr>
        <p:spPr>
          <a:xfrm>
            <a:off x="6781800" y="6553200"/>
            <a:ext cx="1905000" cy="3048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8" name="Shape 2778"/>
        <p:cNvGrpSpPr/>
        <p:nvPr/>
      </p:nvGrpSpPr>
      <p:grpSpPr>
        <a:xfrm>
          <a:off x="0" y="0"/>
          <a:ext cx="0" cy="0"/>
          <a:chOff x="0" y="0"/>
          <a:chExt cx="0" cy="0"/>
        </a:xfrm>
      </p:grpSpPr>
      <p:sp>
        <p:nvSpPr>
          <p:cNvPr id="2779" name="Google Shape;2779;p14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DAGSVM</a:t>
            </a:r>
            <a:endParaRPr/>
          </a:p>
        </p:txBody>
      </p:sp>
      <p:grpSp>
        <p:nvGrpSpPr>
          <p:cNvPr id="2780" name="Google Shape;2780;p142"/>
          <p:cNvGrpSpPr/>
          <p:nvPr/>
        </p:nvGrpSpPr>
        <p:grpSpPr>
          <a:xfrm>
            <a:off x="179388" y="2027238"/>
            <a:ext cx="5040312" cy="3770312"/>
            <a:chOff x="113" y="1277"/>
            <a:chExt cx="3175" cy="2375"/>
          </a:xfrm>
        </p:grpSpPr>
        <p:sp>
          <p:nvSpPr>
            <p:cNvPr id="2781" name="Google Shape;2781;p142"/>
            <p:cNvSpPr/>
            <p:nvPr/>
          </p:nvSpPr>
          <p:spPr>
            <a:xfrm>
              <a:off x="2444" y="1396"/>
              <a:ext cx="63" cy="73"/>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2" name="Google Shape;2782;p142"/>
            <p:cNvSpPr/>
            <p:nvPr/>
          </p:nvSpPr>
          <p:spPr>
            <a:xfrm>
              <a:off x="2538" y="1689"/>
              <a:ext cx="63" cy="73"/>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3" name="Google Shape;2783;p142"/>
            <p:cNvSpPr/>
            <p:nvPr/>
          </p:nvSpPr>
          <p:spPr>
            <a:xfrm>
              <a:off x="2884" y="1799"/>
              <a:ext cx="62" cy="73"/>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4" name="Google Shape;2784;p142"/>
            <p:cNvSpPr/>
            <p:nvPr/>
          </p:nvSpPr>
          <p:spPr>
            <a:xfrm>
              <a:off x="2256" y="1469"/>
              <a:ext cx="62" cy="74"/>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5" name="Google Shape;2785;p142"/>
            <p:cNvSpPr/>
            <p:nvPr/>
          </p:nvSpPr>
          <p:spPr>
            <a:xfrm>
              <a:off x="2664" y="1946"/>
              <a:ext cx="63" cy="73"/>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6" name="Google Shape;2786;p142"/>
            <p:cNvSpPr/>
            <p:nvPr/>
          </p:nvSpPr>
          <p:spPr>
            <a:xfrm>
              <a:off x="649" y="1576"/>
              <a:ext cx="63" cy="73"/>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7" name="Google Shape;2787;p142"/>
            <p:cNvSpPr/>
            <p:nvPr/>
          </p:nvSpPr>
          <p:spPr>
            <a:xfrm>
              <a:off x="1152" y="1796"/>
              <a:ext cx="63" cy="73"/>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8" name="Google Shape;2788;p142"/>
            <p:cNvSpPr/>
            <p:nvPr/>
          </p:nvSpPr>
          <p:spPr>
            <a:xfrm>
              <a:off x="1089" y="2016"/>
              <a:ext cx="63" cy="73"/>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9" name="Google Shape;2789;p142"/>
            <p:cNvSpPr/>
            <p:nvPr/>
          </p:nvSpPr>
          <p:spPr>
            <a:xfrm>
              <a:off x="838" y="1796"/>
              <a:ext cx="63" cy="73"/>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0" name="Google Shape;2790;p142"/>
            <p:cNvSpPr/>
            <p:nvPr/>
          </p:nvSpPr>
          <p:spPr>
            <a:xfrm>
              <a:off x="712" y="1979"/>
              <a:ext cx="63" cy="73"/>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1" name="Google Shape;2791;p142"/>
            <p:cNvSpPr/>
            <p:nvPr/>
          </p:nvSpPr>
          <p:spPr>
            <a:xfrm>
              <a:off x="1033" y="1588"/>
              <a:ext cx="63" cy="74"/>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2" name="Google Shape;2792;p142"/>
            <p:cNvSpPr txBox="1"/>
            <p:nvPr/>
          </p:nvSpPr>
          <p:spPr>
            <a:xfrm>
              <a:off x="113" y="1625"/>
              <a:ext cx="464"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400">
                  <a:solidFill>
                    <a:schemeClr val="dk1"/>
                  </a:solidFill>
                  <a:latin typeface="Tahoma"/>
                  <a:ea typeface="Tahoma"/>
                  <a:cs typeface="Tahoma"/>
                  <a:sym typeface="Tahoma"/>
                </a:rPr>
                <a:t>Class 1</a:t>
              </a:r>
              <a:endParaRPr/>
            </a:p>
          </p:txBody>
        </p:sp>
        <p:sp>
          <p:nvSpPr>
            <p:cNvPr id="2793" name="Google Shape;2793;p142"/>
            <p:cNvSpPr txBox="1"/>
            <p:nvPr/>
          </p:nvSpPr>
          <p:spPr>
            <a:xfrm>
              <a:off x="2695" y="1486"/>
              <a:ext cx="464"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400">
                  <a:solidFill>
                    <a:schemeClr val="dk1"/>
                  </a:solidFill>
                  <a:latin typeface="Tahoma"/>
                  <a:ea typeface="Tahoma"/>
                  <a:cs typeface="Tahoma"/>
                  <a:sym typeface="Tahoma"/>
                </a:rPr>
                <a:t>Class 2</a:t>
              </a:r>
              <a:endParaRPr/>
            </a:p>
          </p:txBody>
        </p:sp>
        <p:sp>
          <p:nvSpPr>
            <p:cNvPr id="2794" name="Google Shape;2794;p142"/>
            <p:cNvSpPr txBox="1"/>
            <p:nvPr/>
          </p:nvSpPr>
          <p:spPr>
            <a:xfrm>
              <a:off x="291" y="3460"/>
              <a:ext cx="464"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400">
                  <a:solidFill>
                    <a:schemeClr val="dk1"/>
                  </a:solidFill>
                  <a:latin typeface="Tahoma"/>
                  <a:ea typeface="Tahoma"/>
                  <a:cs typeface="Tahoma"/>
                  <a:sym typeface="Tahoma"/>
                </a:rPr>
                <a:t>Class 3</a:t>
              </a:r>
              <a:endParaRPr/>
            </a:p>
          </p:txBody>
        </p:sp>
        <p:sp>
          <p:nvSpPr>
            <p:cNvPr id="2795" name="Google Shape;2795;p142"/>
            <p:cNvSpPr/>
            <p:nvPr/>
          </p:nvSpPr>
          <p:spPr>
            <a:xfrm>
              <a:off x="617" y="3250"/>
              <a:ext cx="72" cy="83"/>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6" name="Google Shape;2796;p142"/>
            <p:cNvSpPr/>
            <p:nvPr/>
          </p:nvSpPr>
          <p:spPr>
            <a:xfrm>
              <a:off x="706" y="3354"/>
              <a:ext cx="72" cy="83"/>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7" name="Google Shape;2797;p142"/>
            <p:cNvSpPr/>
            <p:nvPr/>
          </p:nvSpPr>
          <p:spPr>
            <a:xfrm>
              <a:off x="1003" y="3008"/>
              <a:ext cx="72" cy="83"/>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8" name="Google Shape;2798;p142"/>
            <p:cNvSpPr/>
            <p:nvPr/>
          </p:nvSpPr>
          <p:spPr>
            <a:xfrm>
              <a:off x="855" y="3215"/>
              <a:ext cx="71" cy="84"/>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9" name="Google Shape;2799;p142"/>
            <p:cNvSpPr/>
            <p:nvPr/>
          </p:nvSpPr>
          <p:spPr>
            <a:xfrm>
              <a:off x="1033" y="3354"/>
              <a:ext cx="71" cy="83"/>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0" name="Google Shape;2800;p142"/>
            <p:cNvSpPr/>
            <p:nvPr/>
          </p:nvSpPr>
          <p:spPr>
            <a:xfrm>
              <a:off x="825" y="3042"/>
              <a:ext cx="72" cy="83"/>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1" name="Google Shape;2801;p142"/>
            <p:cNvSpPr/>
            <p:nvPr/>
          </p:nvSpPr>
          <p:spPr>
            <a:xfrm>
              <a:off x="2101" y="3181"/>
              <a:ext cx="73" cy="84"/>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2" name="Google Shape;2802;p142"/>
            <p:cNvSpPr/>
            <p:nvPr/>
          </p:nvSpPr>
          <p:spPr>
            <a:xfrm>
              <a:off x="2190" y="3285"/>
              <a:ext cx="73" cy="84"/>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3" name="Google Shape;2803;p142"/>
            <p:cNvSpPr/>
            <p:nvPr/>
          </p:nvSpPr>
          <p:spPr>
            <a:xfrm>
              <a:off x="2339" y="3181"/>
              <a:ext cx="72" cy="84"/>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4" name="Google Shape;2804;p142"/>
            <p:cNvSpPr/>
            <p:nvPr/>
          </p:nvSpPr>
          <p:spPr>
            <a:xfrm>
              <a:off x="2309" y="3008"/>
              <a:ext cx="73" cy="84"/>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5" name="Google Shape;2805;p142"/>
            <p:cNvSpPr/>
            <p:nvPr/>
          </p:nvSpPr>
          <p:spPr>
            <a:xfrm>
              <a:off x="2279" y="3389"/>
              <a:ext cx="73" cy="84"/>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6" name="Google Shape;2806;p142"/>
            <p:cNvSpPr/>
            <p:nvPr/>
          </p:nvSpPr>
          <p:spPr>
            <a:xfrm>
              <a:off x="2517" y="2869"/>
              <a:ext cx="72" cy="84"/>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7" name="Google Shape;2807;p142"/>
            <p:cNvSpPr txBox="1"/>
            <p:nvPr/>
          </p:nvSpPr>
          <p:spPr>
            <a:xfrm>
              <a:off x="2472" y="3022"/>
              <a:ext cx="464"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400">
                  <a:solidFill>
                    <a:schemeClr val="dk1"/>
                  </a:solidFill>
                  <a:latin typeface="Tahoma"/>
                  <a:ea typeface="Tahoma"/>
                  <a:cs typeface="Tahoma"/>
                  <a:sym typeface="Tahoma"/>
                </a:rPr>
                <a:t>Class 4</a:t>
              </a:r>
              <a:endParaRPr/>
            </a:p>
          </p:txBody>
        </p:sp>
        <p:cxnSp>
          <p:nvCxnSpPr>
            <p:cNvPr id="2808" name="Google Shape;2808;p142"/>
            <p:cNvCxnSpPr/>
            <p:nvPr/>
          </p:nvCxnSpPr>
          <p:spPr>
            <a:xfrm rot="10800000">
              <a:off x="1656" y="1277"/>
              <a:ext cx="30" cy="969"/>
            </a:xfrm>
            <a:prstGeom prst="straightConnector1">
              <a:avLst/>
            </a:prstGeom>
            <a:noFill/>
            <a:ln cap="flat" cmpd="sng" w="28575">
              <a:solidFill>
                <a:schemeClr val="folHlink"/>
              </a:solidFill>
              <a:prstDash val="solid"/>
              <a:round/>
              <a:headEnd len="med" w="med" type="none"/>
              <a:tailEnd len="med" w="med" type="none"/>
            </a:ln>
          </p:spPr>
        </p:cxnSp>
        <p:cxnSp>
          <p:nvCxnSpPr>
            <p:cNvPr id="2809" name="Google Shape;2809;p142"/>
            <p:cNvCxnSpPr/>
            <p:nvPr/>
          </p:nvCxnSpPr>
          <p:spPr>
            <a:xfrm flipH="1" rot="-6223226">
              <a:off x="716" y="1949"/>
              <a:ext cx="277" cy="1009"/>
            </a:xfrm>
            <a:prstGeom prst="straightConnector1">
              <a:avLst/>
            </a:prstGeom>
            <a:noFill/>
            <a:ln cap="flat" cmpd="sng" w="28575">
              <a:solidFill>
                <a:schemeClr val="folHlink"/>
              </a:solidFill>
              <a:prstDash val="solid"/>
              <a:round/>
              <a:headEnd len="med" w="med" type="none"/>
              <a:tailEnd len="med" w="med" type="none"/>
            </a:ln>
          </p:spPr>
        </p:cxnSp>
        <p:cxnSp>
          <p:nvCxnSpPr>
            <p:cNvPr id="2810" name="Google Shape;2810;p142"/>
            <p:cNvCxnSpPr/>
            <p:nvPr/>
          </p:nvCxnSpPr>
          <p:spPr>
            <a:xfrm rot="4748270">
              <a:off x="1372" y="1772"/>
              <a:ext cx="642" cy="1227"/>
            </a:xfrm>
            <a:prstGeom prst="straightConnector1">
              <a:avLst/>
            </a:prstGeom>
            <a:noFill/>
            <a:ln cap="flat" cmpd="sng" w="28575">
              <a:solidFill>
                <a:schemeClr val="folHlink"/>
              </a:solidFill>
              <a:prstDash val="solid"/>
              <a:round/>
              <a:headEnd len="med" w="med" type="none"/>
              <a:tailEnd len="med" w="med" type="none"/>
            </a:ln>
          </p:spPr>
        </p:cxnSp>
        <p:cxnSp>
          <p:nvCxnSpPr>
            <p:cNvPr id="2811" name="Google Shape;2811;p142"/>
            <p:cNvCxnSpPr/>
            <p:nvPr/>
          </p:nvCxnSpPr>
          <p:spPr>
            <a:xfrm flipH="1">
              <a:off x="2220" y="2454"/>
              <a:ext cx="979" cy="1"/>
            </a:xfrm>
            <a:prstGeom prst="straightConnector1">
              <a:avLst/>
            </a:prstGeom>
            <a:noFill/>
            <a:ln cap="flat" cmpd="sng" w="28575">
              <a:solidFill>
                <a:schemeClr val="folHlink"/>
              </a:solidFill>
              <a:prstDash val="solid"/>
              <a:round/>
              <a:headEnd len="med" w="med" type="none"/>
              <a:tailEnd len="med" w="med" type="none"/>
            </a:ln>
          </p:spPr>
        </p:cxnSp>
        <p:cxnSp>
          <p:nvCxnSpPr>
            <p:cNvPr id="2812" name="Google Shape;2812;p142"/>
            <p:cNvCxnSpPr/>
            <p:nvPr/>
          </p:nvCxnSpPr>
          <p:spPr>
            <a:xfrm rot="10800000">
              <a:off x="1686" y="2592"/>
              <a:ext cx="29" cy="1004"/>
            </a:xfrm>
            <a:prstGeom prst="straightConnector1">
              <a:avLst/>
            </a:prstGeom>
            <a:noFill/>
            <a:ln cap="flat" cmpd="sng" w="28575">
              <a:solidFill>
                <a:schemeClr val="folHlink"/>
              </a:solidFill>
              <a:prstDash val="solid"/>
              <a:round/>
              <a:headEnd len="med" w="med" type="none"/>
              <a:tailEnd len="med" w="med" type="none"/>
            </a:ln>
          </p:spPr>
        </p:cxnSp>
        <p:cxnSp>
          <p:nvCxnSpPr>
            <p:cNvPr id="2813" name="Google Shape;2813;p142"/>
            <p:cNvCxnSpPr/>
            <p:nvPr/>
          </p:nvCxnSpPr>
          <p:spPr>
            <a:xfrm rot="10800000">
              <a:off x="1537" y="2281"/>
              <a:ext cx="623" cy="692"/>
            </a:xfrm>
            <a:prstGeom prst="straightConnector1">
              <a:avLst/>
            </a:prstGeom>
            <a:noFill/>
            <a:ln cap="flat" cmpd="sng" w="28575">
              <a:solidFill>
                <a:schemeClr val="folHlink"/>
              </a:solidFill>
              <a:prstDash val="solid"/>
              <a:round/>
              <a:headEnd len="med" w="med" type="none"/>
              <a:tailEnd len="med" w="med" type="none"/>
            </a:ln>
          </p:spPr>
        </p:cxnSp>
        <p:sp>
          <p:nvSpPr>
            <p:cNvPr id="2814" name="Google Shape;2814;p142"/>
            <p:cNvSpPr txBox="1"/>
            <p:nvPr/>
          </p:nvSpPr>
          <p:spPr>
            <a:xfrm>
              <a:off x="1307" y="1277"/>
              <a:ext cx="408"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1,2</a:t>
              </a:r>
              <a:endParaRPr/>
            </a:p>
          </p:txBody>
        </p:sp>
        <p:sp>
          <p:nvSpPr>
            <p:cNvPr id="2815" name="Google Shape;2815;p142"/>
            <p:cNvSpPr txBox="1"/>
            <p:nvPr/>
          </p:nvSpPr>
          <p:spPr>
            <a:xfrm>
              <a:off x="238" y="2229"/>
              <a:ext cx="408"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1,3</a:t>
              </a:r>
              <a:endParaRPr/>
            </a:p>
          </p:txBody>
        </p:sp>
        <p:sp>
          <p:nvSpPr>
            <p:cNvPr id="2816" name="Google Shape;2816;p142"/>
            <p:cNvSpPr txBox="1"/>
            <p:nvPr/>
          </p:nvSpPr>
          <p:spPr>
            <a:xfrm>
              <a:off x="1811" y="1865"/>
              <a:ext cx="409"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1,4</a:t>
              </a:r>
              <a:endParaRPr/>
            </a:p>
          </p:txBody>
        </p:sp>
        <p:sp>
          <p:nvSpPr>
            <p:cNvPr id="2817" name="Google Shape;2817;p142"/>
            <p:cNvSpPr txBox="1"/>
            <p:nvPr/>
          </p:nvSpPr>
          <p:spPr>
            <a:xfrm>
              <a:off x="1930" y="2627"/>
              <a:ext cx="409"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2,3</a:t>
              </a:r>
              <a:endParaRPr/>
            </a:p>
          </p:txBody>
        </p:sp>
        <p:sp>
          <p:nvSpPr>
            <p:cNvPr id="2818" name="Google Shape;2818;p142"/>
            <p:cNvSpPr txBox="1"/>
            <p:nvPr/>
          </p:nvSpPr>
          <p:spPr>
            <a:xfrm>
              <a:off x="1383" y="3454"/>
              <a:ext cx="357" cy="19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3,4</a:t>
              </a:r>
              <a:endParaRPr/>
            </a:p>
          </p:txBody>
        </p:sp>
        <p:sp>
          <p:nvSpPr>
            <p:cNvPr id="2819" name="Google Shape;2819;p142"/>
            <p:cNvSpPr txBox="1"/>
            <p:nvPr/>
          </p:nvSpPr>
          <p:spPr>
            <a:xfrm>
              <a:off x="2880" y="2278"/>
              <a:ext cx="408"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2,4</a:t>
              </a:r>
              <a:endParaRPr/>
            </a:p>
          </p:txBody>
        </p:sp>
      </p:grpSp>
      <p:sp>
        <p:nvSpPr>
          <p:cNvPr id="2820" name="Google Shape;2820;p142"/>
          <p:cNvSpPr txBox="1"/>
          <p:nvPr/>
        </p:nvSpPr>
        <p:spPr>
          <a:xfrm>
            <a:off x="2174875" y="1214438"/>
            <a:ext cx="10287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2400">
                <a:solidFill>
                  <a:schemeClr val="dk1"/>
                </a:solidFill>
                <a:latin typeface="Tahoma"/>
                <a:ea typeface="Tahoma"/>
                <a:cs typeface="Tahoma"/>
                <a:sym typeface="Tahoma"/>
              </a:rPr>
              <a:t>1-vs-1</a:t>
            </a:r>
            <a:endParaRPr/>
          </a:p>
        </p:txBody>
      </p:sp>
      <p:sp>
        <p:nvSpPr>
          <p:cNvPr id="2821" name="Google Shape;2821;p142"/>
          <p:cNvSpPr txBox="1"/>
          <p:nvPr/>
        </p:nvSpPr>
        <p:spPr>
          <a:xfrm>
            <a:off x="5724525" y="1196975"/>
            <a:ext cx="3119438"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2400">
                <a:solidFill>
                  <a:schemeClr val="dk1"/>
                </a:solidFill>
                <a:latin typeface="Tahoma"/>
                <a:ea typeface="Tahoma"/>
                <a:cs typeface="Tahoma"/>
                <a:sym typeface="Tahoma"/>
              </a:rPr>
              <a:t>Decision DAG (DDAG)</a:t>
            </a:r>
            <a:endParaRPr/>
          </a:p>
        </p:txBody>
      </p:sp>
      <p:grpSp>
        <p:nvGrpSpPr>
          <p:cNvPr id="2822" name="Google Shape;2822;p142"/>
          <p:cNvGrpSpPr/>
          <p:nvPr/>
        </p:nvGrpSpPr>
        <p:grpSpPr>
          <a:xfrm>
            <a:off x="4859338" y="1970088"/>
            <a:ext cx="4248150" cy="4122737"/>
            <a:chOff x="3061" y="1241"/>
            <a:chExt cx="2676" cy="2597"/>
          </a:xfrm>
        </p:grpSpPr>
        <p:sp>
          <p:nvSpPr>
            <p:cNvPr id="2823" name="Google Shape;2823;p142"/>
            <p:cNvSpPr/>
            <p:nvPr/>
          </p:nvSpPr>
          <p:spPr>
            <a:xfrm>
              <a:off x="4237" y="1241"/>
              <a:ext cx="405" cy="416"/>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1 vs 4</a:t>
              </a:r>
              <a:endParaRPr/>
            </a:p>
          </p:txBody>
        </p:sp>
        <p:sp>
          <p:nvSpPr>
            <p:cNvPr id="2824" name="Google Shape;2824;p142"/>
            <p:cNvSpPr/>
            <p:nvPr/>
          </p:nvSpPr>
          <p:spPr>
            <a:xfrm>
              <a:off x="3385" y="3035"/>
              <a:ext cx="405" cy="416"/>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3 vs 4</a:t>
              </a:r>
              <a:endParaRPr/>
            </a:p>
          </p:txBody>
        </p:sp>
        <p:sp>
          <p:nvSpPr>
            <p:cNvPr id="2825" name="Google Shape;2825;p142"/>
            <p:cNvSpPr/>
            <p:nvPr/>
          </p:nvSpPr>
          <p:spPr>
            <a:xfrm>
              <a:off x="3832" y="2117"/>
              <a:ext cx="405" cy="417"/>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2 vs 4</a:t>
              </a:r>
              <a:endParaRPr/>
            </a:p>
          </p:txBody>
        </p:sp>
        <p:sp>
          <p:nvSpPr>
            <p:cNvPr id="2826" name="Google Shape;2826;p142"/>
            <p:cNvSpPr/>
            <p:nvPr/>
          </p:nvSpPr>
          <p:spPr>
            <a:xfrm>
              <a:off x="4683" y="2137"/>
              <a:ext cx="405" cy="417"/>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1 vs 3</a:t>
              </a:r>
              <a:endParaRPr/>
            </a:p>
          </p:txBody>
        </p:sp>
        <p:sp>
          <p:nvSpPr>
            <p:cNvPr id="2827" name="Google Shape;2827;p142"/>
            <p:cNvSpPr/>
            <p:nvPr/>
          </p:nvSpPr>
          <p:spPr>
            <a:xfrm>
              <a:off x="4237" y="3035"/>
              <a:ext cx="405" cy="416"/>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2 vs 3</a:t>
              </a:r>
              <a:endParaRPr/>
            </a:p>
          </p:txBody>
        </p:sp>
        <p:sp>
          <p:nvSpPr>
            <p:cNvPr id="2828" name="Google Shape;2828;p142"/>
            <p:cNvSpPr/>
            <p:nvPr/>
          </p:nvSpPr>
          <p:spPr>
            <a:xfrm>
              <a:off x="5088" y="3035"/>
              <a:ext cx="405" cy="416"/>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1 vs 2</a:t>
              </a:r>
              <a:endParaRPr/>
            </a:p>
          </p:txBody>
        </p:sp>
        <p:cxnSp>
          <p:nvCxnSpPr>
            <p:cNvPr id="2829" name="Google Shape;2829;p142"/>
            <p:cNvCxnSpPr/>
            <p:nvPr/>
          </p:nvCxnSpPr>
          <p:spPr>
            <a:xfrm flipH="1">
              <a:off x="4034" y="1616"/>
              <a:ext cx="284" cy="501"/>
            </a:xfrm>
            <a:prstGeom prst="straightConnector1">
              <a:avLst/>
            </a:prstGeom>
            <a:noFill/>
            <a:ln cap="flat" cmpd="sng" w="9525">
              <a:solidFill>
                <a:schemeClr val="dk1"/>
              </a:solidFill>
              <a:prstDash val="solid"/>
              <a:round/>
              <a:headEnd len="med" w="med" type="none"/>
              <a:tailEnd len="med" w="med" type="triangle"/>
            </a:ln>
          </p:spPr>
        </p:cxnSp>
        <p:cxnSp>
          <p:nvCxnSpPr>
            <p:cNvPr id="2830" name="Google Shape;2830;p142"/>
            <p:cNvCxnSpPr/>
            <p:nvPr/>
          </p:nvCxnSpPr>
          <p:spPr>
            <a:xfrm flipH="1">
              <a:off x="3629" y="2492"/>
              <a:ext cx="284" cy="543"/>
            </a:xfrm>
            <a:prstGeom prst="straightConnector1">
              <a:avLst/>
            </a:prstGeom>
            <a:noFill/>
            <a:ln cap="flat" cmpd="sng" w="9525">
              <a:solidFill>
                <a:schemeClr val="dk1"/>
              </a:solidFill>
              <a:prstDash val="solid"/>
              <a:round/>
              <a:headEnd len="med" w="med" type="none"/>
              <a:tailEnd len="med" w="med" type="triangle"/>
            </a:ln>
          </p:spPr>
        </p:cxnSp>
        <p:cxnSp>
          <p:nvCxnSpPr>
            <p:cNvPr id="2831" name="Google Shape;2831;p142"/>
            <p:cNvCxnSpPr/>
            <p:nvPr/>
          </p:nvCxnSpPr>
          <p:spPr>
            <a:xfrm flipH="1">
              <a:off x="4926" y="3367"/>
              <a:ext cx="203" cy="292"/>
            </a:xfrm>
            <a:prstGeom prst="straightConnector1">
              <a:avLst/>
            </a:prstGeom>
            <a:noFill/>
            <a:ln cap="flat" cmpd="sng" w="9525">
              <a:solidFill>
                <a:schemeClr val="dk1"/>
              </a:solidFill>
              <a:prstDash val="solid"/>
              <a:round/>
              <a:headEnd len="med" w="med" type="none"/>
              <a:tailEnd len="med" w="med" type="triangle"/>
            </a:ln>
          </p:spPr>
        </p:cxnSp>
        <p:cxnSp>
          <p:nvCxnSpPr>
            <p:cNvPr id="2832" name="Google Shape;2832;p142"/>
            <p:cNvCxnSpPr/>
            <p:nvPr/>
          </p:nvCxnSpPr>
          <p:spPr>
            <a:xfrm>
              <a:off x="4562" y="1616"/>
              <a:ext cx="283" cy="501"/>
            </a:xfrm>
            <a:prstGeom prst="straightConnector1">
              <a:avLst/>
            </a:prstGeom>
            <a:noFill/>
            <a:ln cap="flat" cmpd="sng" w="9525">
              <a:solidFill>
                <a:schemeClr val="dk1"/>
              </a:solidFill>
              <a:prstDash val="solid"/>
              <a:round/>
              <a:headEnd len="med" w="med" type="none"/>
              <a:tailEnd len="med" w="med" type="triangle"/>
            </a:ln>
          </p:spPr>
        </p:cxnSp>
        <p:cxnSp>
          <p:nvCxnSpPr>
            <p:cNvPr id="2833" name="Google Shape;2833;p142"/>
            <p:cNvCxnSpPr/>
            <p:nvPr/>
          </p:nvCxnSpPr>
          <p:spPr>
            <a:xfrm>
              <a:off x="4602" y="3367"/>
              <a:ext cx="243" cy="293"/>
            </a:xfrm>
            <a:prstGeom prst="straightConnector1">
              <a:avLst/>
            </a:prstGeom>
            <a:noFill/>
            <a:ln cap="flat" cmpd="sng" w="9525">
              <a:solidFill>
                <a:schemeClr val="dk1"/>
              </a:solidFill>
              <a:prstDash val="solid"/>
              <a:round/>
              <a:headEnd len="med" w="med" type="none"/>
              <a:tailEnd len="med" w="med" type="triangle"/>
            </a:ln>
          </p:spPr>
        </p:cxnSp>
        <p:cxnSp>
          <p:nvCxnSpPr>
            <p:cNvPr id="2834" name="Google Shape;2834;p142"/>
            <p:cNvCxnSpPr/>
            <p:nvPr/>
          </p:nvCxnSpPr>
          <p:spPr>
            <a:xfrm>
              <a:off x="5453" y="3367"/>
              <a:ext cx="162" cy="292"/>
            </a:xfrm>
            <a:prstGeom prst="straightConnector1">
              <a:avLst/>
            </a:prstGeom>
            <a:noFill/>
            <a:ln cap="flat" cmpd="sng" w="9525">
              <a:solidFill>
                <a:schemeClr val="dk1"/>
              </a:solidFill>
              <a:prstDash val="solid"/>
              <a:round/>
              <a:headEnd len="med" w="med" type="none"/>
              <a:tailEnd len="med" w="med" type="triangle"/>
            </a:ln>
          </p:spPr>
        </p:cxnSp>
        <p:cxnSp>
          <p:nvCxnSpPr>
            <p:cNvPr id="2835" name="Google Shape;2835;p142"/>
            <p:cNvCxnSpPr/>
            <p:nvPr/>
          </p:nvCxnSpPr>
          <p:spPr>
            <a:xfrm flipH="1">
              <a:off x="4480" y="2492"/>
              <a:ext cx="284" cy="543"/>
            </a:xfrm>
            <a:prstGeom prst="straightConnector1">
              <a:avLst/>
            </a:prstGeom>
            <a:noFill/>
            <a:ln cap="flat" cmpd="sng" w="9525">
              <a:solidFill>
                <a:schemeClr val="dk1"/>
              </a:solidFill>
              <a:prstDash val="solid"/>
              <a:round/>
              <a:headEnd len="med" w="med" type="none"/>
              <a:tailEnd len="med" w="med" type="triangle"/>
            </a:ln>
          </p:spPr>
        </p:cxnSp>
        <p:sp>
          <p:nvSpPr>
            <p:cNvPr id="2836" name="Google Shape;2836;p142"/>
            <p:cNvSpPr txBox="1"/>
            <p:nvPr/>
          </p:nvSpPr>
          <p:spPr>
            <a:xfrm>
              <a:off x="4034" y="1241"/>
              <a:ext cx="202" cy="5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1 2 3 4</a:t>
              </a:r>
              <a:endParaRPr/>
            </a:p>
          </p:txBody>
        </p:sp>
        <p:sp>
          <p:nvSpPr>
            <p:cNvPr id="2837" name="Google Shape;2837;p142"/>
            <p:cNvSpPr txBox="1"/>
            <p:nvPr/>
          </p:nvSpPr>
          <p:spPr>
            <a:xfrm>
              <a:off x="3183" y="2976"/>
              <a:ext cx="202" cy="4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 3 4</a:t>
              </a:r>
              <a:endParaRPr/>
            </a:p>
          </p:txBody>
        </p:sp>
        <p:sp>
          <p:nvSpPr>
            <p:cNvPr id="2838" name="Google Shape;2838;p142"/>
            <p:cNvSpPr txBox="1"/>
            <p:nvPr/>
          </p:nvSpPr>
          <p:spPr>
            <a:xfrm>
              <a:off x="3629" y="2117"/>
              <a:ext cx="202" cy="4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2 3 4</a:t>
              </a:r>
              <a:endParaRPr/>
            </a:p>
          </p:txBody>
        </p:sp>
        <p:sp>
          <p:nvSpPr>
            <p:cNvPr id="2839" name="Google Shape;2839;p142"/>
            <p:cNvSpPr txBox="1"/>
            <p:nvPr/>
          </p:nvSpPr>
          <p:spPr>
            <a:xfrm>
              <a:off x="4885" y="3117"/>
              <a:ext cx="202"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1 2</a:t>
              </a:r>
              <a:endParaRPr/>
            </a:p>
          </p:txBody>
        </p:sp>
        <p:sp>
          <p:nvSpPr>
            <p:cNvPr id="2840" name="Google Shape;2840;p142"/>
            <p:cNvSpPr txBox="1"/>
            <p:nvPr/>
          </p:nvSpPr>
          <p:spPr>
            <a:xfrm>
              <a:off x="4481" y="2117"/>
              <a:ext cx="202" cy="4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1 2 3</a:t>
              </a:r>
              <a:endParaRPr/>
            </a:p>
          </p:txBody>
        </p:sp>
        <p:sp>
          <p:nvSpPr>
            <p:cNvPr id="2841" name="Google Shape;2841;p142"/>
            <p:cNvSpPr txBox="1"/>
            <p:nvPr/>
          </p:nvSpPr>
          <p:spPr>
            <a:xfrm>
              <a:off x="4034" y="2982"/>
              <a:ext cx="202" cy="4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 2 3</a:t>
              </a:r>
              <a:endParaRPr/>
            </a:p>
          </p:txBody>
        </p:sp>
        <p:sp>
          <p:nvSpPr>
            <p:cNvPr id="2842" name="Google Shape;2842;p142"/>
            <p:cNvSpPr txBox="1"/>
            <p:nvPr/>
          </p:nvSpPr>
          <p:spPr>
            <a:xfrm>
              <a:off x="3750" y="1741"/>
              <a:ext cx="446"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1</a:t>
              </a:r>
              <a:endParaRPr/>
            </a:p>
          </p:txBody>
        </p:sp>
        <p:sp>
          <p:nvSpPr>
            <p:cNvPr id="2843" name="Google Shape;2843;p142"/>
            <p:cNvSpPr txBox="1"/>
            <p:nvPr/>
          </p:nvSpPr>
          <p:spPr>
            <a:xfrm>
              <a:off x="4558" y="2617"/>
              <a:ext cx="446"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1</a:t>
              </a:r>
              <a:endParaRPr/>
            </a:p>
          </p:txBody>
        </p:sp>
        <p:sp>
          <p:nvSpPr>
            <p:cNvPr id="2844" name="Google Shape;2844;p142"/>
            <p:cNvSpPr txBox="1"/>
            <p:nvPr/>
          </p:nvSpPr>
          <p:spPr>
            <a:xfrm>
              <a:off x="3304" y="2617"/>
              <a:ext cx="446"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2</a:t>
              </a:r>
              <a:endParaRPr/>
            </a:p>
          </p:txBody>
        </p:sp>
        <p:sp>
          <p:nvSpPr>
            <p:cNvPr id="2845" name="Google Shape;2845;p142"/>
            <p:cNvSpPr txBox="1"/>
            <p:nvPr/>
          </p:nvSpPr>
          <p:spPr>
            <a:xfrm>
              <a:off x="5048" y="2625"/>
              <a:ext cx="446"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3</a:t>
              </a:r>
              <a:endParaRPr/>
            </a:p>
          </p:txBody>
        </p:sp>
        <p:sp>
          <p:nvSpPr>
            <p:cNvPr id="2846" name="Google Shape;2846;p142"/>
            <p:cNvSpPr txBox="1"/>
            <p:nvPr/>
          </p:nvSpPr>
          <p:spPr>
            <a:xfrm>
              <a:off x="4562" y="1749"/>
              <a:ext cx="446"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4</a:t>
              </a:r>
              <a:endParaRPr/>
            </a:p>
          </p:txBody>
        </p:sp>
        <p:sp>
          <p:nvSpPr>
            <p:cNvPr id="2847" name="Google Shape;2847;p142"/>
            <p:cNvSpPr txBox="1"/>
            <p:nvPr/>
          </p:nvSpPr>
          <p:spPr>
            <a:xfrm>
              <a:off x="3831" y="2617"/>
              <a:ext cx="446"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4</a:t>
              </a:r>
              <a:endParaRPr/>
            </a:p>
          </p:txBody>
        </p:sp>
        <p:cxnSp>
          <p:nvCxnSpPr>
            <p:cNvPr id="2848" name="Google Shape;2848;p142"/>
            <p:cNvCxnSpPr/>
            <p:nvPr/>
          </p:nvCxnSpPr>
          <p:spPr>
            <a:xfrm flipH="1">
              <a:off x="4075" y="3367"/>
              <a:ext cx="202" cy="292"/>
            </a:xfrm>
            <a:prstGeom prst="straightConnector1">
              <a:avLst/>
            </a:prstGeom>
            <a:noFill/>
            <a:ln cap="flat" cmpd="sng" w="9525">
              <a:solidFill>
                <a:schemeClr val="dk1"/>
              </a:solidFill>
              <a:prstDash val="solid"/>
              <a:round/>
              <a:headEnd len="med" w="med" type="none"/>
              <a:tailEnd len="med" w="med" type="triangle"/>
            </a:ln>
          </p:spPr>
        </p:cxnSp>
        <p:cxnSp>
          <p:nvCxnSpPr>
            <p:cNvPr id="2849" name="Google Shape;2849;p142"/>
            <p:cNvCxnSpPr/>
            <p:nvPr/>
          </p:nvCxnSpPr>
          <p:spPr>
            <a:xfrm flipH="1">
              <a:off x="3224" y="3367"/>
              <a:ext cx="203" cy="292"/>
            </a:xfrm>
            <a:prstGeom prst="straightConnector1">
              <a:avLst/>
            </a:prstGeom>
            <a:noFill/>
            <a:ln cap="flat" cmpd="sng" w="9525">
              <a:solidFill>
                <a:schemeClr val="dk1"/>
              </a:solidFill>
              <a:prstDash val="solid"/>
              <a:round/>
              <a:headEnd len="med" w="med" type="none"/>
              <a:tailEnd len="med" w="med" type="triangle"/>
            </a:ln>
          </p:spPr>
        </p:cxnSp>
        <p:cxnSp>
          <p:nvCxnSpPr>
            <p:cNvPr id="2850" name="Google Shape;2850;p142"/>
            <p:cNvCxnSpPr/>
            <p:nvPr/>
          </p:nvCxnSpPr>
          <p:spPr>
            <a:xfrm>
              <a:off x="3750" y="3367"/>
              <a:ext cx="243" cy="293"/>
            </a:xfrm>
            <a:prstGeom prst="straightConnector1">
              <a:avLst/>
            </a:prstGeom>
            <a:noFill/>
            <a:ln cap="flat" cmpd="sng" w="9525">
              <a:solidFill>
                <a:schemeClr val="dk1"/>
              </a:solidFill>
              <a:prstDash val="solid"/>
              <a:round/>
              <a:headEnd len="med" w="med" type="none"/>
              <a:tailEnd len="med" w="med" type="triangle"/>
            </a:ln>
          </p:spPr>
        </p:cxnSp>
        <p:cxnSp>
          <p:nvCxnSpPr>
            <p:cNvPr id="2851" name="Google Shape;2851;p142"/>
            <p:cNvCxnSpPr/>
            <p:nvPr/>
          </p:nvCxnSpPr>
          <p:spPr>
            <a:xfrm>
              <a:off x="4156" y="2492"/>
              <a:ext cx="283" cy="501"/>
            </a:xfrm>
            <a:prstGeom prst="straightConnector1">
              <a:avLst/>
            </a:prstGeom>
            <a:noFill/>
            <a:ln cap="flat" cmpd="sng" w="9525">
              <a:solidFill>
                <a:schemeClr val="dk1"/>
              </a:solidFill>
              <a:prstDash val="solid"/>
              <a:round/>
              <a:headEnd len="med" w="med" type="none"/>
              <a:tailEnd len="med" w="med" type="triangle"/>
            </a:ln>
          </p:spPr>
        </p:cxnSp>
        <p:cxnSp>
          <p:nvCxnSpPr>
            <p:cNvPr id="2852" name="Google Shape;2852;p142"/>
            <p:cNvCxnSpPr/>
            <p:nvPr/>
          </p:nvCxnSpPr>
          <p:spPr>
            <a:xfrm>
              <a:off x="5007" y="2492"/>
              <a:ext cx="284" cy="543"/>
            </a:xfrm>
            <a:prstGeom prst="straightConnector1">
              <a:avLst/>
            </a:prstGeom>
            <a:noFill/>
            <a:ln cap="flat" cmpd="sng" w="9525">
              <a:solidFill>
                <a:schemeClr val="dk1"/>
              </a:solidFill>
              <a:prstDash val="solid"/>
              <a:round/>
              <a:headEnd len="med" w="med" type="none"/>
              <a:tailEnd len="med" w="med" type="triangle"/>
            </a:ln>
          </p:spPr>
        </p:cxnSp>
        <p:sp>
          <p:nvSpPr>
            <p:cNvPr id="2853" name="Google Shape;2853;p142"/>
            <p:cNvSpPr txBox="1"/>
            <p:nvPr/>
          </p:nvSpPr>
          <p:spPr>
            <a:xfrm>
              <a:off x="3061" y="3626"/>
              <a:ext cx="203" cy="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4</a:t>
              </a:r>
              <a:endParaRPr sz="1600">
                <a:solidFill>
                  <a:schemeClr val="dk1"/>
                </a:solidFill>
                <a:latin typeface="Tahoma"/>
                <a:ea typeface="Tahoma"/>
                <a:cs typeface="Tahoma"/>
                <a:sym typeface="Tahoma"/>
              </a:endParaRPr>
            </a:p>
          </p:txBody>
        </p:sp>
        <p:sp>
          <p:nvSpPr>
            <p:cNvPr id="2854" name="Google Shape;2854;p142"/>
            <p:cNvSpPr txBox="1"/>
            <p:nvPr/>
          </p:nvSpPr>
          <p:spPr>
            <a:xfrm>
              <a:off x="5534" y="3626"/>
              <a:ext cx="203" cy="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1</a:t>
              </a:r>
              <a:endParaRPr sz="1600">
                <a:solidFill>
                  <a:schemeClr val="dk1"/>
                </a:solidFill>
                <a:latin typeface="Tahoma"/>
                <a:ea typeface="Tahoma"/>
                <a:cs typeface="Tahoma"/>
                <a:sym typeface="Tahoma"/>
              </a:endParaRPr>
            </a:p>
          </p:txBody>
        </p:sp>
        <p:sp>
          <p:nvSpPr>
            <p:cNvPr id="2855" name="Google Shape;2855;p142"/>
            <p:cNvSpPr txBox="1"/>
            <p:nvPr/>
          </p:nvSpPr>
          <p:spPr>
            <a:xfrm>
              <a:off x="4764" y="3626"/>
              <a:ext cx="203" cy="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2</a:t>
              </a:r>
              <a:endParaRPr sz="1600">
                <a:solidFill>
                  <a:schemeClr val="dk1"/>
                </a:solidFill>
                <a:latin typeface="Tahoma"/>
                <a:ea typeface="Tahoma"/>
                <a:cs typeface="Tahoma"/>
                <a:sym typeface="Tahoma"/>
              </a:endParaRPr>
            </a:p>
          </p:txBody>
        </p:sp>
        <p:sp>
          <p:nvSpPr>
            <p:cNvPr id="2856" name="Google Shape;2856;p142"/>
            <p:cNvSpPr txBox="1"/>
            <p:nvPr/>
          </p:nvSpPr>
          <p:spPr>
            <a:xfrm>
              <a:off x="3913" y="3626"/>
              <a:ext cx="203" cy="2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3</a:t>
              </a:r>
              <a:endParaRPr sz="1600">
                <a:solidFill>
                  <a:schemeClr val="dk1"/>
                </a:solidFill>
                <a:latin typeface="Tahoma"/>
                <a:ea typeface="Tahoma"/>
                <a:cs typeface="Tahoma"/>
                <a:sym typeface="Tahoma"/>
              </a:endParaRPr>
            </a:p>
          </p:txBody>
        </p:sp>
      </p:grpSp>
      <p:sp>
        <p:nvSpPr>
          <p:cNvPr id="2857" name="Google Shape;2857;p142"/>
          <p:cNvSpPr/>
          <p:nvPr/>
        </p:nvSpPr>
        <p:spPr>
          <a:xfrm>
            <a:off x="144463" y="6096000"/>
            <a:ext cx="7812087" cy="33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J. C. Platt et al.</a:t>
            </a:r>
            <a:r>
              <a:rPr b="0" lang="en-US" sz="1600">
                <a:solidFill>
                  <a:schemeClr val="dk1"/>
                </a:solidFill>
                <a:latin typeface="Tahoma"/>
                <a:ea typeface="Tahoma"/>
                <a:cs typeface="Tahoma"/>
                <a:sym typeface="Tahoma"/>
              </a:rPr>
              <a:t>, </a:t>
            </a:r>
            <a:r>
              <a:rPr b="0" i="1" lang="en-US" sz="1600">
                <a:solidFill>
                  <a:schemeClr val="dk1"/>
                </a:solidFill>
                <a:latin typeface="Tahoma"/>
                <a:ea typeface="Tahoma"/>
                <a:cs typeface="Tahoma"/>
                <a:sym typeface="Tahoma"/>
              </a:rPr>
              <a:t>Large margin DAGs for multiclass classification</a:t>
            </a:r>
            <a:r>
              <a:rPr b="0" lang="en-US" sz="1600">
                <a:solidFill>
                  <a:schemeClr val="dk1"/>
                </a:solidFill>
                <a:latin typeface="Tahoma"/>
                <a:ea typeface="Tahoma"/>
                <a:cs typeface="Tahoma"/>
                <a:sym typeface="Tahoma"/>
              </a:rPr>
              <a:t>.  NIPS, 1999.</a:t>
            </a:r>
            <a:endParaRPr/>
          </a:p>
        </p:txBody>
      </p:sp>
      <p:sp>
        <p:nvSpPr>
          <p:cNvPr id="2858" name="Google Shape;2858;p142"/>
          <p:cNvSpPr txBox="1"/>
          <p:nvPr/>
        </p:nvSpPr>
        <p:spPr>
          <a:xfrm>
            <a:off x="2904331" y="6504801"/>
            <a:ext cx="333533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https://slideplayer.com/slide/3346677/</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859" name="Google Shape;2859;p14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860" name="Google Shape;2860;p14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5" name="Shape 2865"/>
        <p:cNvGrpSpPr/>
        <p:nvPr/>
      </p:nvGrpSpPr>
      <p:grpSpPr>
        <a:xfrm>
          <a:off x="0" y="0"/>
          <a:ext cx="0" cy="0"/>
          <a:chOff x="0" y="0"/>
          <a:chExt cx="0" cy="0"/>
        </a:xfrm>
      </p:grpSpPr>
      <p:sp>
        <p:nvSpPr>
          <p:cNvPr id="2866" name="Google Shape;2866;p14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DDAG on N</a:t>
            </a:r>
            <a:r>
              <a:rPr baseline="-25000" lang="en-US" sz="4000"/>
              <a:t>c</a:t>
            </a:r>
            <a:r>
              <a:rPr lang="en-US" sz="4000"/>
              <a:t> Classes</a:t>
            </a:r>
            <a:endParaRPr/>
          </a:p>
        </p:txBody>
      </p:sp>
      <p:sp>
        <p:nvSpPr>
          <p:cNvPr id="2867" name="Google Shape;2867;p143"/>
          <p:cNvSpPr/>
          <p:nvPr/>
        </p:nvSpPr>
        <p:spPr>
          <a:xfrm flipH="1">
            <a:off x="7596188" y="1363663"/>
            <a:ext cx="647700" cy="4392612"/>
          </a:xfrm>
          <a:prstGeom prst="leftBrace">
            <a:avLst>
              <a:gd fmla="val 56516" name="adj1"/>
              <a:gd fmla="val 49329" name="adj2"/>
            </a:avLst>
          </a:prstGeom>
          <a:noFill/>
          <a:ln cap="flat" cmpd="sng" w="28575">
            <a:solidFill>
              <a:schemeClr val="fo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8" name="Google Shape;2868;p143"/>
          <p:cNvSpPr txBox="1"/>
          <p:nvPr/>
        </p:nvSpPr>
        <p:spPr>
          <a:xfrm>
            <a:off x="8172450" y="3308350"/>
            <a:ext cx="793750" cy="4270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chemeClr val="folHlink"/>
                </a:solidFill>
                <a:latin typeface="Tahoma"/>
                <a:ea typeface="Tahoma"/>
                <a:cs typeface="Tahoma"/>
                <a:sym typeface="Tahoma"/>
              </a:rPr>
              <a:t>DAG</a:t>
            </a:r>
            <a:endParaRPr/>
          </a:p>
        </p:txBody>
      </p:sp>
      <p:sp>
        <p:nvSpPr>
          <p:cNvPr id="2869" name="Google Shape;2869;p143"/>
          <p:cNvSpPr txBox="1"/>
          <p:nvPr/>
        </p:nvSpPr>
        <p:spPr>
          <a:xfrm>
            <a:off x="755650" y="5251450"/>
            <a:ext cx="20193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200">
                <a:solidFill>
                  <a:schemeClr val="hlink"/>
                </a:solidFill>
                <a:latin typeface="Tahoma"/>
                <a:ea typeface="Tahoma"/>
                <a:cs typeface="Tahoma"/>
                <a:sym typeface="Tahoma"/>
              </a:rPr>
              <a:t>N</a:t>
            </a:r>
            <a:r>
              <a:rPr baseline="-25000" lang="en-US" sz="2200">
                <a:solidFill>
                  <a:schemeClr val="hlink"/>
                </a:solidFill>
                <a:latin typeface="Tahoma"/>
                <a:ea typeface="Tahoma"/>
                <a:cs typeface="Tahoma"/>
                <a:sym typeface="Tahoma"/>
              </a:rPr>
              <a:t>c</a:t>
            </a:r>
            <a:r>
              <a:rPr lang="en-US" sz="2200">
                <a:solidFill>
                  <a:schemeClr val="hlink"/>
                </a:solidFill>
                <a:latin typeface="Tahoma"/>
                <a:ea typeface="Tahoma"/>
                <a:cs typeface="Tahoma"/>
                <a:sym typeface="Tahoma"/>
              </a:rPr>
              <a:t> leaves, </a:t>
            </a:r>
            <a:endParaRPr/>
          </a:p>
          <a:p>
            <a:pPr indent="0" lvl="0" marL="0" marR="0" rtl="0" algn="ctr">
              <a:spcBef>
                <a:spcPts val="0"/>
              </a:spcBef>
              <a:spcAft>
                <a:spcPts val="0"/>
              </a:spcAft>
              <a:buNone/>
            </a:pPr>
            <a:r>
              <a:rPr lang="en-US" sz="2200">
                <a:solidFill>
                  <a:schemeClr val="hlink"/>
                </a:solidFill>
                <a:latin typeface="Tahoma"/>
                <a:ea typeface="Tahoma"/>
                <a:cs typeface="Tahoma"/>
                <a:sym typeface="Tahoma"/>
              </a:rPr>
              <a:t>one per class</a:t>
            </a:r>
            <a:endParaRPr/>
          </a:p>
        </p:txBody>
      </p:sp>
      <p:cxnSp>
        <p:nvCxnSpPr>
          <p:cNvPr id="2870" name="Google Shape;2870;p143"/>
          <p:cNvCxnSpPr/>
          <p:nvPr/>
        </p:nvCxnSpPr>
        <p:spPr>
          <a:xfrm>
            <a:off x="4283075" y="1508125"/>
            <a:ext cx="576263" cy="0"/>
          </a:xfrm>
          <a:prstGeom prst="straightConnector1">
            <a:avLst/>
          </a:prstGeom>
          <a:noFill/>
          <a:ln cap="flat" cmpd="sng" w="38100">
            <a:solidFill>
              <a:srgbClr val="669900"/>
            </a:solidFill>
            <a:prstDash val="solid"/>
            <a:round/>
            <a:headEnd len="med" w="med" type="none"/>
            <a:tailEnd len="med" w="med" type="triangle"/>
          </a:ln>
        </p:spPr>
      </p:cxnSp>
      <p:sp>
        <p:nvSpPr>
          <p:cNvPr id="2871" name="Google Shape;2871;p143"/>
          <p:cNvSpPr txBox="1"/>
          <p:nvPr/>
        </p:nvSpPr>
        <p:spPr>
          <a:xfrm>
            <a:off x="1781175" y="1239838"/>
            <a:ext cx="2493963" cy="4270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200">
                <a:solidFill>
                  <a:srgbClr val="669900"/>
                </a:solidFill>
                <a:latin typeface="Tahoma"/>
                <a:ea typeface="Tahoma"/>
                <a:cs typeface="Tahoma"/>
                <a:sym typeface="Tahoma"/>
              </a:rPr>
              <a:t>Single root node</a:t>
            </a:r>
            <a:endParaRPr/>
          </a:p>
        </p:txBody>
      </p:sp>
      <p:cxnSp>
        <p:nvCxnSpPr>
          <p:cNvPr id="2872" name="Google Shape;2872;p143"/>
          <p:cNvCxnSpPr/>
          <p:nvPr/>
        </p:nvCxnSpPr>
        <p:spPr>
          <a:xfrm>
            <a:off x="2700338" y="5467350"/>
            <a:ext cx="360362" cy="0"/>
          </a:xfrm>
          <a:prstGeom prst="straightConnector1">
            <a:avLst/>
          </a:prstGeom>
          <a:noFill/>
          <a:ln cap="flat" cmpd="sng" w="38100">
            <a:solidFill>
              <a:schemeClr val="hlink"/>
            </a:solidFill>
            <a:prstDash val="solid"/>
            <a:round/>
            <a:headEnd len="med" w="med" type="none"/>
            <a:tailEnd len="med" w="med" type="triangle"/>
          </a:ln>
        </p:spPr>
      </p:cxnSp>
      <p:cxnSp>
        <p:nvCxnSpPr>
          <p:cNvPr id="2873" name="Google Shape;2873;p143"/>
          <p:cNvCxnSpPr/>
          <p:nvPr/>
        </p:nvCxnSpPr>
        <p:spPr>
          <a:xfrm>
            <a:off x="3563938" y="3019425"/>
            <a:ext cx="503237" cy="0"/>
          </a:xfrm>
          <a:prstGeom prst="straightConnector1">
            <a:avLst/>
          </a:prstGeom>
          <a:noFill/>
          <a:ln cap="flat" cmpd="sng" w="38100">
            <a:solidFill>
              <a:srgbClr val="FF66CC"/>
            </a:solidFill>
            <a:prstDash val="solid"/>
            <a:round/>
            <a:headEnd len="med" w="med" type="none"/>
            <a:tailEnd len="med" w="med" type="triangle"/>
          </a:ln>
        </p:spPr>
      </p:cxnSp>
      <p:sp>
        <p:nvSpPr>
          <p:cNvPr id="2874" name="Google Shape;2874;p143"/>
          <p:cNvSpPr txBox="1"/>
          <p:nvPr/>
        </p:nvSpPr>
        <p:spPr>
          <a:xfrm>
            <a:off x="-36513" y="2617788"/>
            <a:ext cx="3816351" cy="14319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200">
                <a:solidFill>
                  <a:srgbClr val="FF66CC"/>
                </a:solidFill>
                <a:latin typeface="Tahoma"/>
                <a:ea typeface="Tahoma"/>
                <a:cs typeface="Tahoma"/>
                <a:sym typeface="Tahoma"/>
              </a:rPr>
              <a:t>In every node: </a:t>
            </a:r>
            <a:endParaRPr/>
          </a:p>
          <a:p>
            <a:pPr indent="0" lvl="0" marL="0" marR="0" rtl="0" algn="ctr">
              <a:spcBef>
                <a:spcPts val="0"/>
              </a:spcBef>
              <a:spcAft>
                <a:spcPts val="0"/>
              </a:spcAft>
              <a:buNone/>
            </a:pPr>
            <a:r>
              <a:rPr lang="en-US" sz="2200">
                <a:solidFill>
                  <a:srgbClr val="FF66CC"/>
                </a:solidFill>
                <a:latin typeface="Tahoma"/>
                <a:ea typeface="Tahoma"/>
                <a:cs typeface="Tahoma"/>
                <a:sym typeface="Tahoma"/>
              </a:rPr>
              <a:t>Binary decision function</a:t>
            </a:r>
            <a:endParaRPr/>
          </a:p>
          <a:p>
            <a:pPr indent="0" lvl="0" marL="0" marR="0" rtl="0" algn="ctr">
              <a:spcBef>
                <a:spcPts val="0"/>
              </a:spcBef>
              <a:spcAft>
                <a:spcPts val="0"/>
              </a:spcAft>
              <a:buNone/>
            </a:pPr>
            <a:r>
              <a:t/>
            </a:r>
            <a:endParaRPr sz="2200">
              <a:solidFill>
                <a:srgbClr val="FF66CC"/>
              </a:solidFill>
              <a:latin typeface="Tahoma"/>
              <a:ea typeface="Tahoma"/>
              <a:cs typeface="Tahoma"/>
              <a:sym typeface="Tahoma"/>
            </a:endParaRPr>
          </a:p>
          <a:p>
            <a:pPr indent="0" lvl="0" marL="0" marR="0" rtl="0" algn="ctr">
              <a:spcBef>
                <a:spcPts val="0"/>
              </a:spcBef>
              <a:spcAft>
                <a:spcPts val="0"/>
              </a:spcAft>
              <a:buNone/>
            </a:pPr>
            <a:r>
              <a:rPr lang="en-US" sz="2200">
                <a:solidFill>
                  <a:srgbClr val="FF66CC"/>
                </a:solidFill>
                <a:latin typeface="Tahoma"/>
                <a:ea typeface="Tahoma"/>
                <a:cs typeface="Tahoma"/>
                <a:sym typeface="Tahoma"/>
              </a:rPr>
              <a:t>N</a:t>
            </a:r>
            <a:r>
              <a:rPr baseline="-25000" lang="en-US" sz="2200">
                <a:solidFill>
                  <a:srgbClr val="FF66CC"/>
                </a:solidFill>
                <a:latin typeface="Tahoma"/>
                <a:ea typeface="Tahoma"/>
                <a:cs typeface="Tahoma"/>
                <a:sym typeface="Tahoma"/>
              </a:rPr>
              <a:t>c</a:t>
            </a:r>
            <a:r>
              <a:rPr lang="en-US" sz="2200">
                <a:solidFill>
                  <a:srgbClr val="FF66CC"/>
                </a:solidFill>
                <a:latin typeface="Tahoma"/>
                <a:ea typeface="Tahoma"/>
                <a:cs typeface="Tahoma"/>
                <a:sym typeface="Tahoma"/>
              </a:rPr>
              <a:t>(N</a:t>
            </a:r>
            <a:r>
              <a:rPr baseline="-25000" lang="en-US" sz="2200">
                <a:solidFill>
                  <a:srgbClr val="FF66CC"/>
                </a:solidFill>
                <a:latin typeface="Tahoma"/>
                <a:ea typeface="Tahoma"/>
                <a:cs typeface="Tahoma"/>
                <a:sym typeface="Tahoma"/>
              </a:rPr>
              <a:t>c</a:t>
            </a:r>
            <a:r>
              <a:rPr lang="en-US" sz="2200">
                <a:solidFill>
                  <a:srgbClr val="FF66CC"/>
                </a:solidFill>
                <a:latin typeface="Tahoma"/>
                <a:ea typeface="Tahoma"/>
                <a:cs typeface="Tahoma"/>
                <a:sym typeface="Tahoma"/>
              </a:rPr>
              <a:t>-1)/2 internal nodes</a:t>
            </a:r>
            <a:endParaRPr/>
          </a:p>
        </p:txBody>
      </p:sp>
      <p:grpSp>
        <p:nvGrpSpPr>
          <p:cNvPr id="2875" name="Google Shape;2875;p143"/>
          <p:cNvGrpSpPr/>
          <p:nvPr/>
        </p:nvGrpSpPr>
        <p:grpSpPr>
          <a:xfrm>
            <a:off x="3059113" y="1219200"/>
            <a:ext cx="4752975" cy="4454525"/>
            <a:chOff x="2653" y="1162"/>
            <a:chExt cx="2994" cy="2806"/>
          </a:xfrm>
        </p:grpSpPr>
        <p:sp>
          <p:nvSpPr>
            <p:cNvPr id="2876" name="Google Shape;2876;p143"/>
            <p:cNvSpPr/>
            <p:nvPr/>
          </p:nvSpPr>
          <p:spPr>
            <a:xfrm>
              <a:off x="3969" y="1162"/>
              <a:ext cx="453" cy="453"/>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1 vs 4</a:t>
              </a:r>
              <a:endParaRPr/>
            </a:p>
          </p:txBody>
        </p:sp>
        <p:sp>
          <p:nvSpPr>
            <p:cNvPr id="2877" name="Google Shape;2877;p143"/>
            <p:cNvSpPr/>
            <p:nvPr/>
          </p:nvSpPr>
          <p:spPr>
            <a:xfrm>
              <a:off x="3016" y="3113"/>
              <a:ext cx="453" cy="453"/>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3 vs 4</a:t>
              </a:r>
              <a:endParaRPr/>
            </a:p>
          </p:txBody>
        </p:sp>
        <p:sp>
          <p:nvSpPr>
            <p:cNvPr id="2878" name="Google Shape;2878;p143"/>
            <p:cNvSpPr/>
            <p:nvPr/>
          </p:nvSpPr>
          <p:spPr>
            <a:xfrm>
              <a:off x="3516" y="2115"/>
              <a:ext cx="453" cy="453"/>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2 vs 4</a:t>
              </a:r>
              <a:endParaRPr/>
            </a:p>
          </p:txBody>
        </p:sp>
        <p:sp>
          <p:nvSpPr>
            <p:cNvPr id="2879" name="Google Shape;2879;p143"/>
            <p:cNvSpPr/>
            <p:nvPr/>
          </p:nvSpPr>
          <p:spPr>
            <a:xfrm>
              <a:off x="4468" y="2137"/>
              <a:ext cx="453" cy="453"/>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1 vs 3</a:t>
              </a:r>
              <a:endParaRPr/>
            </a:p>
          </p:txBody>
        </p:sp>
        <p:sp>
          <p:nvSpPr>
            <p:cNvPr id="2880" name="Google Shape;2880;p143"/>
            <p:cNvSpPr/>
            <p:nvPr/>
          </p:nvSpPr>
          <p:spPr>
            <a:xfrm>
              <a:off x="3969" y="3113"/>
              <a:ext cx="453" cy="453"/>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2 vs 3</a:t>
              </a:r>
              <a:endParaRPr/>
            </a:p>
          </p:txBody>
        </p:sp>
        <p:sp>
          <p:nvSpPr>
            <p:cNvPr id="2881" name="Google Shape;2881;p143"/>
            <p:cNvSpPr/>
            <p:nvPr/>
          </p:nvSpPr>
          <p:spPr>
            <a:xfrm>
              <a:off x="4921" y="3113"/>
              <a:ext cx="453" cy="453"/>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1 vs 2</a:t>
              </a:r>
              <a:endParaRPr/>
            </a:p>
          </p:txBody>
        </p:sp>
        <p:cxnSp>
          <p:nvCxnSpPr>
            <p:cNvPr id="2882" name="Google Shape;2882;p143"/>
            <p:cNvCxnSpPr/>
            <p:nvPr/>
          </p:nvCxnSpPr>
          <p:spPr>
            <a:xfrm flipH="1">
              <a:off x="3742" y="1570"/>
              <a:ext cx="317" cy="545"/>
            </a:xfrm>
            <a:prstGeom prst="straightConnector1">
              <a:avLst/>
            </a:prstGeom>
            <a:noFill/>
            <a:ln cap="flat" cmpd="sng" w="9525">
              <a:solidFill>
                <a:schemeClr val="dk1"/>
              </a:solidFill>
              <a:prstDash val="solid"/>
              <a:round/>
              <a:headEnd len="med" w="med" type="none"/>
              <a:tailEnd len="med" w="med" type="triangle"/>
            </a:ln>
          </p:spPr>
        </p:cxnSp>
        <p:cxnSp>
          <p:nvCxnSpPr>
            <p:cNvPr id="2883" name="Google Shape;2883;p143"/>
            <p:cNvCxnSpPr/>
            <p:nvPr/>
          </p:nvCxnSpPr>
          <p:spPr>
            <a:xfrm flipH="1">
              <a:off x="3289" y="2523"/>
              <a:ext cx="317" cy="590"/>
            </a:xfrm>
            <a:prstGeom prst="straightConnector1">
              <a:avLst/>
            </a:prstGeom>
            <a:noFill/>
            <a:ln cap="flat" cmpd="sng" w="9525">
              <a:solidFill>
                <a:schemeClr val="dk1"/>
              </a:solidFill>
              <a:prstDash val="solid"/>
              <a:round/>
              <a:headEnd len="med" w="med" type="none"/>
              <a:tailEnd len="med" w="med" type="triangle"/>
            </a:ln>
          </p:spPr>
        </p:cxnSp>
        <p:cxnSp>
          <p:nvCxnSpPr>
            <p:cNvPr id="2884" name="Google Shape;2884;p143"/>
            <p:cNvCxnSpPr/>
            <p:nvPr/>
          </p:nvCxnSpPr>
          <p:spPr>
            <a:xfrm flipH="1">
              <a:off x="4740" y="3475"/>
              <a:ext cx="227" cy="317"/>
            </a:xfrm>
            <a:prstGeom prst="straightConnector1">
              <a:avLst/>
            </a:prstGeom>
            <a:noFill/>
            <a:ln cap="flat" cmpd="sng" w="9525">
              <a:solidFill>
                <a:schemeClr val="dk1"/>
              </a:solidFill>
              <a:prstDash val="solid"/>
              <a:round/>
              <a:headEnd len="med" w="med" type="none"/>
              <a:tailEnd len="med" w="med" type="triangle"/>
            </a:ln>
          </p:spPr>
        </p:cxnSp>
        <p:cxnSp>
          <p:nvCxnSpPr>
            <p:cNvPr id="2885" name="Google Shape;2885;p143"/>
            <p:cNvCxnSpPr/>
            <p:nvPr/>
          </p:nvCxnSpPr>
          <p:spPr>
            <a:xfrm>
              <a:off x="4332" y="1570"/>
              <a:ext cx="317" cy="545"/>
            </a:xfrm>
            <a:prstGeom prst="straightConnector1">
              <a:avLst/>
            </a:prstGeom>
            <a:noFill/>
            <a:ln cap="flat" cmpd="sng" w="9525">
              <a:solidFill>
                <a:schemeClr val="dk1"/>
              </a:solidFill>
              <a:prstDash val="solid"/>
              <a:round/>
              <a:headEnd len="med" w="med" type="none"/>
              <a:tailEnd len="med" w="med" type="triangle"/>
            </a:ln>
          </p:spPr>
        </p:cxnSp>
        <p:cxnSp>
          <p:nvCxnSpPr>
            <p:cNvPr id="2886" name="Google Shape;2886;p143"/>
            <p:cNvCxnSpPr/>
            <p:nvPr/>
          </p:nvCxnSpPr>
          <p:spPr>
            <a:xfrm>
              <a:off x="4377" y="3475"/>
              <a:ext cx="272" cy="318"/>
            </a:xfrm>
            <a:prstGeom prst="straightConnector1">
              <a:avLst/>
            </a:prstGeom>
            <a:noFill/>
            <a:ln cap="flat" cmpd="sng" w="9525">
              <a:solidFill>
                <a:schemeClr val="dk1"/>
              </a:solidFill>
              <a:prstDash val="solid"/>
              <a:round/>
              <a:headEnd len="med" w="med" type="none"/>
              <a:tailEnd len="med" w="med" type="triangle"/>
            </a:ln>
          </p:spPr>
        </p:cxnSp>
        <p:cxnSp>
          <p:nvCxnSpPr>
            <p:cNvPr id="2887" name="Google Shape;2887;p143"/>
            <p:cNvCxnSpPr/>
            <p:nvPr/>
          </p:nvCxnSpPr>
          <p:spPr>
            <a:xfrm>
              <a:off x="5329" y="3475"/>
              <a:ext cx="181" cy="317"/>
            </a:xfrm>
            <a:prstGeom prst="straightConnector1">
              <a:avLst/>
            </a:prstGeom>
            <a:noFill/>
            <a:ln cap="flat" cmpd="sng" w="9525">
              <a:solidFill>
                <a:schemeClr val="dk1"/>
              </a:solidFill>
              <a:prstDash val="solid"/>
              <a:round/>
              <a:headEnd len="med" w="med" type="none"/>
              <a:tailEnd len="med" w="med" type="triangle"/>
            </a:ln>
          </p:spPr>
        </p:cxnSp>
        <p:cxnSp>
          <p:nvCxnSpPr>
            <p:cNvPr id="2888" name="Google Shape;2888;p143"/>
            <p:cNvCxnSpPr/>
            <p:nvPr/>
          </p:nvCxnSpPr>
          <p:spPr>
            <a:xfrm flipH="1">
              <a:off x="4241" y="2523"/>
              <a:ext cx="317" cy="590"/>
            </a:xfrm>
            <a:prstGeom prst="straightConnector1">
              <a:avLst/>
            </a:prstGeom>
            <a:noFill/>
            <a:ln cap="flat" cmpd="sng" w="9525">
              <a:solidFill>
                <a:schemeClr val="dk1"/>
              </a:solidFill>
              <a:prstDash val="solid"/>
              <a:round/>
              <a:headEnd len="med" w="med" type="none"/>
              <a:tailEnd len="med" w="med" type="triangle"/>
            </a:ln>
          </p:spPr>
        </p:cxnSp>
        <p:sp>
          <p:nvSpPr>
            <p:cNvPr id="2889" name="Google Shape;2889;p143"/>
            <p:cNvSpPr txBox="1"/>
            <p:nvPr/>
          </p:nvSpPr>
          <p:spPr>
            <a:xfrm>
              <a:off x="3742" y="1162"/>
              <a:ext cx="226" cy="5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1 2 3 4</a:t>
              </a:r>
              <a:endParaRPr/>
            </a:p>
          </p:txBody>
        </p:sp>
        <p:sp>
          <p:nvSpPr>
            <p:cNvPr id="2890" name="Google Shape;2890;p143"/>
            <p:cNvSpPr txBox="1"/>
            <p:nvPr/>
          </p:nvSpPr>
          <p:spPr>
            <a:xfrm>
              <a:off x="2789" y="3203"/>
              <a:ext cx="226"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 3 4</a:t>
              </a:r>
              <a:endParaRPr/>
            </a:p>
          </p:txBody>
        </p:sp>
        <p:sp>
          <p:nvSpPr>
            <p:cNvPr id="2891" name="Google Shape;2891;p143"/>
            <p:cNvSpPr txBox="1"/>
            <p:nvPr/>
          </p:nvSpPr>
          <p:spPr>
            <a:xfrm>
              <a:off x="3288" y="2115"/>
              <a:ext cx="226" cy="4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2 3 4</a:t>
              </a:r>
              <a:endParaRPr/>
            </a:p>
          </p:txBody>
        </p:sp>
        <p:sp>
          <p:nvSpPr>
            <p:cNvPr id="2892" name="Google Shape;2892;p143"/>
            <p:cNvSpPr txBox="1"/>
            <p:nvPr/>
          </p:nvSpPr>
          <p:spPr>
            <a:xfrm>
              <a:off x="4694" y="3203"/>
              <a:ext cx="226"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1 2</a:t>
              </a:r>
              <a:endParaRPr/>
            </a:p>
          </p:txBody>
        </p:sp>
        <p:sp>
          <p:nvSpPr>
            <p:cNvPr id="2893" name="Google Shape;2893;p143"/>
            <p:cNvSpPr txBox="1"/>
            <p:nvPr/>
          </p:nvSpPr>
          <p:spPr>
            <a:xfrm>
              <a:off x="4242" y="2115"/>
              <a:ext cx="226" cy="4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1 2 3</a:t>
              </a:r>
              <a:endParaRPr/>
            </a:p>
          </p:txBody>
        </p:sp>
        <p:sp>
          <p:nvSpPr>
            <p:cNvPr id="2894" name="Google Shape;2894;p143"/>
            <p:cNvSpPr txBox="1"/>
            <p:nvPr/>
          </p:nvSpPr>
          <p:spPr>
            <a:xfrm>
              <a:off x="3742" y="3203"/>
              <a:ext cx="226" cy="2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 2 3</a:t>
              </a:r>
              <a:endParaRPr/>
            </a:p>
          </p:txBody>
        </p:sp>
        <p:sp>
          <p:nvSpPr>
            <p:cNvPr id="2895" name="Google Shape;2895;p143"/>
            <p:cNvSpPr txBox="1"/>
            <p:nvPr/>
          </p:nvSpPr>
          <p:spPr>
            <a:xfrm>
              <a:off x="3424" y="1706"/>
              <a:ext cx="499"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1</a:t>
              </a:r>
              <a:endParaRPr/>
            </a:p>
          </p:txBody>
        </p:sp>
        <p:sp>
          <p:nvSpPr>
            <p:cNvPr id="2896" name="Google Shape;2896;p143"/>
            <p:cNvSpPr txBox="1"/>
            <p:nvPr/>
          </p:nvSpPr>
          <p:spPr>
            <a:xfrm>
              <a:off x="4241" y="2659"/>
              <a:ext cx="499"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1</a:t>
              </a:r>
              <a:endParaRPr/>
            </a:p>
          </p:txBody>
        </p:sp>
        <p:sp>
          <p:nvSpPr>
            <p:cNvPr id="2897" name="Google Shape;2897;p143"/>
            <p:cNvSpPr txBox="1"/>
            <p:nvPr/>
          </p:nvSpPr>
          <p:spPr>
            <a:xfrm>
              <a:off x="2925" y="2659"/>
              <a:ext cx="499"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2</a:t>
              </a:r>
              <a:endParaRPr/>
            </a:p>
          </p:txBody>
        </p:sp>
        <p:sp>
          <p:nvSpPr>
            <p:cNvPr id="2898" name="Google Shape;2898;p143"/>
            <p:cNvSpPr txBox="1"/>
            <p:nvPr/>
          </p:nvSpPr>
          <p:spPr>
            <a:xfrm>
              <a:off x="4876" y="2667"/>
              <a:ext cx="499"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3</a:t>
              </a:r>
              <a:endParaRPr/>
            </a:p>
          </p:txBody>
        </p:sp>
        <p:sp>
          <p:nvSpPr>
            <p:cNvPr id="2899" name="Google Shape;2899;p143"/>
            <p:cNvSpPr txBox="1"/>
            <p:nvPr/>
          </p:nvSpPr>
          <p:spPr>
            <a:xfrm>
              <a:off x="4332" y="1715"/>
              <a:ext cx="499"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4</a:t>
              </a:r>
              <a:endParaRPr/>
            </a:p>
          </p:txBody>
        </p:sp>
        <p:sp>
          <p:nvSpPr>
            <p:cNvPr id="2900" name="Google Shape;2900;p143"/>
            <p:cNvSpPr txBox="1"/>
            <p:nvPr/>
          </p:nvSpPr>
          <p:spPr>
            <a:xfrm>
              <a:off x="3515" y="2659"/>
              <a:ext cx="499" cy="1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4</a:t>
              </a:r>
              <a:endParaRPr/>
            </a:p>
          </p:txBody>
        </p:sp>
        <p:cxnSp>
          <p:nvCxnSpPr>
            <p:cNvPr id="2901" name="Google Shape;2901;p143"/>
            <p:cNvCxnSpPr/>
            <p:nvPr/>
          </p:nvCxnSpPr>
          <p:spPr>
            <a:xfrm flipH="1">
              <a:off x="3787" y="3475"/>
              <a:ext cx="227" cy="317"/>
            </a:xfrm>
            <a:prstGeom prst="straightConnector1">
              <a:avLst/>
            </a:prstGeom>
            <a:noFill/>
            <a:ln cap="flat" cmpd="sng" w="9525">
              <a:solidFill>
                <a:schemeClr val="dk1"/>
              </a:solidFill>
              <a:prstDash val="solid"/>
              <a:round/>
              <a:headEnd len="med" w="med" type="none"/>
              <a:tailEnd len="med" w="med" type="triangle"/>
            </a:ln>
          </p:spPr>
        </p:cxnSp>
        <p:cxnSp>
          <p:nvCxnSpPr>
            <p:cNvPr id="2902" name="Google Shape;2902;p143"/>
            <p:cNvCxnSpPr/>
            <p:nvPr/>
          </p:nvCxnSpPr>
          <p:spPr>
            <a:xfrm flipH="1">
              <a:off x="2835" y="3475"/>
              <a:ext cx="227" cy="317"/>
            </a:xfrm>
            <a:prstGeom prst="straightConnector1">
              <a:avLst/>
            </a:prstGeom>
            <a:noFill/>
            <a:ln cap="flat" cmpd="sng" w="9525">
              <a:solidFill>
                <a:schemeClr val="dk1"/>
              </a:solidFill>
              <a:prstDash val="solid"/>
              <a:round/>
              <a:headEnd len="med" w="med" type="none"/>
              <a:tailEnd len="med" w="med" type="triangle"/>
            </a:ln>
          </p:spPr>
        </p:cxnSp>
        <p:cxnSp>
          <p:nvCxnSpPr>
            <p:cNvPr id="2903" name="Google Shape;2903;p143"/>
            <p:cNvCxnSpPr/>
            <p:nvPr/>
          </p:nvCxnSpPr>
          <p:spPr>
            <a:xfrm>
              <a:off x="3424" y="3475"/>
              <a:ext cx="272" cy="318"/>
            </a:xfrm>
            <a:prstGeom prst="straightConnector1">
              <a:avLst/>
            </a:prstGeom>
            <a:noFill/>
            <a:ln cap="flat" cmpd="sng" w="9525">
              <a:solidFill>
                <a:schemeClr val="dk1"/>
              </a:solidFill>
              <a:prstDash val="solid"/>
              <a:round/>
              <a:headEnd len="med" w="med" type="none"/>
              <a:tailEnd len="med" w="med" type="triangle"/>
            </a:ln>
          </p:spPr>
        </p:cxnSp>
        <p:cxnSp>
          <p:nvCxnSpPr>
            <p:cNvPr id="2904" name="Google Shape;2904;p143"/>
            <p:cNvCxnSpPr/>
            <p:nvPr/>
          </p:nvCxnSpPr>
          <p:spPr>
            <a:xfrm>
              <a:off x="3878" y="2523"/>
              <a:ext cx="317" cy="545"/>
            </a:xfrm>
            <a:prstGeom prst="straightConnector1">
              <a:avLst/>
            </a:prstGeom>
            <a:noFill/>
            <a:ln cap="flat" cmpd="sng" w="9525">
              <a:solidFill>
                <a:schemeClr val="dk1"/>
              </a:solidFill>
              <a:prstDash val="solid"/>
              <a:round/>
              <a:headEnd len="med" w="med" type="none"/>
              <a:tailEnd len="med" w="med" type="triangle"/>
            </a:ln>
          </p:spPr>
        </p:cxnSp>
        <p:cxnSp>
          <p:nvCxnSpPr>
            <p:cNvPr id="2905" name="Google Shape;2905;p143"/>
            <p:cNvCxnSpPr/>
            <p:nvPr/>
          </p:nvCxnSpPr>
          <p:spPr>
            <a:xfrm>
              <a:off x="4830" y="2523"/>
              <a:ext cx="318" cy="590"/>
            </a:xfrm>
            <a:prstGeom prst="straightConnector1">
              <a:avLst/>
            </a:prstGeom>
            <a:noFill/>
            <a:ln cap="flat" cmpd="sng" w="9525">
              <a:solidFill>
                <a:schemeClr val="dk1"/>
              </a:solidFill>
              <a:prstDash val="solid"/>
              <a:round/>
              <a:headEnd len="med" w="med" type="none"/>
              <a:tailEnd len="med" w="med" type="triangle"/>
            </a:ln>
          </p:spPr>
        </p:cxnSp>
        <p:sp>
          <p:nvSpPr>
            <p:cNvPr id="2906" name="Google Shape;2906;p143"/>
            <p:cNvSpPr txBox="1"/>
            <p:nvPr/>
          </p:nvSpPr>
          <p:spPr>
            <a:xfrm>
              <a:off x="2653" y="3756"/>
              <a:ext cx="227" cy="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4</a:t>
              </a:r>
              <a:endParaRPr sz="1600">
                <a:solidFill>
                  <a:schemeClr val="dk1"/>
                </a:solidFill>
                <a:latin typeface="Tahoma"/>
                <a:ea typeface="Tahoma"/>
                <a:cs typeface="Tahoma"/>
                <a:sym typeface="Tahoma"/>
              </a:endParaRPr>
            </a:p>
          </p:txBody>
        </p:sp>
        <p:sp>
          <p:nvSpPr>
            <p:cNvPr id="2907" name="Google Shape;2907;p143"/>
            <p:cNvSpPr txBox="1"/>
            <p:nvPr/>
          </p:nvSpPr>
          <p:spPr>
            <a:xfrm>
              <a:off x="5420" y="3756"/>
              <a:ext cx="227" cy="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1</a:t>
              </a:r>
              <a:endParaRPr sz="1600">
                <a:solidFill>
                  <a:schemeClr val="dk1"/>
                </a:solidFill>
                <a:latin typeface="Tahoma"/>
                <a:ea typeface="Tahoma"/>
                <a:cs typeface="Tahoma"/>
                <a:sym typeface="Tahoma"/>
              </a:endParaRPr>
            </a:p>
          </p:txBody>
        </p:sp>
        <p:sp>
          <p:nvSpPr>
            <p:cNvPr id="2908" name="Google Shape;2908;p143"/>
            <p:cNvSpPr txBox="1"/>
            <p:nvPr/>
          </p:nvSpPr>
          <p:spPr>
            <a:xfrm>
              <a:off x="4558" y="3756"/>
              <a:ext cx="227" cy="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2</a:t>
              </a:r>
              <a:endParaRPr sz="1600">
                <a:solidFill>
                  <a:schemeClr val="dk1"/>
                </a:solidFill>
                <a:latin typeface="Tahoma"/>
                <a:ea typeface="Tahoma"/>
                <a:cs typeface="Tahoma"/>
                <a:sym typeface="Tahoma"/>
              </a:endParaRPr>
            </a:p>
          </p:txBody>
        </p:sp>
        <p:sp>
          <p:nvSpPr>
            <p:cNvPr id="2909" name="Google Shape;2909;p143"/>
            <p:cNvSpPr txBox="1"/>
            <p:nvPr/>
          </p:nvSpPr>
          <p:spPr>
            <a:xfrm>
              <a:off x="3606" y="3756"/>
              <a:ext cx="227" cy="2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3</a:t>
              </a:r>
              <a:endParaRPr sz="1600">
                <a:solidFill>
                  <a:schemeClr val="dk1"/>
                </a:solidFill>
                <a:latin typeface="Tahoma"/>
                <a:ea typeface="Tahoma"/>
                <a:cs typeface="Tahoma"/>
                <a:sym typeface="Tahoma"/>
              </a:endParaRPr>
            </a:p>
          </p:txBody>
        </p:sp>
      </p:grpSp>
      <p:sp>
        <p:nvSpPr>
          <p:cNvPr id="2910" name="Google Shape;2910;p143"/>
          <p:cNvSpPr txBox="1"/>
          <p:nvPr/>
        </p:nvSpPr>
        <p:spPr>
          <a:xfrm>
            <a:off x="2904331" y="6504801"/>
            <a:ext cx="333533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https://slideplayer.com/slide/3346677/</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2911" name="Google Shape;2911;p14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912" name="Google Shape;2912;p14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7" name="Shape 2917"/>
        <p:cNvGrpSpPr/>
        <p:nvPr/>
      </p:nvGrpSpPr>
      <p:grpSpPr>
        <a:xfrm>
          <a:off x="0" y="0"/>
          <a:ext cx="0" cy="0"/>
          <a:chOff x="0" y="0"/>
          <a:chExt cx="0" cy="0"/>
        </a:xfrm>
      </p:grpSpPr>
      <p:sp>
        <p:nvSpPr>
          <p:cNvPr id="2918" name="Google Shape;2918;p144"/>
          <p:cNvSpPr txBox="1"/>
          <p:nvPr>
            <p:ph type="title"/>
          </p:nvPr>
        </p:nvSpPr>
        <p:spPr>
          <a:xfrm>
            <a:off x="827088" y="76200"/>
            <a:ext cx="8029575"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Classification using DDAG</a:t>
            </a:r>
            <a:endParaRPr/>
          </a:p>
        </p:txBody>
      </p:sp>
      <p:sp>
        <p:nvSpPr>
          <p:cNvPr id="2919" name="Google Shape;2919;p144"/>
          <p:cNvSpPr/>
          <p:nvPr/>
        </p:nvSpPr>
        <p:spPr>
          <a:xfrm>
            <a:off x="3663950" y="2216150"/>
            <a:ext cx="100013" cy="115888"/>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0" name="Google Shape;2920;p144"/>
          <p:cNvSpPr/>
          <p:nvPr/>
        </p:nvSpPr>
        <p:spPr>
          <a:xfrm>
            <a:off x="3779838" y="2565400"/>
            <a:ext cx="100012" cy="115888"/>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1" name="Google Shape;2921;p144"/>
          <p:cNvSpPr/>
          <p:nvPr/>
        </p:nvSpPr>
        <p:spPr>
          <a:xfrm>
            <a:off x="4362450" y="2855913"/>
            <a:ext cx="98425" cy="115887"/>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2" name="Google Shape;2922;p144"/>
          <p:cNvSpPr/>
          <p:nvPr/>
        </p:nvSpPr>
        <p:spPr>
          <a:xfrm>
            <a:off x="3365500" y="2332038"/>
            <a:ext cx="98425" cy="117475"/>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3" name="Google Shape;2923;p144"/>
          <p:cNvSpPr/>
          <p:nvPr/>
        </p:nvSpPr>
        <p:spPr>
          <a:xfrm>
            <a:off x="4013200" y="3089275"/>
            <a:ext cx="100013" cy="115888"/>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4" name="Google Shape;2924;p144"/>
          <p:cNvSpPr/>
          <p:nvPr/>
        </p:nvSpPr>
        <p:spPr>
          <a:xfrm>
            <a:off x="814388" y="2501900"/>
            <a:ext cx="100012" cy="115888"/>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5" name="Google Shape;2925;p144"/>
          <p:cNvSpPr/>
          <p:nvPr/>
        </p:nvSpPr>
        <p:spPr>
          <a:xfrm>
            <a:off x="1612900" y="2851150"/>
            <a:ext cx="100013" cy="115888"/>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26" name="Google Shape;2926;p144"/>
          <p:cNvSpPr/>
          <p:nvPr/>
        </p:nvSpPr>
        <p:spPr>
          <a:xfrm>
            <a:off x="1512888" y="3200400"/>
            <a:ext cx="100012" cy="115888"/>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7" name="Google Shape;2927;p144"/>
          <p:cNvSpPr/>
          <p:nvPr/>
        </p:nvSpPr>
        <p:spPr>
          <a:xfrm>
            <a:off x="1114425" y="2851150"/>
            <a:ext cx="100013" cy="115888"/>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8" name="Google Shape;2928;p144"/>
          <p:cNvSpPr/>
          <p:nvPr/>
        </p:nvSpPr>
        <p:spPr>
          <a:xfrm>
            <a:off x="914400" y="3141663"/>
            <a:ext cx="100013" cy="115887"/>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9" name="Google Shape;2929;p144"/>
          <p:cNvSpPr/>
          <p:nvPr/>
        </p:nvSpPr>
        <p:spPr>
          <a:xfrm>
            <a:off x="1423988" y="2520950"/>
            <a:ext cx="100012" cy="117475"/>
          </a:xfrm>
          <a:prstGeom prst="rect">
            <a:avLst/>
          </a:prstGeom>
          <a:solidFill>
            <a:schemeClr va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0" name="Google Shape;2930;p144"/>
          <p:cNvSpPr txBox="1"/>
          <p:nvPr/>
        </p:nvSpPr>
        <p:spPr>
          <a:xfrm>
            <a:off x="-36513" y="2579688"/>
            <a:ext cx="736601"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400">
                <a:solidFill>
                  <a:schemeClr val="dk1"/>
                </a:solidFill>
                <a:latin typeface="Tahoma"/>
                <a:ea typeface="Tahoma"/>
                <a:cs typeface="Tahoma"/>
                <a:sym typeface="Tahoma"/>
              </a:rPr>
              <a:t>Class 1</a:t>
            </a:r>
            <a:endParaRPr/>
          </a:p>
        </p:txBody>
      </p:sp>
      <p:sp>
        <p:nvSpPr>
          <p:cNvPr id="2931" name="Google Shape;2931;p144"/>
          <p:cNvSpPr txBox="1"/>
          <p:nvPr/>
        </p:nvSpPr>
        <p:spPr>
          <a:xfrm>
            <a:off x="4062413" y="2359025"/>
            <a:ext cx="7366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400">
                <a:solidFill>
                  <a:schemeClr val="dk1"/>
                </a:solidFill>
                <a:latin typeface="Tahoma"/>
                <a:ea typeface="Tahoma"/>
                <a:cs typeface="Tahoma"/>
                <a:sym typeface="Tahoma"/>
              </a:rPr>
              <a:t>Class 2</a:t>
            </a:r>
            <a:endParaRPr/>
          </a:p>
        </p:txBody>
      </p:sp>
      <p:sp>
        <p:nvSpPr>
          <p:cNvPr id="2932" name="Google Shape;2932;p144"/>
          <p:cNvSpPr txBox="1"/>
          <p:nvPr/>
        </p:nvSpPr>
        <p:spPr>
          <a:xfrm>
            <a:off x="246063" y="5492750"/>
            <a:ext cx="7366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400">
                <a:solidFill>
                  <a:schemeClr val="dk1"/>
                </a:solidFill>
                <a:latin typeface="Tahoma"/>
                <a:ea typeface="Tahoma"/>
                <a:cs typeface="Tahoma"/>
                <a:sym typeface="Tahoma"/>
              </a:rPr>
              <a:t>Class 3</a:t>
            </a:r>
            <a:endParaRPr/>
          </a:p>
        </p:txBody>
      </p:sp>
      <p:sp>
        <p:nvSpPr>
          <p:cNvPr id="2933" name="Google Shape;2933;p144"/>
          <p:cNvSpPr/>
          <p:nvPr/>
        </p:nvSpPr>
        <p:spPr>
          <a:xfrm>
            <a:off x="763588" y="5159375"/>
            <a:ext cx="114300" cy="131763"/>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4" name="Google Shape;2934;p144"/>
          <p:cNvSpPr/>
          <p:nvPr/>
        </p:nvSpPr>
        <p:spPr>
          <a:xfrm>
            <a:off x="904875" y="5324475"/>
            <a:ext cx="114300" cy="131763"/>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5" name="Google Shape;2935;p144"/>
          <p:cNvSpPr/>
          <p:nvPr/>
        </p:nvSpPr>
        <p:spPr>
          <a:xfrm>
            <a:off x="1376363" y="4775200"/>
            <a:ext cx="114300" cy="131763"/>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6" name="Google Shape;2936;p144"/>
          <p:cNvSpPr/>
          <p:nvPr/>
        </p:nvSpPr>
        <p:spPr>
          <a:xfrm>
            <a:off x="1141413" y="5103813"/>
            <a:ext cx="112712" cy="133350"/>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7" name="Google Shape;2937;p144"/>
          <p:cNvSpPr/>
          <p:nvPr/>
        </p:nvSpPr>
        <p:spPr>
          <a:xfrm>
            <a:off x="1423988" y="5324475"/>
            <a:ext cx="112712" cy="131763"/>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8" name="Google Shape;2938;p144"/>
          <p:cNvSpPr/>
          <p:nvPr/>
        </p:nvSpPr>
        <p:spPr>
          <a:xfrm>
            <a:off x="1093788" y="4829175"/>
            <a:ext cx="114300" cy="131763"/>
          </a:xfrm>
          <a:prstGeom prst="triangle">
            <a:avLst>
              <a:gd fmla="val 50000" name="adj"/>
            </a:avLst>
          </a:prstGeom>
          <a:solidFill>
            <a:schemeClr val="accen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9" name="Google Shape;2939;p144"/>
          <p:cNvSpPr/>
          <p:nvPr/>
        </p:nvSpPr>
        <p:spPr>
          <a:xfrm>
            <a:off x="3119438" y="5049838"/>
            <a:ext cx="115887" cy="133350"/>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0" name="Google Shape;2940;p144"/>
          <p:cNvSpPr/>
          <p:nvPr/>
        </p:nvSpPr>
        <p:spPr>
          <a:xfrm>
            <a:off x="3260725" y="5214938"/>
            <a:ext cx="115888" cy="133350"/>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1" name="Google Shape;2941;p144"/>
          <p:cNvSpPr/>
          <p:nvPr/>
        </p:nvSpPr>
        <p:spPr>
          <a:xfrm>
            <a:off x="3497263" y="5049838"/>
            <a:ext cx="114300" cy="133350"/>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2" name="Google Shape;2942;p144"/>
          <p:cNvSpPr/>
          <p:nvPr/>
        </p:nvSpPr>
        <p:spPr>
          <a:xfrm>
            <a:off x="3449638" y="4775200"/>
            <a:ext cx="115887" cy="133350"/>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3" name="Google Shape;2943;p144"/>
          <p:cNvSpPr/>
          <p:nvPr/>
        </p:nvSpPr>
        <p:spPr>
          <a:xfrm>
            <a:off x="3402013" y="5380038"/>
            <a:ext cx="115887" cy="133350"/>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4" name="Google Shape;2944;p144"/>
          <p:cNvSpPr/>
          <p:nvPr/>
        </p:nvSpPr>
        <p:spPr>
          <a:xfrm>
            <a:off x="3779838" y="4554538"/>
            <a:ext cx="114300" cy="133350"/>
          </a:xfrm>
          <a:prstGeom prst="plus">
            <a:avLst>
              <a:gd fmla="val 25000" name="adj"/>
            </a:avLst>
          </a:prstGeom>
          <a:solidFill>
            <a:srgbClr val="FF66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5" name="Google Shape;2945;p144"/>
          <p:cNvSpPr txBox="1"/>
          <p:nvPr/>
        </p:nvSpPr>
        <p:spPr>
          <a:xfrm>
            <a:off x="3563938" y="5140325"/>
            <a:ext cx="7366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400">
                <a:solidFill>
                  <a:schemeClr val="dk1"/>
                </a:solidFill>
                <a:latin typeface="Tahoma"/>
                <a:ea typeface="Tahoma"/>
                <a:cs typeface="Tahoma"/>
                <a:sym typeface="Tahoma"/>
              </a:rPr>
              <a:t>Class 4</a:t>
            </a:r>
            <a:endParaRPr/>
          </a:p>
        </p:txBody>
      </p:sp>
      <p:grpSp>
        <p:nvGrpSpPr>
          <p:cNvPr id="2946" name="Google Shape;2946;p144"/>
          <p:cNvGrpSpPr/>
          <p:nvPr/>
        </p:nvGrpSpPr>
        <p:grpSpPr>
          <a:xfrm>
            <a:off x="1858963" y="2027238"/>
            <a:ext cx="647700" cy="1538287"/>
            <a:chOff x="1171" y="1277"/>
            <a:chExt cx="408" cy="969"/>
          </a:xfrm>
        </p:grpSpPr>
        <p:cxnSp>
          <p:nvCxnSpPr>
            <p:cNvPr id="2947" name="Google Shape;2947;p144"/>
            <p:cNvCxnSpPr/>
            <p:nvPr/>
          </p:nvCxnSpPr>
          <p:spPr>
            <a:xfrm rot="10800000">
              <a:off x="1520" y="1277"/>
              <a:ext cx="30" cy="969"/>
            </a:xfrm>
            <a:prstGeom prst="straightConnector1">
              <a:avLst/>
            </a:prstGeom>
            <a:noFill/>
            <a:ln cap="flat" cmpd="sng" w="28575">
              <a:solidFill>
                <a:schemeClr val="folHlink"/>
              </a:solidFill>
              <a:prstDash val="solid"/>
              <a:round/>
              <a:headEnd len="med" w="med" type="none"/>
              <a:tailEnd len="med" w="med" type="none"/>
            </a:ln>
          </p:spPr>
        </p:cxnSp>
        <p:sp>
          <p:nvSpPr>
            <p:cNvPr id="2948" name="Google Shape;2948;p144"/>
            <p:cNvSpPr txBox="1"/>
            <p:nvPr/>
          </p:nvSpPr>
          <p:spPr>
            <a:xfrm>
              <a:off x="1171" y="1277"/>
              <a:ext cx="408"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1,2</a:t>
              </a:r>
              <a:endParaRPr/>
            </a:p>
          </p:txBody>
        </p:sp>
      </p:grpSp>
      <p:grpSp>
        <p:nvGrpSpPr>
          <p:cNvPr id="2949" name="Google Shape;2949;p144"/>
          <p:cNvGrpSpPr/>
          <p:nvPr/>
        </p:nvGrpSpPr>
        <p:grpSpPr>
          <a:xfrm>
            <a:off x="161925" y="3491377"/>
            <a:ext cx="1808884" cy="807108"/>
            <a:chOff x="102" y="2199"/>
            <a:chExt cx="1139" cy="508"/>
          </a:xfrm>
        </p:grpSpPr>
        <p:cxnSp>
          <p:nvCxnSpPr>
            <p:cNvPr id="2950" name="Google Shape;2950;p144"/>
            <p:cNvCxnSpPr/>
            <p:nvPr/>
          </p:nvCxnSpPr>
          <p:spPr>
            <a:xfrm flipH="1" rot="-6223226">
              <a:off x="580" y="1949"/>
              <a:ext cx="277" cy="1009"/>
            </a:xfrm>
            <a:prstGeom prst="straightConnector1">
              <a:avLst/>
            </a:prstGeom>
            <a:noFill/>
            <a:ln cap="flat" cmpd="sng" w="28575">
              <a:solidFill>
                <a:schemeClr val="folHlink"/>
              </a:solidFill>
              <a:prstDash val="solid"/>
              <a:round/>
              <a:headEnd len="med" w="med" type="none"/>
              <a:tailEnd len="med" w="med" type="none"/>
            </a:ln>
          </p:spPr>
        </p:cxnSp>
        <p:sp>
          <p:nvSpPr>
            <p:cNvPr id="2951" name="Google Shape;2951;p144"/>
            <p:cNvSpPr txBox="1"/>
            <p:nvPr/>
          </p:nvSpPr>
          <p:spPr>
            <a:xfrm>
              <a:off x="102" y="2229"/>
              <a:ext cx="408"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1,3</a:t>
              </a:r>
              <a:endParaRPr/>
            </a:p>
          </p:txBody>
        </p:sp>
      </p:grpSp>
      <p:grpSp>
        <p:nvGrpSpPr>
          <p:cNvPr id="2952" name="Google Shape;2952;p144"/>
          <p:cNvGrpSpPr/>
          <p:nvPr/>
        </p:nvGrpSpPr>
        <p:grpSpPr>
          <a:xfrm>
            <a:off x="1419226" y="2960688"/>
            <a:ext cx="2105023" cy="1510286"/>
            <a:chOff x="894" y="1865"/>
            <a:chExt cx="1326" cy="951"/>
          </a:xfrm>
        </p:grpSpPr>
        <p:cxnSp>
          <p:nvCxnSpPr>
            <p:cNvPr id="2953" name="Google Shape;2953;p144"/>
            <p:cNvCxnSpPr/>
            <p:nvPr/>
          </p:nvCxnSpPr>
          <p:spPr>
            <a:xfrm rot="4748270">
              <a:off x="1236" y="1772"/>
              <a:ext cx="642" cy="1227"/>
            </a:xfrm>
            <a:prstGeom prst="straightConnector1">
              <a:avLst/>
            </a:prstGeom>
            <a:noFill/>
            <a:ln cap="flat" cmpd="sng" w="28575">
              <a:solidFill>
                <a:schemeClr val="folHlink"/>
              </a:solidFill>
              <a:prstDash val="solid"/>
              <a:round/>
              <a:headEnd len="med" w="med" type="none"/>
              <a:tailEnd len="med" w="med" type="none"/>
            </a:ln>
          </p:spPr>
        </p:cxnSp>
        <p:sp>
          <p:nvSpPr>
            <p:cNvPr id="2954" name="Google Shape;2954;p144"/>
            <p:cNvSpPr txBox="1"/>
            <p:nvPr/>
          </p:nvSpPr>
          <p:spPr>
            <a:xfrm>
              <a:off x="1675" y="1865"/>
              <a:ext cx="409"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1,4</a:t>
              </a:r>
              <a:endParaRPr/>
            </a:p>
          </p:txBody>
        </p:sp>
      </p:grpSp>
      <p:grpSp>
        <p:nvGrpSpPr>
          <p:cNvPr id="2955" name="Google Shape;2955;p144"/>
          <p:cNvGrpSpPr/>
          <p:nvPr/>
        </p:nvGrpSpPr>
        <p:grpSpPr>
          <a:xfrm>
            <a:off x="2224088" y="3621088"/>
            <a:ext cx="1273175" cy="1098550"/>
            <a:chOff x="1401" y="2281"/>
            <a:chExt cx="802" cy="692"/>
          </a:xfrm>
        </p:grpSpPr>
        <p:cxnSp>
          <p:nvCxnSpPr>
            <p:cNvPr id="2956" name="Google Shape;2956;p144"/>
            <p:cNvCxnSpPr/>
            <p:nvPr/>
          </p:nvCxnSpPr>
          <p:spPr>
            <a:xfrm rot="10800000">
              <a:off x="1401" y="2281"/>
              <a:ext cx="623" cy="692"/>
            </a:xfrm>
            <a:prstGeom prst="straightConnector1">
              <a:avLst/>
            </a:prstGeom>
            <a:noFill/>
            <a:ln cap="flat" cmpd="sng" w="28575">
              <a:solidFill>
                <a:schemeClr val="folHlink"/>
              </a:solidFill>
              <a:prstDash val="solid"/>
              <a:round/>
              <a:headEnd len="med" w="med" type="none"/>
              <a:tailEnd len="med" w="med" type="none"/>
            </a:ln>
          </p:spPr>
        </p:cxnSp>
        <p:sp>
          <p:nvSpPr>
            <p:cNvPr id="2957" name="Google Shape;2957;p144"/>
            <p:cNvSpPr txBox="1"/>
            <p:nvPr/>
          </p:nvSpPr>
          <p:spPr>
            <a:xfrm>
              <a:off x="1794" y="2627"/>
              <a:ext cx="409"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2,3</a:t>
              </a:r>
              <a:endParaRPr/>
            </a:p>
          </p:txBody>
        </p:sp>
      </p:grpSp>
      <p:grpSp>
        <p:nvGrpSpPr>
          <p:cNvPr id="2958" name="Google Shape;2958;p144"/>
          <p:cNvGrpSpPr/>
          <p:nvPr/>
        </p:nvGrpSpPr>
        <p:grpSpPr>
          <a:xfrm>
            <a:off x="1979613" y="4114800"/>
            <a:ext cx="566737" cy="1674813"/>
            <a:chOff x="1247" y="2592"/>
            <a:chExt cx="357" cy="1055"/>
          </a:xfrm>
        </p:grpSpPr>
        <p:cxnSp>
          <p:nvCxnSpPr>
            <p:cNvPr id="2959" name="Google Shape;2959;p144"/>
            <p:cNvCxnSpPr/>
            <p:nvPr/>
          </p:nvCxnSpPr>
          <p:spPr>
            <a:xfrm rot="10800000">
              <a:off x="1550" y="2592"/>
              <a:ext cx="29" cy="1004"/>
            </a:xfrm>
            <a:prstGeom prst="straightConnector1">
              <a:avLst/>
            </a:prstGeom>
            <a:noFill/>
            <a:ln cap="flat" cmpd="sng" w="28575">
              <a:solidFill>
                <a:schemeClr val="folHlink"/>
              </a:solidFill>
              <a:prstDash val="solid"/>
              <a:round/>
              <a:headEnd len="med" w="med" type="none"/>
              <a:tailEnd len="med" w="med" type="none"/>
            </a:ln>
          </p:spPr>
        </p:cxnSp>
        <p:sp>
          <p:nvSpPr>
            <p:cNvPr id="2960" name="Google Shape;2960;p144"/>
            <p:cNvSpPr txBox="1"/>
            <p:nvPr/>
          </p:nvSpPr>
          <p:spPr>
            <a:xfrm>
              <a:off x="1247" y="3454"/>
              <a:ext cx="357" cy="19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3,4</a:t>
              </a:r>
              <a:endParaRPr/>
            </a:p>
          </p:txBody>
        </p:sp>
      </p:grpSp>
      <p:grpSp>
        <p:nvGrpSpPr>
          <p:cNvPr id="2961" name="Google Shape;2961;p144"/>
          <p:cNvGrpSpPr/>
          <p:nvPr/>
        </p:nvGrpSpPr>
        <p:grpSpPr>
          <a:xfrm>
            <a:off x="3308350" y="3616325"/>
            <a:ext cx="1695450" cy="304800"/>
            <a:chOff x="2084" y="2278"/>
            <a:chExt cx="1068" cy="192"/>
          </a:xfrm>
        </p:grpSpPr>
        <p:cxnSp>
          <p:nvCxnSpPr>
            <p:cNvPr id="2962" name="Google Shape;2962;p144"/>
            <p:cNvCxnSpPr/>
            <p:nvPr/>
          </p:nvCxnSpPr>
          <p:spPr>
            <a:xfrm flipH="1">
              <a:off x="2084" y="2454"/>
              <a:ext cx="979" cy="1"/>
            </a:xfrm>
            <a:prstGeom prst="straightConnector1">
              <a:avLst/>
            </a:prstGeom>
            <a:noFill/>
            <a:ln cap="flat" cmpd="sng" w="28575">
              <a:solidFill>
                <a:schemeClr val="folHlink"/>
              </a:solidFill>
              <a:prstDash val="solid"/>
              <a:round/>
              <a:headEnd len="med" w="med" type="none"/>
              <a:tailEnd len="med" w="med" type="none"/>
            </a:ln>
          </p:spPr>
        </p:cxnSp>
        <p:sp>
          <p:nvSpPr>
            <p:cNvPr id="2963" name="Google Shape;2963;p144"/>
            <p:cNvSpPr txBox="1"/>
            <p:nvPr/>
          </p:nvSpPr>
          <p:spPr>
            <a:xfrm>
              <a:off x="2744" y="2278"/>
              <a:ext cx="408" cy="1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folHlink"/>
                  </a:solidFill>
                  <a:latin typeface="Tahoma"/>
                  <a:ea typeface="Tahoma"/>
                  <a:cs typeface="Tahoma"/>
                  <a:sym typeface="Tahoma"/>
                </a:rPr>
                <a:t>W</a:t>
              </a:r>
              <a:r>
                <a:rPr baseline="-25000" lang="en-US" sz="1400">
                  <a:solidFill>
                    <a:schemeClr val="folHlink"/>
                  </a:solidFill>
                  <a:latin typeface="Tahoma"/>
                  <a:ea typeface="Tahoma"/>
                  <a:cs typeface="Tahoma"/>
                  <a:sym typeface="Tahoma"/>
                </a:rPr>
                <a:t>2,4</a:t>
              </a:r>
              <a:endParaRPr/>
            </a:p>
          </p:txBody>
        </p:sp>
      </p:grpSp>
      <p:sp>
        <p:nvSpPr>
          <p:cNvPr id="2964" name="Google Shape;2964;p144"/>
          <p:cNvSpPr/>
          <p:nvPr/>
        </p:nvSpPr>
        <p:spPr>
          <a:xfrm>
            <a:off x="2771775" y="2349500"/>
            <a:ext cx="431800" cy="287338"/>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q</a:t>
            </a:r>
            <a:endParaRPr/>
          </a:p>
        </p:txBody>
      </p:sp>
      <p:sp>
        <p:nvSpPr>
          <p:cNvPr id="2965" name="Google Shape;2965;p144"/>
          <p:cNvSpPr/>
          <p:nvPr/>
        </p:nvSpPr>
        <p:spPr>
          <a:xfrm>
            <a:off x="6726238" y="1970088"/>
            <a:ext cx="642937" cy="660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1 vs 4</a:t>
            </a:r>
            <a:endParaRPr/>
          </a:p>
        </p:txBody>
      </p:sp>
      <p:sp>
        <p:nvSpPr>
          <p:cNvPr id="2966" name="Google Shape;2966;p144"/>
          <p:cNvSpPr/>
          <p:nvPr/>
        </p:nvSpPr>
        <p:spPr>
          <a:xfrm>
            <a:off x="5373688" y="4818063"/>
            <a:ext cx="642937" cy="660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3 vs 4</a:t>
            </a:r>
            <a:endParaRPr/>
          </a:p>
        </p:txBody>
      </p:sp>
      <p:sp>
        <p:nvSpPr>
          <p:cNvPr id="2967" name="Google Shape;2967;p144"/>
          <p:cNvSpPr/>
          <p:nvPr/>
        </p:nvSpPr>
        <p:spPr>
          <a:xfrm>
            <a:off x="6083300" y="3360738"/>
            <a:ext cx="642938" cy="661987"/>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2 vs 4</a:t>
            </a:r>
            <a:endParaRPr/>
          </a:p>
        </p:txBody>
      </p:sp>
      <p:sp>
        <p:nvSpPr>
          <p:cNvPr id="2968" name="Google Shape;2968;p144"/>
          <p:cNvSpPr/>
          <p:nvPr/>
        </p:nvSpPr>
        <p:spPr>
          <a:xfrm>
            <a:off x="7434263" y="3357563"/>
            <a:ext cx="642937" cy="661987"/>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1 vs 3</a:t>
            </a:r>
            <a:endParaRPr/>
          </a:p>
        </p:txBody>
      </p:sp>
      <p:sp>
        <p:nvSpPr>
          <p:cNvPr id="2969" name="Google Shape;2969;p144"/>
          <p:cNvSpPr/>
          <p:nvPr/>
        </p:nvSpPr>
        <p:spPr>
          <a:xfrm>
            <a:off x="6726238" y="4818063"/>
            <a:ext cx="642937" cy="660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2 vs 3</a:t>
            </a:r>
            <a:endParaRPr/>
          </a:p>
        </p:txBody>
      </p:sp>
      <p:sp>
        <p:nvSpPr>
          <p:cNvPr id="2970" name="Google Shape;2970;p144"/>
          <p:cNvSpPr/>
          <p:nvPr/>
        </p:nvSpPr>
        <p:spPr>
          <a:xfrm>
            <a:off x="8077200" y="4818063"/>
            <a:ext cx="642938" cy="6604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1 vs 2</a:t>
            </a:r>
            <a:endParaRPr/>
          </a:p>
        </p:txBody>
      </p:sp>
      <p:cxnSp>
        <p:nvCxnSpPr>
          <p:cNvPr id="2971" name="Google Shape;2971;p144"/>
          <p:cNvCxnSpPr/>
          <p:nvPr/>
        </p:nvCxnSpPr>
        <p:spPr>
          <a:xfrm flipH="1">
            <a:off x="6403975" y="2565400"/>
            <a:ext cx="450850" cy="795338"/>
          </a:xfrm>
          <a:prstGeom prst="straightConnector1">
            <a:avLst/>
          </a:prstGeom>
          <a:noFill/>
          <a:ln cap="flat" cmpd="sng" w="9525">
            <a:solidFill>
              <a:schemeClr val="dk1"/>
            </a:solidFill>
            <a:prstDash val="solid"/>
            <a:round/>
            <a:headEnd len="med" w="med" type="none"/>
            <a:tailEnd len="med" w="med" type="triangle"/>
          </a:ln>
        </p:spPr>
      </p:cxnSp>
      <p:cxnSp>
        <p:nvCxnSpPr>
          <p:cNvPr id="2972" name="Google Shape;2972;p144"/>
          <p:cNvCxnSpPr/>
          <p:nvPr/>
        </p:nvCxnSpPr>
        <p:spPr>
          <a:xfrm flipH="1">
            <a:off x="5761038" y="3956050"/>
            <a:ext cx="450850" cy="862013"/>
          </a:xfrm>
          <a:prstGeom prst="straightConnector1">
            <a:avLst/>
          </a:prstGeom>
          <a:noFill/>
          <a:ln cap="flat" cmpd="sng" w="9525">
            <a:solidFill>
              <a:schemeClr val="dk1"/>
            </a:solidFill>
            <a:prstDash val="solid"/>
            <a:round/>
            <a:headEnd len="med" w="med" type="none"/>
            <a:tailEnd len="med" w="med" type="triangle"/>
          </a:ln>
        </p:spPr>
      </p:cxnSp>
      <p:cxnSp>
        <p:nvCxnSpPr>
          <p:cNvPr id="2973" name="Google Shape;2973;p144"/>
          <p:cNvCxnSpPr/>
          <p:nvPr/>
        </p:nvCxnSpPr>
        <p:spPr>
          <a:xfrm flipH="1">
            <a:off x="7820025" y="5345113"/>
            <a:ext cx="322263" cy="463550"/>
          </a:xfrm>
          <a:prstGeom prst="straightConnector1">
            <a:avLst/>
          </a:prstGeom>
          <a:noFill/>
          <a:ln cap="flat" cmpd="sng" w="9525">
            <a:solidFill>
              <a:schemeClr val="dk1"/>
            </a:solidFill>
            <a:prstDash val="solid"/>
            <a:round/>
            <a:headEnd len="med" w="med" type="none"/>
            <a:tailEnd len="med" w="med" type="triangle"/>
          </a:ln>
        </p:spPr>
      </p:cxnSp>
      <p:cxnSp>
        <p:nvCxnSpPr>
          <p:cNvPr id="2974" name="Google Shape;2974;p144"/>
          <p:cNvCxnSpPr/>
          <p:nvPr/>
        </p:nvCxnSpPr>
        <p:spPr>
          <a:xfrm>
            <a:off x="7242175" y="2565400"/>
            <a:ext cx="449263" cy="795338"/>
          </a:xfrm>
          <a:prstGeom prst="straightConnector1">
            <a:avLst/>
          </a:prstGeom>
          <a:noFill/>
          <a:ln cap="flat" cmpd="sng" w="9525">
            <a:solidFill>
              <a:schemeClr val="dk1"/>
            </a:solidFill>
            <a:prstDash val="solid"/>
            <a:round/>
            <a:headEnd len="med" w="med" type="none"/>
            <a:tailEnd len="med" w="med" type="triangle"/>
          </a:ln>
        </p:spPr>
      </p:cxnSp>
      <p:cxnSp>
        <p:nvCxnSpPr>
          <p:cNvPr id="2975" name="Google Shape;2975;p144"/>
          <p:cNvCxnSpPr/>
          <p:nvPr/>
        </p:nvCxnSpPr>
        <p:spPr>
          <a:xfrm>
            <a:off x="7305675" y="5345113"/>
            <a:ext cx="385763" cy="465137"/>
          </a:xfrm>
          <a:prstGeom prst="straightConnector1">
            <a:avLst/>
          </a:prstGeom>
          <a:noFill/>
          <a:ln cap="flat" cmpd="sng" w="9525">
            <a:solidFill>
              <a:schemeClr val="dk1"/>
            </a:solidFill>
            <a:prstDash val="solid"/>
            <a:round/>
            <a:headEnd len="med" w="med" type="none"/>
            <a:tailEnd len="med" w="med" type="triangle"/>
          </a:ln>
        </p:spPr>
      </p:cxnSp>
      <p:cxnSp>
        <p:nvCxnSpPr>
          <p:cNvPr id="2976" name="Google Shape;2976;p144"/>
          <p:cNvCxnSpPr/>
          <p:nvPr/>
        </p:nvCxnSpPr>
        <p:spPr>
          <a:xfrm>
            <a:off x="8656638" y="5345113"/>
            <a:ext cx="257175" cy="463550"/>
          </a:xfrm>
          <a:prstGeom prst="straightConnector1">
            <a:avLst/>
          </a:prstGeom>
          <a:noFill/>
          <a:ln cap="flat" cmpd="sng" w="9525">
            <a:solidFill>
              <a:schemeClr val="dk1"/>
            </a:solidFill>
            <a:prstDash val="solid"/>
            <a:round/>
            <a:headEnd len="med" w="med" type="none"/>
            <a:tailEnd len="med" w="med" type="triangle"/>
          </a:ln>
        </p:spPr>
      </p:cxnSp>
      <p:cxnSp>
        <p:nvCxnSpPr>
          <p:cNvPr id="2977" name="Google Shape;2977;p144"/>
          <p:cNvCxnSpPr/>
          <p:nvPr/>
        </p:nvCxnSpPr>
        <p:spPr>
          <a:xfrm flipH="1">
            <a:off x="7112000" y="3956050"/>
            <a:ext cx="450850" cy="862013"/>
          </a:xfrm>
          <a:prstGeom prst="straightConnector1">
            <a:avLst/>
          </a:prstGeom>
          <a:noFill/>
          <a:ln cap="flat" cmpd="sng" w="9525">
            <a:solidFill>
              <a:schemeClr val="dk1"/>
            </a:solidFill>
            <a:prstDash val="solid"/>
            <a:round/>
            <a:headEnd len="med" w="med" type="none"/>
            <a:tailEnd len="med" w="med" type="triangle"/>
          </a:ln>
        </p:spPr>
      </p:cxnSp>
      <p:sp>
        <p:nvSpPr>
          <p:cNvPr id="2978" name="Google Shape;2978;p144"/>
          <p:cNvSpPr txBox="1"/>
          <p:nvPr/>
        </p:nvSpPr>
        <p:spPr>
          <a:xfrm>
            <a:off x="6403975" y="1970088"/>
            <a:ext cx="320675" cy="82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1 2 3 4</a:t>
            </a:r>
            <a:endParaRPr/>
          </a:p>
        </p:txBody>
      </p:sp>
      <p:sp>
        <p:nvSpPr>
          <p:cNvPr id="2979" name="Google Shape;2979;p144"/>
          <p:cNvSpPr txBox="1"/>
          <p:nvPr/>
        </p:nvSpPr>
        <p:spPr>
          <a:xfrm>
            <a:off x="5053013" y="4724400"/>
            <a:ext cx="320675" cy="6397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 3 4</a:t>
            </a:r>
            <a:endParaRPr/>
          </a:p>
        </p:txBody>
      </p:sp>
      <p:sp>
        <p:nvSpPr>
          <p:cNvPr id="2980" name="Google Shape;2980;p144"/>
          <p:cNvSpPr txBox="1"/>
          <p:nvPr/>
        </p:nvSpPr>
        <p:spPr>
          <a:xfrm>
            <a:off x="5761038" y="3360738"/>
            <a:ext cx="320675" cy="6397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2 3 4</a:t>
            </a:r>
            <a:endParaRPr/>
          </a:p>
        </p:txBody>
      </p:sp>
      <p:sp>
        <p:nvSpPr>
          <p:cNvPr id="2981" name="Google Shape;2981;p144"/>
          <p:cNvSpPr txBox="1"/>
          <p:nvPr/>
        </p:nvSpPr>
        <p:spPr>
          <a:xfrm>
            <a:off x="7754938" y="4948238"/>
            <a:ext cx="320675"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1 2</a:t>
            </a:r>
            <a:endParaRPr/>
          </a:p>
        </p:txBody>
      </p:sp>
      <p:sp>
        <p:nvSpPr>
          <p:cNvPr id="2982" name="Google Shape;2982;p144"/>
          <p:cNvSpPr txBox="1"/>
          <p:nvPr/>
        </p:nvSpPr>
        <p:spPr>
          <a:xfrm>
            <a:off x="7113588" y="3360738"/>
            <a:ext cx="320675" cy="6397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1 2 3</a:t>
            </a:r>
            <a:endParaRPr/>
          </a:p>
        </p:txBody>
      </p:sp>
      <p:sp>
        <p:nvSpPr>
          <p:cNvPr id="2983" name="Google Shape;2983;p144"/>
          <p:cNvSpPr txBox="1"/>
          <p:nvPr/>
        </p:nvSpPr>
        <p:spPr>
          <a:xfrm>
            <a:off x="6403975" y="4733925"/>
            <a:ext cx="320675" cy="6397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 2 3</a:t>
            </a:r>
            <a:endParaRPr/>
          </a:p>
        </p:txBody>
      </p:sp>
      <p:sp>
        <p:nvSpPr>
          <p:cNvPr id="2984" name="Google Shape;2984;p144"/>
          <p:cNvSpPr txBox="1"/>
          <p:nvPr/>
        </p:nvSpPr>
        <p:spPr>
          <a:xfrm>
            <a:off x="5953125" y="2763838"/>
            <a:ext cx="708025" cy="274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1</a:t>
            </a:r>
            <a:endParaRPr/>
          </a:p>
        </p:txBody>
      </p:sp>
      <p:sp>
        <p:nvSpPr>
          <p:cNvPr id="2985" name="Google Shape;2985;p144"/>
          <p:cNvSpPr txBox="1"/>
          <p:nvPr/>
        </p:nvSpPr>
        <p:spPr>
          <a:xfrm>
            <a:off x="7235825" y="4154488"/>
            <a:ext cx="708025" cy="274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1</a:t>
            </a:r>
            <a:endParaRPr/>
          </a:p>
        </p:txBody>
      </p:sp>
      <p:sp>
        <p:nvSpPr>
          <p:cNvPr id="2986" name="Google Shape;2986;p144"/>
          <p:cNvSpPr txBox="1"/>
          <p:nvPr/>
        </p:nvSpPr>
        <p:spPr>
          <a:xfrm>
            <a:off x="5245100" y="4154488"/>
            <a:ext cx="708025" cy="274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2</a:t>
            </a:r>
            <a:endParaRPr/>
          </a:p>
        </p:txBody>
      </p:sp>
      <p:sp>
        <p:nvSpPr>
          <p:cNvPr id="2987" name="Google Shape;2987;p144"/>
          <p:cNvSpPr txBox="1"/>
          <p:nvPr/>
        </p:nvSpPr>
        <p:spPr>
          <a:xfrm>
            <a:off x="8013700" y="4167188"/>
            <a:ext cx="708025" cy="274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3</a:t>
            </a:r>
            <a:endParaRPr/>
          </a:p>
        </p:txBody>
      </p:sp>
      <p:sp>
        <p:nvSpPr>
          <p:cNvPr id="2988" name="Google Shape;2988;p144"/>
          <p:cNvSpPr txBox="1"/>
          <p:nvPr/>
        </p:nvSpPr>
        <p:spPr>
          <a:xfrm>
            <a:off x="7242175" y="2776538"/>
            <a:ext cx="708025" cy="274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4</a:t>
            </a:r>
            <a:endParaRPr/>
          </a:p>
        </p:txBody>
      </p:sp>
      <p:sp>
        <p:nvSpPr>
          <p:cNvPr id="2989" name="Google Shape;2989;p144"/>
          <p:cNvSpPr txBox="1"/>
          <p:nvPr/>
        </p:nvSpPr>
        <p:spPr>
          <a:xfrm>
            <a:off x="6081713" y="4154488"/>
            <a:ext cx="708025" cy="274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not 4</a:t>
            </a:r>
            <a:endParaRPr/>
          </a:p>
        </p:txBody>
      </p:sp>
      <p:cxnSp>
        <p:nvCxnSpPr>
          <p:cNvPr id="2990" name="Google Shape;2990;p144"/>
          <p:cNvCxnSpPr/>
          <p:nvPr/>
        </p:nvCxnSpPr>
        <p:spPr>
          <a:xfrm flipH="1">
            <a:off x="6469063" y="5345113"/>
            <a:ext cx="320675" cy="463550"/>
          </a:xfrm>
          <a:prstGeom prst="straightConnector1">
            <a:avLst/>
          </a:prstGeom>
          <a:noFill/>
          <a:ln cap="flat" cmpd="sng" w="9525">
            <a:solidFill>
              <a:schemeClr val="dk1"/>
            </a:solidFill>
            <a:prstDash val="solid"/>
            <a:round/>
            <a:headEnd len="med" w="med" type="none"/>
            <a:tailEnd len="med" w="med" type="triangle"/>
          </a:ln>
        </p:spPr>
      </p:cxnSp>
      <p:cxnSp>
        <p:nvCxnSpPr>
          <p:cNvPr id="2991" name="Google Shape;2991;p144"/>
          <p:cNvCxnSpPr/>
          <p:nvPr/>
        </p:nvCxnSpPr>
        <p:spPr>
          <a:xfrm flipH="1">
            <a:off x="5118100" y="5345113"/>
            <a:ext cx="322263" cy="463550"/>
          </a:xfrm>
          <a:prstGeom prst="straightConnector1">
            <a:avLst/>
          </a:prstGeom>
          <a:noFill/>
          <a:ln cap="flat" cmpd="sng" w="9525">
            <a:solidFill>
              <a:schemeClr val="dk1"/>
            </a:solidFill>
            <a:prstDash val="solid"/>
            <a:round/>
            <a:headEnd len="med" w="med" type="none"/>
            <a:tailEnd len="med" w="med" type="triangle"/>
          </a:ln>
        </p:spPr>
      </p:cxnSp>
      <p:cxnSp>
        <p:nvCxnSpPr>
          <p:cNvPr id="2992" name="Google Shape;2992;p144"/>
          <p:cNvCxnSpPr/>
          <p:nvPr/>
        </p:nvCxnSpPr>
        <p:spPr>
          <a:xfrm>
            <a:off x="5953125" y="5345113"/>
            <a:ext cx="385763" cy="465137"/>
          </a:xfrm>
          <a:prstGeom prst="straightConnector1">
            <a:avLst/>
          </a:prstGeom>
          <a:noFill/>
          <a:ln cap="flat" cmpd="sng" w="9525">
            <a:solidFill>
              <a:schemeClr val="dk1"/>
            </a:solidFill>
            <a:prstDash val="solid"/>
            <a:round/>
            <a:headEnd len="med" w="med" type="none"/>
            <a:tailEnd len="med" w="med" type="triangle"/>
          </a:ln>
        </p:spPr>
      </p:cxnSp>
      <p:cxnSp>
        <p:nvCxnSpPr>
          <p:cNvPr id="2993" name="Google Shape;2993;p144"/>
          <p:cNvCxnSpPr/>
          <p:nvPr/>
        </p:nvCxnSpPr>
        <p:spPr>
          <a:xfrm>
            <a:off x="6597650" y="3956050"/>
            <a:ext cx="449263" cy="795338"/>
          </a:xfrm>
          <a:prstGeom prst="straightConnector1">
            <a:avLst/>
          </a:prstGeom>
          <a:noFill/>
          <a:ln cap="flat" cmpd="sng" w="9525">
            <a:solidFill>
              <a:schemeClr val="dk1"/>
            </a:solidFill>
            <a:prstDash val="solid"/>
            <a:round/>
            <a:headEnd len="med" w="med" type="none"/>
            <a:tailEnd len="med" w="med" type="triangle"/>
          </a:ln>
        </p:spPr>
      </p:cxnSp>
      <p:cxnSp>
        <p:nvCxnSpPr>
          <p:cNvPr id="2994" name="Google Shape;2994;p144"/>
          <p:cNvCxnSpPr/>
          <p:nvPr/>
        </p:nvCxnSpPr>
        <p:spPr>
          <a:xfrm>
            <a:off x="7948613" y="3956050"/>
            <a:ext cx="450850" cy="862013"/>
          </a:xfrm>
          <a:prstGeom prst="straightConnector1">
            <a:avLst/>
          </a:prstGeom>
          <a:noFill/>
          <a:ln cap="flat" cmpd="sng" w="9525">
            <a:solidFill>
              <a:schemeClr val="dk1"/>
            </a:solidFill>
            <a:prstDash val="solid"/>
            <a:round/>
            <a:headEnd len="med" w="med" type="none"/>
            <a:tailEnd len="med" w="med" type="triangle"/>
          </a:ln>
        </p:spPr>
      </p:cxnSp>
      <p:sp>
        <p:nvSpPr>
          <p:cNvPr id="2995" name="Google Shape;2995;p144"/>
          <p:cNvSpPr txBox="1"/>
          <p:nvPr/>
        </p:nvSpPr>
        <p:spPr>
          <a:xfrm>
            <a:off x="4859338" y="5756275"/>
            <a:ext cx="322262" cy="33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4</a:t>
            </a:r>
            <a:endParaRPr sz="1600">
              <a:solidFill>
                <a:schemeClr val="dk1"/>
              </a:solidFill>
              <a:latin typeface="Tahoma"/>
              <a:ea typeface="Tahoma"/>
              <a:cs typeface="Tahoma"/>
              <a:sym typeface="Tahoma"/>
            </a:endParaRPr>
          </a:p>
        </p:txBody>
      </p:sp>
      <p:sp>
        <p:nvSpPr>
          <p:cNvPr id="2996" name="Google Shape;2996;p144"/>
          <p:cNvSpPr txBox="1"/>
          <p:nvPr/>
        </p:nvSpPr>
        <p:spPr>
          <a:xfrm>
            <a:off x="8785225" y="5756275"/>
            <a:ext cx="322263" cy="33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1</a:t>
            </a:r>
            <a:endParaRPr sz="1600">
              <a:solidFill>
                <a:schemeClr val="dk1"/>
              </a:solidFill>
              <a:latin typeface="Tahoma"/>
              <a:ea typeface="Tahoma"/>
              <a:cs typeface="Tahoma"/>
              <a:sym typeface="Tahoma"/>
            </a:endParaRPr>
          </a:p>
        </p:txBody>
      </p:sp>
      <p:sp>
        <p:nvSpPr>
          <p:cNvPr id="2997" name="Google Shape;2997;p144"/>
          <p:cNvSpPr txBox="1"/>
          <p:nvPr/>
        </p:nvSpPr>
        <p:spPr>
          <a:xfrm>
            <a:off x="7562850" y="5756275"/>
            <a:ext cx="322263" cy="33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2</a:t>
            </a:r>
            <a:endParaRPr sz="1600">
              <a:solidFill>
                <a:schemeClr val="dk1"/>
              </a:solidFill>
              <a:latin typeface="Tahoma"/>
              <a:ea typeface="Tahoma"/>
              <a:cs typeface="Tahoma"/>
              <a:sym typeface="Tahoma"/>
            </a:endParaRPr>
          </a:p>
        </p:txBody>
      </p:sp>
      <p:sp>
        <p:nvSpPr>
          <p:cNvPr id="2998" name="Google Shape;2998;p144"/>
          <p:cNvSpPr txBox="1"/>
          <p:nvPr/>
        </p:nvSpPr>
        <p:spPr>
          <a:xfrm>
            <a:off x="6211888" y="5756275"/>
            <a:ext cx="322262" cy="334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3</a:t>
            </a:r>
            <a:endParaRPr sz="1600">
              <a:solidFill>
                <a:schemeClr val="dk1"/>
              </a:solidFill>
              <a:latin typeface="Tahoma"/>
              <a:ea typeface="Tahoma"/>
              <a:cs typeface="Tahoma"/>
              <a:sym typeface="Tahoma"/>
            </a:endParaRPr>
          </a:p>
        </p:txBody>
      </p:sp>
      <p:cxnSp>
        <p:nvCxnSpPr>
          <p:cNvPr id="2999" name="Google Shape;2999;p144"/>
          <p:cNvCxnSpPr/>
          <p:nvPr/>
        </p:nvCxnSpPr>
        <p:spPr>
          <a:xfrm>
            <a:off x="2987675" y="2636838"/>
            <a:ext cx="288925" cy="504825"/>
          </a:xfrm>
          <a:prstGeom prst="straightConnector1">
            <a:avLst/>
          </a:prstGeom>
          <a:noFill/>
          <a:ln cap="flat" cmpd="sng" w="19050">
            <a:solidFill>
              <a:srgbClr val="993366"/>
            </a:solidFill>
            <a:prstDash val="dashDot"/>
            <a:round/>
            <a:headEnd len="med" w="med" type="none"/>
            <a:tailEnd len="med" w="med" type="none"/>
          </a:ln>
        </p:spPr>
      </p:cxnSp>
      <p:cxnSp>
        <p:nvCxnSpPr>
          <p:cNvPr id="3000" name="Google Shape;3000;p144"/>
          <p:cNvCxnSpPr/>
          <p:nvPr/>
        </p:nvCxnSpPr>
        <p:spPr>
          <a:xfrm flipH="1">
            <a:off x="1619250" y="2636838"/>
            <a:ext cx="1296988" cy="1223962"/>
          </a:xfrm>
          <a:prstGeom prst="straightConnector1">
            <a:avLst/>
          </a:prstGeom>
          <a:noFill/>
          <a:ln cap="flat" cmpd="sng" w="19050">
            <a:solidFill>
              <a:srgbClr val="993366"/>
            </a:solidFill>
            <a:prstDash val="dashDot"/>
            <a:round/>
            <a:headEnd len="med" w="med" type="none"/>
            <a:tailEnd len="med" w="med" type="none"/>
          </a:ln>
        </p:spPr>
      </p:cxnSp>
      <p:cxnSp>
        <p:nvCxnSpPr>
          <p:cNvPr id="3001" name="Google Shape;3001;p144"/>
          <p:cNvCxnSpPr/>
          <p:nvPr/>
        </p:nvCxnSpPr>
        <p:spPr>
          <a:xfrm rot="10800000">
            <a:off x="2484438" y="2492375"/>
            <a:ext cx="287337" cy="0"/>
          </a:xfrm>
          <a:prstGeom prst="straightConnector1">
            <a:avLst/>
          </a:prstGeom>
          <a:noFill/>
          <a:ln cap="flat" cmpd="sng" w="19050">
            <a:solidFill>
              <a:srgbClr val="993366"/>
            </a:solidFill>
            <a:prstDash val="dashDot"/>
            <a:round/>
            <a:headEnd len="med" w="med" type="none"/>
            <a:tailEnd len="med" w="med" type="none"/>
          </a:ln>
        </p:spPr>
      </p:cxnSp>
      <p:sp>
        <p:nvSpPr>
          <p:cNvPr id="3002" name="Google Shape;3002;p144"/>
          <p:cNvSpPr txBox="1"/>
          <p:nvPr/>
        </p:nvSpPr>
        <p:spPr>
          <a:xfrm>
            <a:off x="1979613" y="2636838"/>
            <a:ext cx="12954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993366"/>
                </a:solidFill>
                <a:latin typeface="Tahoma"/>
                <a:ea typeface="Tahoma"/>
                <a:cs typeface="Tahoma"/>
                <a:sym typeface="Tahoma"/>
              </a:rPr>
              <a:t>~ 1 or 4 ?</a:t>
            </a:r>
            <a:endParaRPr/>
          </a:p>
        </p:txBody>
      </p:sp>
      <p:sp>
        <p:nvSpPr>
          <p:cNvPr id="3003" name="Google Shape;3003;p144"/>
          <p:cNvSpPr txBox="1"/>
          <p:nvPr/>
        </p:nvSpPr>
        <p:spPr>
          <a:xfrm>
            <a:off x="2195513" y="3213100"/>
            <a:ext cx="12954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993366"/>
                </a:solidFill>
                <a:latin typeface="Tahoma"/>
                <a:ea typeface="Tahoma"/>
                <a:cs typeface="Tahoma"/>
                <a:sym typeface="Tahoma"/>
              </a:rPr>
              <a:t>~ 1 or 3 ?</a:t>
            </a:r>
            <a:endParaRPr/>
          </a:p>
        </p:txBody>
      </p:sp>
      <p:sp>
        <p:nvSpPr>
          <p:cNvPr id="3004" name="Google Shape;3004;p144"/>
          <p:cNvSpPr txBox="1"/>
          <p:nvPr/>
        </p:nvSpPr>
        <p:spPr>
          <a:xfrm>
            <a:off x="2413000" y="2060575"/>
            <a:ext cx="12954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993366"/>
                </a:solidFill>
                <a:latin typeface="Tahoma"/>
                <a:ea typeface="Tahoma"/>
                <a:cs typeface="Tahoma"/>
                <a:sym typeface="Tahoma"/>
              </a:rPr>
              <a:t>~ 1 or 2 ?</a:t>
            </a:r>
            <a:endParaRPr/>
          </a:p>
        </p:txBody>
      </p:sp>
      <p:sp>
        <p:nvSpPr>
          <p:cNvPr id="3005" name="Google Shape;3005;p144"/>
          <p:cNvSpPr txBox="1"/>
          <p:nvPr/>
        </p:nvSpPr>
        <p:spPr>
          <a:xfrm>
            <a:off x="2904331" y="6504801"/>
            <a:ext cx="333533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https://slideplayer.com/slide/3346677/</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3006" name="Google Shape;3006;p14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3007" name="Google Shape;3007;p14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4"/>
                                        </p:tgtEl>
                                        <p:attrNameLst>
                                          <p:attrName>style.visibility</p:attrName>
                                        </p:attrNameLst>
                                      </p:cBhvr>
                                      <p:to>
                                        <p:strVal val="visible"/>
                                      </p:to>
                                    </p:set>
                                    <p:animEffect filter="fade" transition="in">
                                      <p:cBhvr>
                                        <p:cTn dur="1000"/>
                                        <p:tgtEl>
                                          <p:spTgt spid="2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9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5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02"/>
                                        </p:tgtEl>
                                        <p:attrNameLst>
                                          <p:attrName>style.visibility</p:attrName>
                                        </p:attrNameLst>
                                      </p:cBhvr>
                                      <p:to>
                                        <p:strVal val="visible"/>
                                      </p:to>
                                    </p:set>
                                    <p:animEffect filter="fade" transition="in">
                                      <p:cBhvr>
                                        <p:cTn dur="500"/>
                                        <p:tgtEl>
                                          <p:spTgt spid="3002"/>
                                        </p:tgtEl>
                                      </p:cBhvr>
                                    </p:animEffect>
                                  </p:childTnLst>
                                </p:cTn>
                              </p:par>
                              <p:par>
                                <p:cTn fill="hold" nodeType="withEffect" presetClass="entr" presetID="10" presetSubtype="0">
                                  <p:stCondLst>
                                    <p:cond delay="0"/>
                                  </p:stCondLst>
                                  <p:childTnLst>
                                    <p:set>
                                      <p:cBhvr>
                                        <p:cTn dur="1" fill="hold">
                                          <p:stCondLst>
                                            <p:cond delay="0"/>
                                          </p:stCondLst>
                                        </p:cTn>
                                        <p:tgtEl>
                                          <p:spTgt spid="2999"/>
                                        </p:tgtEl>
                                        <p:attrNameLst>
                                          <p:attrName>style.visibility</p:attrName>
                                        </p:attrNameLst>
                                      </p:cBhvr>
                                      <p:to>
                                        <p:strVal val="visible"/>
                                      </p:to>
                                    </p:set>
                                    <p:animEffect filter="fade" transition="in">
                                      <p:cBhvr>
                                        <p:cTn dur="500"/>
                                        <p:tgtEl>
                                          <p:spTgt spid="29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9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0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00"/>
                                        </p:tgtEl>
                                        <p:attrNameLst>
                                          <p:attrName>style.visibility</p:attrName>
                                        </p:attrNameLst>
                                      </p:cBhvr>
                                      <p:to>
                                        <p:strVal val="visible"/>
                                      </p:to>
                                    </p:set>
                                    <p:animEffect filter="fade" transition="in">
                                      <p:cBhvr>
                                        <p:cTn dur="500"/>
                                        <p:tgtEl>
                                          <p:spTgt spid="3000"/>
                                        </p:tgtEl>
                                      </p:cBhvr>
                                    </p:animEffect>
                                  </p:childTnLst>
                                </p:cTn>
                              </p:par>
                              <p:par>
                                <p:cTn fill="hold" nodeType="withEffect" presetClass="entr" presetID="1" presetSubtype="0">
                                  <p:stCondLst>
                                    <p:cond delay="0"/>
                                  </p:stCondLst>
                                  <p:childTnLst>
                                    <p:set>
                                      <p:cBhvr>
                                        <p:cTn dur="1" fill="hold">
                                          <p:stCondLst>
                                            <p:cond delay="0"/>
                                          </p:stCondLst>
                                        </p:cTn>
                                        <p:tgtEl>
                                          <p:spTgt spid="294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003"/>
                                        </p:tgtEl>
                                        <p:attrNameLst>
                                          <p:attrName>style.visibility</p:attrName>
                                        </p:attrNameLst>
                                      </p:cBhvr>
                                      <p:to>
                                        <p:strVal val="visible"/>
                                      </p:to>
                                    </p:set>
                                    <p:animEffect filter="fade" transition="in">
                                      <p:cBhvr>
                                        <p:cTn dur="500"/>
                                        <p:tgtEl>
                                          <p:spTgt spid="3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0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4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94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001"/>
                                        </p:tgtEl>
                                        <p:attrNameLst>
                                          <p:attrName>style.visibility</p:attrName>
                                        </p:attrNameLst>
                                      </p:cBhvr>
                                      <p:to>
                                        <p:strVal val="visible"/>
                                      </p:to>
                                    </p:set>
                                    <p:animEffect filter="fade" transition="in">
                                      <p:cBhvr>
                                        <p:cTn dur="500"/>
                                        <p:tgtEl>
                                          <p:spTgt spid="3001"/>
                                        </p:tgtEl>
                                      </p:cBhvr>
                                    </p:animEffect>
                                  </p:childTnLst>
                                </p:cTn>
                              </p:par>
                              <p:par>
                                <p:cTn fill="hold" nodeType="withEffect" presetClass="entr" presetID="10" presetSubtype="0">
                                  <p:stCondLst>
                                    <p:cond delay="0"/>
                                  </p:stCondLst>
                                  <p:childTnLst>
                                    <p:set>
                                      <p:cBhvr>
                                        <p:cTn dur="1" fill="hold">
                                          <p:stCondLst>
                                            <p:cond delay="0"/>
                                          </p:stCondLst>
                                        </p:cTn>
                                        <p:tgtEl>
                                          <p:spTgt spid="3004"/>
                                        </p:tgtEl>
                                        <p:attrNameLst>
                                          <p:attrName>style.visibility</p:attrName>
                                        </p:attrNameLst>
                                      </p:cBhvr>
                                      <p:to>
                                        <p:strVal val="visible"/>
                                      </p:to>
                                    </p:set>
                                    <p:animEffect filter="fade" transition="in">
                                      <p:cBhvr>
                                        <p:cTn dur="500"/>
                                        <p:tgtEl>
                                          <p:spTgt spid="3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01"/>
                                        </p:tgtEl>
                                        <p:attrNameLst>
                                          <p:attrName>style.visibility</p:attrName>
                                        </p:attrNameLst>
                                      </p:cBhvr>
                                      <p:to>
                                        <p:strVal val="hidden"/>
                                      </p:to>
                                    </p:set>
                                  </p:childTnLst>
                                </p:cTn>
                              </p:par>
                              <p:par>
                                <p:cTn fill="hold" nodeType="withEffect" presetClass="exit" presetID="1" presetSubtype="0">
                                  <p:stCondLst>
                                    <p:cond delay="500"/>
                                  </p:stCondLst>
                                  <p:childTnLst>
                                    <p:set>
                                      <p:cBhvr>
                                        <p:cTn dur="1" fill="hold">
                                          <p:stCondLst>
                                            <p:cond delay="1"/>
                                          </p:stCondLst>
                                        </p:cTn>
                                        <p:tgtEl>
                                          <p:spTgt spid="30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Features</a:t>
            </a:r>
            <a:endParaRPr/>
          </a:p>
        </p:txBody>
      </p:sp>
      <p:sp>
        <p:nvSpPr>
          <p:cNvPr id="336" name="Google Shape;336;p2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Raw pixels</a:t>
            </a:r>
            <a:endParaRPr/>
          </a:p>
          <a:p>
            <a:pPr indent="-342900" lvl="0" marL="342900" rtl="0" algn="l">
              <a:spcBef>
                <a:spcPts val="600"/>
              </a:spcBef>
              <a:spcAft>
                <a:spcPts val="0"/>
              </a:spcAft>
              <a:buSzPts val="1950"/>
              <a:buFont typeface="Arial"/>
              <a:buNone/>
            </a:pPr>
            <a:r>
              <a:t/>
            </a:r>
            <a:endParaRPr/>
          </a:p>
          <a:p>
            <a:pPr indent="-342900" lvl="0" marL="342900" rtl="0" algn="l">
              <a:spcBef>
                <a:spcPts val="600"/>
              </a:spcBef>
              <a:spcAft>
                <a:spcPts val="0"/>
              </a:spcAft>
              <a:buSzPts val="1950"/>
              <a:buFont typeface="Arial"/>
              <a:buNone/>
            </a:pPr>
            <a:r>
              <a:t/>
            </a:r>
            <a:endParaRPr/>
          </a:p>
          <a:p>
            <a:pPr indent="-342900" lvl="0" marL="342900" rtl="0" algn="l">
              <a:spcBef>
                <a:spcPts val="600"/>
              </a:spcBef>
              <a:spcAft>
                <a:spcPts val="0"/>
              </a:spcAft>
              <a:buSzPts val="1950"/>
              <a:buChar char="■"/>
            </a:pPr>
            <a:r>
              <a:rPr lang="en-US"/>
              <a:t>Histograms</a:t>
            </a:r>
            <a:endParaRPr/>
          </a:p>
          <a:p>
            <a:pPr indent="-219075" lvl="0" marL="342900" rtl="0" algn="l">
              <a:spcBef>
                <a:spcPts val="600"/>
              </a:spcBef>
              <a:spcAft>
                <a:spcPts val="0"/>
              </a:spcAft>
              <a:buSzPts val="1950"/>
              <a:buNone/>
            </a:pPr>
            <a:r>
              <a:t/>
            </a:r>
            <a:endParaRPr/>
          </a:p>
          <a:p>
            <a:pPr indent="-219075" lvl="0" marL="342900" rtl="0" algn="l">
              <a:spcBef>
                <a:spcPts val="600"/>
              </a:spcBef>
              <a:spcAft>
                <a:spcPts val="0"/>
              </a:spcAft>
              <a:buSzPts val="1950"/>
              <a:buNone/>
            </a:pPr>
            <a:r>
              <a:t/>
            </a:r>
            <a:endParaRPr/>
          </a:p>
          <a:p>
            <a:pPr indent="-342900" lvl="0" marL="342900" rtl="0" algn="l">
              <a:spcBef>
                <a:spcPts val="600"/>
              </a:spcBef>
              <a:spcAft>
                <a:spcPts val="0"/>
              </a:spcAft>
              <a:buSzPts val="1950"/>
              <a:buChar char="■"/>
            </a:pPr>
            <a:r>
              <a:rPr lang="en-US"/>
              <a:t>GIST descriptors</a:t>
            </a:r>
            <a:endParaRPr/>
          </a:p>
          <a:p>
            <a:pPr indent="-342900" lvl="0" marL="342900" rtl="0" algn="l">
              <a:spcBef>
                <a:spcPts val="600"/>
              </a:spcBef>
              <a:spcAft>
                <a:spcPts val="0"/>
              </a:spcAft>
              <a:buSzPts val="1950"/>
              <a:buFont typeface="Arial"/>
              <a:buNone/>
            </a:pPr>
            <a:r>
              <a:t/>
            </a:r>
            <a:endParaRPr/>
          </a:p>
          <a:p>
            <a:pPr indent="-342900" lvl="0" marL="342900" rtl="0" algn="l">
              <a:spcBef>
                <a:spcPts val="600"/>
              </a:spcBef>
              <a:spcAft>
                <a:spcPts val="0"/>
              </a:spcAft>
              <a:buSzPts val="1950"/>
              <a:buFont typeface="Arial"/>
              <a:buNone/>
            </a:pPr>
            <a:r>
              <a:t/>
            </a:r>
            <a:endParaRPr/>
          </a:p>
          <a:p>
            <a:pPr indent="-342900" lvl="0" marL="342900" rtl="0" algn="l">
              <a:spcBef>
                <a:spcPts val="600"/>
              </a:spcBef>
              <a:spcAft>
                <a:spcPts val="0"/>
              </a:spcAft>
              <a:buSzPts val="1950"/>
              <a:buChar char="■"/>
            </a:pPr>
            <a:r>
              <a:rPr lang="en-US"/>
              <a:t>…</a:t>
            </a:r>
            <a:endParaRPr/>
          </a:p>
        </p:txBody>
      </p:sp>
      <p:pic>
        <p:nvPicPr>
          <p:cNvPr descr="C:\Documents and Settings\Derek Hoiem\My Documents\Classes\Spring10 - Computer Vision\figs\child_in_field.png" id="337" name="Google Shape;337;p28"/>
          <p:cNvPicPr preferRelativeResize="0"/>
          <p:nvPr/>
        </p:nvPicPr>
        <p:blipFill rotWithShape="1">
          <a:blip r:embed="rId3">
            <a:alphaModFix/>
          </a:blip>
          <a:srcRect b="0" l="0" r="0" t="0"/>
          <a:stretch/>
        </p:blipFill>
        <p:spPr>
          <a:xfrm>
            <a:off x="4183063" y="2043113"/>
            <a:ext cx="2446337" cy="1614487"/>
          </a:xfrm>
          <a:prstGeom prst="rect">
            <a:avLst/>
          </a:prstGeom>
          <a:noFill/>
          <a:ln>
            <a:noFill/>
          </a:ln>
        </p:spPr>
      </p:pic>
      <p:pic>
        <p:nvPicPr>
          <p:cNvPr id="338" name="Google Shape;338;p28"/>
          <p:cNvPicPr preferRelativeResize="0"/>
          <p:nvPr/>
        </p:nvPicPr>
        <p:blipFill rotWithShape="1">
          <a:blip r:embed="rId4">
            <a:alphaModFix/>
          </a:blip>
          <a:srcRect b="43111" l="32222" r="33333" t="12444"/>
          <a:stretch/>
        </p:blipFill>
        <p:spPr>
          <a:xfrm>
            <a:off x="6781800" y="1981200"/>
            <a:ext cx="2079625" cy="1676400"/>
          </a:xfrm>
          <a:prstGeom prst="rect">
            <a:avLst/>
          </a:prstGeom>
          <a:noFill/>
          <a:ln>
            <a:noFill/>
          </a:ln>
        </p:spPr>
      </p:pic>
      <p:pic>
        <p:nvPicPr>
          <p:cNvPr descr="0681_gist_photoshopped" id="339" name="Google Shape;339;p28"/>
          <p:cNvPicPr preferRelativeResize="0"/>
          <p:nvPr/>
        </p:nvPicPr>
        <p:blipFill rotWithShape="1">
          <a:blip r:embed="rId5">
            <a:alphaModFix/>
          </a:blip>
          <a:srcRect b="0" l="0" r="0" t="0"/>
          <a:stretch/>
        </p:blipFill>
        <p:spPr>
          <a:xfrm>
            <a:off x="6781800" y="4038600"/>
            <a:ext cx="2241550" cy="1752600"/>
          </a:xfrm>
          <a:prstGeom prst="rect">
            <a:avLst/>
          </a:prstGeom>
          <a:noFill/>
          <a:ln>
            <a:noFill/>
          </a:ln>
        </p:spPr>
      </p:pic>
      <p:pic>
        <p:nvPicPr>
          <p:cNvPr id="340" name="Google Shape;340;p28"/>
          <p:cNvPicPr preferRelativeResize="0"/>
          <p:nvPr/>
        </p:nvPicPr>
        <p:blipFill rotWithShape="1">
          <a:blip r:embed="rId6">
            <a:alphaModFix/>
          </a:blip>
          <a:srcRect b="0" l="0" r="0" t="0"/>
          <a:stretch/>
        </p:blipFill>
        <p:spPr>
          <a:xfrm>
            <a:off x="4191000" y="4038600"/>
            <a:ext cx="2389188" cy="1752600"/>
          </a:xfrm>
          <a:prstGeom prst="rect">
            <a:avLst/>
          </a:prstGeom>
          <a:noFill/>
          <a:ln>
            <a:noFill/>
          </a:ln>
        </p:spPr>
      </p:pic>
      <p:sp>
        <p:nvSpPr>
          <p:cNvPr id="341" name="Google Shape;341;p28"/>
          <p:cNvSpPr txBox="1"/>
          <p:nvPr/>
        </p:nvSpPr>
        <p:spPr>
          <a:xfrm>
            <a:off x="7315200" y="6581775"/>
            <a:ext cx="1812925"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
        <p:nvSpPr>
          <p:cNvPr id="342" name="Google Shape;342;p2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343" name="Google Shape;343;p2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1" name="Shape 3011"/>
        <p:cNvGrpSpPr/>
        <p:nvPr/>
      </p:nvGrpSpPr>
      <p:grpSpPr>
        <a:xfrm>
          <a:off x="0" y="0"/>
          <a:ext cx="0" cy="0"/>
          <a:chOff x="0" y="0"/>
          <a:chExt cx="0" cy="0"/>
        </a:xfrm>
      </p:grpSpPr>
      <p:sp>
        <p:nvSpPr>
          <p:cNvPr id="3012" name="Google Shape;3012;p14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4000"/>
              <a:t>DAGSVM</a:t>
            </a:r>
            <a:endParaRPr/>
          </a:p>
        </p:txBody>
      </p:sp>
      <p:sp>
        <p:nvSpPr>
          <p:cNvPr id="3013" name="Google Shape;3013;p145"/>
          <p:cNvSpPr txBox="1"/>
          <p:nvPr/>
        </p:nvSpPr>
        <p:spPr>
          <a:xfrm>
            <a:off x="900113" y="1557338"/>
            <a:ext cx="8243887" cy="4108450"/>
          </a:xfrm>
          <a:prstGeom prst="rect">
            <a:avLst/>
          </a:prstGeom>
          <a:noFill/>
          <a:ln>
            <a:noFill/>
          </a:ln>
        </p:spPr>
        <p:txBody>
          <a:bodyPr anchorCtr="0" anchor="t" bIns="45700" lIns="91425" spcFirstLastPara="1" rIns="91425" wrap="square" tIns="45700">
            <a:noAutofit/>
          </a:bodyPr>
          <a:lstStyle/>
          <a:p>
            <a:pPr indent="-198120" lvl="0" marL="0" marR="0" rtl="0" algn="l">
              <a:spcBef>
                <a:spcPts val="0"/>
              </a:spcBef>
              <a:spcAft>
                <a:spcPts val="0"/>
              </a:spcAft>
              <a:buClr>
                <a:schemeClr val="folHlink"/>
              </a:buClr>
              <a:buSzPts val="3120"/>
              <a:buFont typeface="Noto Sans Symbols"/>
              <a:buChar char="▪"/>
            </a:pPr>
            <a:r>
              <a:rPr b="0" lang="en-US" sz="2400">
                <a:solidFill>
                  <a:schemeClr val="dk1"/>
                </a:solidFill>
                <a:latin typeface="Tahoma"/>
                <a:ea typeface="Tahoma"/>
                <a:cs typeface="Tahoma"/>
                <a:sym typeface="Tahoma"/>
              </a:rPr>
              <a:t> Pros:</a:t>
            </a:r>
            <a:endParaRPr/>
          </a:p>
          <a:p>
            <a:pPr indent="-198120" lvl="1" marL="457200" marR="0" rtl="0" algn="l">
              <a:spcBef>
                <a:spcPts val="0"/>
              </a:spcBef>
              <a:spcAft>
                <a:spcPts val="0"/>
              </a:spcAft>
              <a:buClr>
                <a:schemeClr val="hlink"/>
              </a:buClr>
              <a:buSzPts val="3120"/>
              <a:buFont typeface="Noto Sans Symbols"/>
              <a:buChar char="▪"/>
            </a:pPr>
            <a:r>
              <a:rPr b="0" i="0" lang="en-US" sz="2400" u="none" cap="none" strike="noStrike">
                <a:solidFill>
                  <a:schemeClr val="dk1"/>
                </a:solidFill>
                <a:latin typeface="Tahoma"/>
                <a:ea typeface="Tahoma"/>
                <a:cs typeface="Tahoma"/>
                <a:sym typeface="Tahoma"/>
              </a:rPr>
              <a:t> </a:t>
            </a:r>
            <a:r>
              <a:rPr b="0" i="0" lang="en-US" sz="2400" u="none" cap="none" strike="noStrike">
                <a:solidFill>
                  <a:srgbClr val="669900"/>
                </a:solidFill>
                <a:latin typeface="Tahoma"/>
                <a:ea typeface="Tahoma"/>
                <a:cs typeface="Tahoma"/>
                <a:sym typeface="Tahoma"/>
              </a:rPr>
              <a:t>Only N</a:t>
            </a:r>
            <a:r>
              <a:rPr b="0" baseline="-25000" i="0" lang="en-US" sz="2400" u="none" cap="none" strike="noStrike">
                <a:solidFill>
                  <a:srgbClr val="669900"/>
                </a:solidFill>
                <a:latin typeface="Tahoma"/>
                <a:ea typeface="Tahoma"/>
                <a:cs typeface="Tahoma"/>
                <a:sym typeface="Tahoma"/>
              </a:rPr>
              <a:t>c</a:t>
            </a:r>
            <a:r>
              <a:rPr b="0" i="0" lang="en-US" sz="2400" u="none" cap="none" strike="noStrike">
                <a:solidFill>
                  <a:srgbClr val="669900"/>
                </a:solidFill>
                <a:latin typeface="Tahoma"/>
                <a:ea typeface="Tahoma"/>
                <a:cs typeface="Tahoma"/>
                <a:sym typeface="Tahoma"/>
              </a:rPr>
              <a:t>-1 classifiers to be tested</a:t>
            </a:r>
            <a:endParaRPr/>
          </a:p>
          <a:p>
            <a:pPr indent="0" lvl="1" marL="457200" marR="0" rtl="0" algn="l">
              <a:spcBef>
                <a:spcPts val="0"/>
              </a:spcBef>
              <a:spcAft>
                <a:spcPts val="0"/>
              </a:spcAft>
              <a:buClr>
                <a:schemeClr val="hlink"/>
              </a:buClr>
              <a:buSzPts val="3120"/>
              <a:buFont typeface="Noto Sans Symbols"/>
              <a:buNone/>
            </a:pPr>
            <a:r>
              <a:t/>
            </a:r>
            <a:endParaRPr b="0" i="0" sz="2400" u="none" cap="none" strike="noStrike">
              <a:solidFill>
                <a:srgbClr val="669900"/>
              </a:solidFill>
              <a:latin typeface="Tahoma"/>
              <a:ea typeface="Tahoma"/>
              <a:cs typeface="Tahoma"/>
              <a:sym typeface="Tahoma"/>
            </a:endParaRPr>
          </a:p>
          <a:p>
            <a:pPr indent="-198120" lvl="1" marL="457200" marR="0" rtl="0" algn="l">
              <a:spcBef>
                <a:spcPts val="0"/>
              </a:spcBef>
              <a:spcAft>
                <a:spcPts val="0"/>
              </a:spcAft>
              <a:buClr>
                <a:schemeClr val="hlink"/>
              </a:buClr>
              <a:buSzPts val="3120"/>
              <a:buFont typeface="Noto Sans Symbols"/>
              <a:buChar char="▪"/>
            </a:pPr>
            <a:r>
              <a:rPr b="0" i="0" lang="en-US" sz="2400" u="none" cap="none" strike="noStrike">
                <a:solidFill>
                  <a:srgbClr val="669900"/>
                </a:solidFill>
                <a:latin typeface="Tahoma"/>
                <a:ea typeface="Tahoma"/>
                <a:cs typeface="Tahoma"/>
                <a:sym typeface="Tahoma"/>
              </a:rPr>
              <a:t> Every classifier uses a small set of vectors for training</a:t>
            </a:r>
            <a:endParaRPr/>
          </a:p>
          <a:p>
            <a:pPr indent="0" lvl="1" marL="457200" marR="0" rtl="0" algn="l">
              <a:spcBef>
                <a:spcPts val="0"/>
              </a:spcBef>
              <a:spcAft>
                <a:spcPts val="0"/>
              </a:spcAft>
              <a:buClr>
                <a:schemeClr val="hlink"/>
              </a:buClr>
              <a:buSzPts val="3120"/>
              <a:buFont typeface="Noto Sans Symbols"/>
              <a:buNone/>
            </a:pPr>
            <a:r>
              <a:t/>
            </a:r>
            <a:endParaRPr b="0" i="0" sz="2400" u="none" cap="none" strike="noStrike">
              <a:solidFill>
                <a:srgbClr val="669900"/>
              </a:solidFill>
              <a:latin typeface="Tahoma"/>
              <a:ea typeface="Tahoma"/>
              <a:cs typeface="Tahoma"/>
              <a:sym typeface="Tahoma"/>
            </a:endParaRPr>
          </a:p>
          <a:p>
            <a:pPr indent="-198120" lvl="1" marL="457200" marR="0" rtl="0" algn="l">
              <a:spcBef>
                <a:spcPts val="0"/>
              </a:spcBef>
              <a:spcAft>
                <a:spcPts val="0"/>
              </a:spcAft>
              <a:buClr>
                <a:schemeClr val="hlink"/>
              </a:buClr>
              <a:buSzPts val="3120"/>
              <a:buFont typeface="Noto Sans Symbols"/>
              <a:buChar char="▪"/>
            </a:pPr>
            <a:r>
              <a:rPr b="0" i="0" lang="en-US" sz="2400" u="none" cap="none" strike="noStrike">
                <a:solidFill>
                  <a:srgbClr val="669900"/>
                </a:solidFill>
                <a:latin typeface="Tahoma"/>
                <a:ea typeface="Tahoma"/>
                <a:cs typeface="Tahoma"/>
                <a:sym typeface="Tahoma"/>
              </a:rPr>
              <a:t> Bound on generalization error (~margins size)</a:t>
            </a:r>
            <a:endParaRPr/>
          </a:p>
          <a:p>
            <a:pPr indent="0" lvl="1" marL="457200" marR="0" rtl="0" algn="l">
              <a:spcBef>
                <a:spcPts val="0"/>
              </a:spcBef>
              <a:spcAft>
                <a:spcPts val="0"/>
              </a:spcAft>
              <a:buClr>
                <a:schemeClr val="folHlink"/>
              </a:buClr>
              <a:buSzPts val="3120"/>
              <a:buFont typeface="Noto Sans Symbols"/>
              <a:buNone/>
            </a:pPr>
            <a:r>
              <a:t/>
            </a:r>
            <a:endParaRPr b="0" i="0" sz="2400" u="none" cap="none" strike="noStrike">
              <a:solidFill>
                <a:schemeClr val="dk1"/>
              </a:solidFill>
              <a:latin typeface="Tahoma"/>
              <a:ea typeface="Tahoma"/>
              <a:cs typeface="Tahoma"/>
              <a:sym typeface="Tahoma"/>
            </a:endParaRPr>
          </a:p>
          <a:p>
            <a:pPr indent="-198120" lvl="0" marL="0" marR="0" rtl="0" algn="l">
              <a:spcBef>
                <a:spcPts val="0"/>
              </a:spcBef>
              <a:spcAft>
                <a:spcPts val="0"/>
              </a:spcAft>
              <a:buClr>
                <a:schemeClr val="folHlink"/>
              </a:buClr>
              <a:buSzPts val="3120"/>
              <a:buFont typeface="Noto Sans Symbols"/>
              <a:buChar char="▪"/>
            </a:pPr>
            <a:r>
              <a:rPr b="0" lang="en-US" sz="2400">
                <a:solidFill>
                  <a:schemeClr val="dk1"/>
                </a:solidFill>
                <a:latin typeface="Tahoma"/>
                <a:ea typeface="Tahoma"/>
                <a:cs typeface="Tahoma"/>
                <a:sym typeface="Tahoma"/>
              </a:rPr>
              <a:t> Cons:</a:t>
            </a:r>
            <a:endParaRPr/>
          </a:p>
          <a:p>
            <a:pPr indent="-198120" lvl="1" marL="457200" marR="0" rtl="0" algn="l">
              <a:spcBef>
                <a:spcPts val="0"/>
              </a:spcBef>
              <a:spcAft>
                <a:spcPts val="0"/>
              </a:spcAft>
              <a:buClr>
                <a:schemeClr val="hlink"/>
              </a:buClr>
              <a:buSzPts val="3120"/>
              <a:buFont typeface="Noto Sans Symbols"/>
              <a:buChar char="▪"/>
            </a:pPr>
            <a:r>
              <a:rPr b="0" i="0" lang="en-US" sz="2400" u="none" cap="none" strike="noStrike">
                <a:solidFill>
                  <a:schemeClr val="hlink"/>
                </a:solidFill>
                <a:latin typeface="Arial"/>
                <a:ea typeface="Arial"/>
                <a:cs typeface="Arial"/>
                <a:sym typeface="Arial"/>
              </a:rPr>
              <a:t> Less vectors for training → worse classifier?</a:t>
            </a:r>
            <a:endParaRPr b="0" i="0" sz="2400" u="none" cap="none" strike="noStrike">
              <a:solidFill>
                <a:schemeClr val="hlink"/>
              </a:solidFill>
              <a:latin typeface="Arial"/>
              <a:ea typeface="Arial"/>
              <a:cs typeface="Arial"/>
              <a:sym typeface="Arial"/>
            </a:endParaRPr>
          </a:p>
          <a:p>
            <a:pPr indent="0" lvl="1" marL="457200" marR="0" rtl="0" algn="l">
              <a:spcBef>
                <a:spcPts val="0"/>
              </a:spcBef>
              <a:spcAft>
                <a:spcPts val="0"/>
              </a:spcAft>
              <a:buClr>
                <a:schemeClr val="hlink"/>
              </a:buClr>
              <a:buSzPts val="3120"/>
              <a:buFont typeface="Noto Sans Symbols"/>
              <a:buNone/>
            </a:pPr>
            <a:r>
              <a:t/>
            </a:r>
            <a:endParaRPr b="0" i="0" sz="2400" u="none" cap="none" strike="noStrike">
              <a:solidFill>
                <a:schemeClr val="dk1"/>
              </a:solidFill>
              <a:latin typeface="Tahoma"/>
              <a:ea typeface="Tahoma"/>
              <a:cs typeface="Tahoma"/>
              <a:sym typeface="Tahoma"/>
            </a:endParaRPr>
          </a:p>
          <a:p>
            <a:pPr indent="-198120" lvl="1" marL="457200" marR="0" rtl="0" algn="l">
              <a:spcBef>
                <a:spcPts val="0"/>
              </a:spcBef>
              <a:spcAft>
                <a:spcPts val="0"/>
              </a:spcAft>
              <a:buClr>
                <a:schemeClr val="hlink"/>
              </a:buClr>
              <a:buSzPts val="3120"/>
              <a:buFont typeface="Noto Sans Symbols"/>
              <a:buChar char="▪"/>
            </a:pPr>
            <a:r>
              <a:rPr b="0" i="0" lang="en-US" sz="2400" u="none" cap="none" strike="noStrike">
                <a:solidFill>
                  <a:schemeClr val="hlink"/>
                </a:solidFill>
                <a:latin typeface="Tahoma"/>
                <a:ea typeface="Tahoma"/>
                <a:cs typeface="Tahoma"/>
                <a:sym typeface="Tahoma"/>
              </a:rPr>
              <a:t> N</a:t>
            </a:r>
            <a:r>
              <a:rPr b="0" baseline="-25000" i="0" lang="en-US" sz="2400" u="none" cap="none" strike="noStrike">
                <a:solidFill>
                  <a:schemeClr val="hlink"/>
                </a:solidFill>
                <a:latin typeface="Tahoma"/>
                <a:ea typeface="Tahoma"/>
                <a:cs typeface="Tahoma"/>
                <a:sym typeface="Tahoma"/>
              </a:rPr>
              <a:t>c</a:t>
            </a:r>
            <a:r>
              <a:rPr b="0" i="0" lang="en-US" sz="2400" u="none" cap="none" strike="noStrike">
                <a:solidFill>
                  <a:schemeClr val="hlink"/>
                </a:solidFill>
                <a:latin typeface="Tahoma"/>
                <a:ea typeface="Tahoma"/>
                <a:cs typeface="Tahoma"/>
                <a:sym typeface="Tahoma"/>
              </a:rPr>
              <a:t>(N</a:t>
            </a:r>
            <a:r>
              <a:rPr b="0" baseline="-25000" i="0" lang="en-US" sz="2400" u="none" cap="none" strike="noStrike">
                <a:solidFill>
                  <a:schemeClr val="hlink"/>
                </a:solidFill>
                <a:latin typeface="Tahoma"/>
                <a:ea typeface="Tahoma"/>
                <a:cs typeface="Tahoma"/>
                <a:sym typeface="Tahoma"/>
              </a:rPr>
              <a:t>c</a:t>
            </a:r>
            <a:r>
              <a:rPr b="0" i="0" lang="en-US" sz="2400" u="none" cap="none" strike="noStrike">
                <a:solidFill>
                  <a:schemeClr val="hlink"/>
                </a:solidFill>
                <a:latin typeface="Tahoma"/>
                <a:ea typeface="Tahoma"/>
                <a:cs typeface="Tahoma"/>
                <a:sym typeface="Tahoma"/>
              </a:rPr>
              <a:t>-1)/2 classifiers to be trained </a:t>
            </a:r>
            <a:endParaRPr/>
          </a:p>
        </p:txBody>
      </p:sp>
      <p:sp>
        <p:nvSpPr>
          <p:cNvPr id="3014" name="Google Shape;3014;p145"/>
          <p:cNvSpPr txBox="1"/>
          <p:nvPr/>
        </p:nvSpPr>
        <p:spPr>
          <a:xfrm>
            <a:off x="2904331" y="6504801"/>
            <a:ext cx="333533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https://slideplayer.com/slide/3346677/</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3015" name="Google Shape;3015;p14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3016" name="Google Shape;3016;p14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0" name="Shape 3020"/>
        <p:cNvGrpSpPr/>
        <p:nvPr/>
      </p:nvGrpSpPr>
      <p:grpSpPr>
        <a:xfrm>
          <a:off x="0" y="0"/>
          <a:ext cx="0" cy="0"/>
          <a:chOff x="0" y="0"/>
          <a:chExt cx="0" cy="0"/>
        </a:xfrm>
      </p:grpSpPr>
      <p:sp>
        <p:nvSpPr>
          <p:cNvPr id="3021" name="Google Shape;3021;p14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Decomposition methods: Summary</a:t>
            </a:r>
            <a:endParaRPr/>
          </a:p>
        </p:txBody>
      </p:sp>
      <p:sp>
        <p:nvSpPr>
          <p:cNvPr id="3022" name="Google Shape;3022;p14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511"/>
              <a:buChar char="■"/>
            </a:pPr>
            <a:r>
              <a:rPr lang="en-US" sz="2325">
                <a:solidFill>
                  <a:srgbClr val="CC3333"/>
                </a:solidFill>
              </a:rPr>
              <a:t>General idea</a:t>
            </a:r>
            <a:endParaRPr/>
          </a:p>
          <a:p>
            <a:pPr indent="-325438" lvl="1" marL="669925" rtl="0" algn="l">
              <a:lnSpc>
                <a:spcPct val="80000"/>
              </a:lnSpc>
              <a:spcBef>
                <a:spcPts val="403"/>
              </a:spcBef>
              <a:spcAft>
                <a:spcPts val="0"/>
              </a:spcAft>
              <a:buSzPts val="1209"/>
              <a:buChar char="❑"/>
            </a:pPr>
            <a:r>
              <a:rPr lang="en-US" sz="2015"/>
              <a:t>Decompose the multiclass problem into many binary problems</a:t>
            </a:r>
            <a:endParaRPr/>
          </a:p>
          <a:p>
            <a:pPr indent="-325438" lvl="1" marL="669925" rtl="0" algn="l">
              <a:lnSpc>
                <a:spcPct val="80000"/>
              </a:lnSpc>
              <a:spcBef>
                <a:spcPts val="403"/>
              </a:spcBef>
              <a:spcAft>
                <a:spcPts val="0"/>
              </a:spcAft>
              <a:buSzPts val="1209"/>
              <a:buChar char="❑"/>
            </a:pPr>
            <a:r>
              <a:rPr lang="en-US" sz="2015"/>
              <a:t>We know how to train binary classifiers</a:t>
            </a:r>
            <a:endParaRPr/>
          </a:p>
          <a:p>
            <a:pPr indent="-325438" lvl="1" marL="669925" rtl="0" algn="l">
              <a:lnSpc>
                <a:spcPct val="80000"/>
              </a:lnSpc>
              <a:spcBef>
                <a:spcPts val="403"/>
              </a:spcBef>
              <a:spcAft>
                <a:spcPts val="0"/>
              </a:spcAft>
              <a:buSzPts val="1209"/>
              <a:buChar char="❑"/>
            </a:pPr>
            <a:r>
              <a:rPr lang="en-US" sz="2015"/>
              <a:t>Prediction depends on the decomposition</a:t>
            </a:r>
            <a:endParaRPr/>
          </a:p>
          <a:p>
            <a:pPr indent="-350838" lvl="2" marL="1022350" rtl="0" algn="l">
              <a:lnSpc>
                <a:spcPct val="80000"/>
              </a:lnSpc>
              <a:spcBef>
                <a:spcPts val="341"/>
              </a:spcBef>
              <a:spcAft>
                <a:spcPts val="0"/>
              </a:spcAft>
              <a:buSzPts val="1108"/>
              <a:buChar char="■"/>
            </a:pPr>
            <a:r>
              <a:rPr lang="en-US" sz="1704"/>
              <a:t>Constructs the multiclass label from the output of the binary classifiers</a:t>
            </a:r>
            <a:endParaRPr/>
          </a:p>
          <a:p>
            <a:pPr indent="-342900" lvl="0" marL="342900" rtl="0" algn="l">
              <a:lnSpc>
                <a:spcPct val="80000"/>
              </a:lnSpc>
              <a:spcBef>
                <a:spcPts val="465"/>
              </a:spcBef>
              <a:spcAft>
                <a:spcPts val="0"/>
              </a:spcAft>
              <a:buSzPts val="1511"/>
              <a:buChar char="■"/>
            </a:pPr>
            <a:r>
              <a:rPr lang="en-US" sz="2325"/>
              <a:t>Learning optimizes </a:t>
            </a:r>
            <a:r>
              <a:rPr i="1" lang="en-US" sz="2325"/>
              <a:t>local correctness</a:t>
            </a:r>
            <a:endParaRPr/>
          </a:p>
          <a:p>
            <a:pPr indent="-325438" lvl="1" marL="669925" rtl="0" algn="l">
              <a:lnSpc>
                <a:spcPct val="80000"/>
              </a:lnSpc>
              <a:spcBef>
                <a:spcPts val="403"/>
              </a:spcBef>
              <a:spcAft>
                <a:spcPts val="0"/>
              </a:spcAft>
              <a:buSzPts val="1209"/>
              <a:buChar char="❑"/>
            </a:pPr>
            <a:r>
              <a:rPr lang="en-US" sz="2015"/>
              <a:t>Each binary classifier does not need to be globally correct</a:t>
            </a:r>
            <a:endParaRPr/>
          </a:p>
          <a:p>
            <a:pPr indent="-350838" lvl="2" marL="1022350" rtl="0" algn="l">
              <a:lnSpc>
                <a:spcPct val="80000"/>
              </a:lnSpc>
              <a:spcBef>
                <a:spcPts val="341"/>
              </a:spcBef>
              <a:spcAft>
                <a:spcPts val="0"/>
              </a:spcAft>
              <a:buSzPts val="1108"/>
              <a:buChar char="■"/>
            </a:pPr>
            <a:r>
              <a:rPr lang="en-US" sz="1704"/>
              <a:t>That is, the classifiers do not need to agree with each other</a:t>
            </a:r>
            <a:endParaRPr/>
          </a:p>
          <a:p>
            <a:pPr indent="-325438" lvl="1" marL="669925" rtl="0" algn="l">
              <a:lnSpc>
                <a:spcPct val="80000"/>
              </a:lnSpc>
              <a:spcBef>
                <a:spcPts val="403"/>
              </a:spcBef>
              <a:spcAft>
                <a:spcPts val="0"/>
              </a:spcAft>
              <a:buSzPts val="1209"/>
              <a:buChar char="❑"/>
            </a:pPr>
            <a:r>
              <a:rPr lang="en-US" sz="2015"/>
              <a:t>The learning algorithm is not even aware of the prediction procedure!</a:t>
            </a:r>
            <a:endParaRPr/>
          </a:p>
          <a:p>
            <a:pPr indent="-342900" lvl="0" marL="342900" rtl="0" algn="l">
              <a:lnSpc>
                <a:spcPct val="80000"/>
              </a:lnSpc>
              <a:spcBef>
                <a:spcPts val="465"/>
              </a:spcBef>
              <a:spcAft>
                <a:spcPts val="0"/>
              </a:spcAft>
              <a:buSzPts val="1511"/>
              <a:buChar char="■"/>
            </a:pPr>
            <a:r>
              <a:rPr lang="en-US" sz="2325"/>
              <a:t>Poor decomposition gives poor performance</a:t>
            </a:r>
            <a:endParaRPr/>
          </a:p>
          <a:p>
            <a:pPr indent="-325438" lvl="1" marL="669925" rtl="0" algn="l">
              <a:lnSpc>
                <a:spcPct val="80000"/>
              </a:lnSpc>
              <a:spcBef>
                <a:spcPts val="403"/>
              </a:spcBef>
              <a:spcAft>
                <a:spcPts val="0"/>
              </a:spcAft>
              <a:buSzPts val="1209"/>
              <a:buChar char="❑"/>
            </a:pPr>
            <a:r>
              <a:rPr lang="en-US" sz="2015"/>
              <a:t>Difficult local problems, can be “unnatural”</a:t>
            </a:r>
            <a:endParaRPr/>
          </a:p>
          <a:p>
            <a:pPr indent="-350838" lvl="2" marL="1022350" rtl="0" algn="l">
              <a:lnSpc>
                <a:spcPct val="80000"/>
              </a:lnSpc>
              <a:spcBef>
                <a:spcPts val="341"/>
              </a:spcBef>
              <a:spcAft>
                <a:spcPts val="0"/>
              </a:spcAft>
              <a:buSzPts val="1108"/>
              <a:buChar char="■"/>
            </a:pPr>
            <a:r>
              <a:rPr lang="en-US" sz="1704"/>
              <a:t>Eg. For ECOC, why should the binary problems be separable?</a:t>
            </a:r>
            <a:endParaRPr/>
          </a:p>
        </p:txBody>
      </p:sp>
      <p:sp>
        <p:nvSpPr>
          <p:cNvPr id="3023" name="Google Shape;3023;p14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24" name="Google Shape;3024;p146"/>
          <p:cNvSpPr txBox="1"/>
          <p:nvPr/>
        </p:nvSpPr>
        <p:spPr>
          <a:xfrm>
            <a:off x="1524000" y="6352401"/>
            <a:ext cx="6096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Source</a:t>
            </a:r>
            <a:r>
              <a:rPr lang="en-US" sz="1200">
                <a:solidFill>
                  <a:schemeClr val="dk1"/>
                </a:solidFill>
                <a:latin typeface="Arial"/>
                <a:ea typeface="Arial"/>
                <a:cs typeface="Arial"/>
                <a:sym typeface="Arial"/>
              </a:rPr>
              <a:t>: </a:t>
            </a:r>
            <a:r>
              <a:rPr lang="en-US" sz="1200" u="sng">
                <a:solidFill>
                  <a:schemeClr val="hlink"/>
                </a:solidFill>
                <a:latin typeface="Arial"/>
                <a:ea typeface="Arial"/>
                <a:cs typeface="Arial"/>
                <a:sym typeface="Arial"/>
                <a:hlinkClick r:id="rId3"/>
              </a:rPr>
              <a:t>http://l2r.cs.uiuc.edu/~danr/Teaching/CS546-16/Lectures/Lec3-multiclass.pptx</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
        <p:nvSpPr>
          <p:cNvPr id="3025" name="Google Shape;3025;p14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Classifiers: Nearest neighbor</a:t>
            </a:r>
            <a:endParaRPr/>
          </a:p>
        </p:txBody>
      </p:sp>
      <p:sp>
        <p:nvSpPr>
          <p:cNvPr id="350" name="Google Shape;350;p29"/>
          <p:cNvSpPr txBox="1"/>
          <p:nvPr>
            <p:ph idx="1" type="body"/>
          </p:nvPr>
        </p:nvSpPr>
        <p:spPr>
          <a:xfrm>
            <a:off x="228600" y="4267200"/>
            <a:ext cx="8686800" cy="13255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Font typeface="Arial"/>
              <a:buNone/>
            </a:pPr>
            <a:r>
              <a:rPr lang="en-US">
                <a:solidFill>
                  <a:srgbClr val="0000FF"/>
                </a:solidFill>
              </a:rPr>
              <a:t>f(</a:t>
            </a:r>
            <a:r>
              <a:rPr b="1" lang="en-US">
                <a:solidFill>
                  <a:srgbClr val="0000FF"/>
                </a:solidFill>
              </a:rPr>
              <a:t>x</a:t>
            </a:r>
            <a:r>
              <a:rPr lang="en-US">
                <a:solidFill>
                  <a:srgbClr val="0000FF"/>
                </a:solidFill>
              </a:rPr>
              <a:t>) = label of the training example nearest to </a:t>
            </a:r>
            <a:r>
              <a:rPr b="1" lang="en-US">
                <a:solidFill>
                  <a:srgbClr val="0000FF"/>
                </a:solidFill>
              </a:rPr>
              <a:t>x</a:t>
            </a:r>
            <a:endParaRPr/>
          </a:p>
          <a:p>
            <a:pPr indent="-243840" lvl="0" marL="342900" rtl="0" algn="l">
              <a:spcBef>
                <a:spcPts val="480"/>
              </a:spcBef>
              <a:spcAft>
                <a:spcPts val="0"/>
              </a:spcAft>
              <a:buSzPts val="1560"/>
              <a:buNone/>
            </a:pPr>
            <a:r>
              <a:t/>
            </a:r>
            <a:endParaRPr sz="2400"/>
          </a:p>
          <a:p>
            <a:pPr indent="-342900" lvl="0" marL="342900" rtl="0" algn="l">
              <a:spcBef>
                <a:spcPts val="480"/>
              </a:spcBef>
              <a:spcAft>
                <a:spcPts val="0"/>
              </a:spcAft>
              <a:buSzPts val="1560"/>
              <a:buChar char="■"/>
            </a:pPr>
            <a:r>
              <a:rPr lang="en-US" sz="2400"/>
              <a:t>All we need is a distance function for our inputs</a:t>
            </a:r>
            <a:endParaRPr/>
          </a:p>
          <a:p>
            <a:pPr indent="-342900" lvl="0" marL="342900" rtl="0" algn="l">
              <a:spcBef>
                <a:spcPts val="480"/>
              </a:spcBef>
              <a:spcAft>
                <a:spcPts val="0"/>
              </a:spcAft>
              <a:buSzPts val="1560"/>
              <a:buChar char="■"/>
            </a:pPr>
            <a:r>
              <a:rPr lang="en-US" sz="2400"/>
              <a:t>No training required!</a:t>
            </a:r>
            <a:endParaRPr/>
          </a:p>
        </p:txBody>
      </p:sp>
      <p:sp>
        <p:nvSpPr>
          <p:cNvPr id="351" name="Google Shape;351;p29"/>
          <p:cNvSpPr/>
          <p:nvPr/>
        </p:nvSpPr>
        <p:spPr>
          <a:xfrm>
            <a:off x="2209800" y="18288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2" name="Google Shape;352;p29"/>
          <p:cNvSpPr/>
          <p:nvPr/>
        </p:nvSpPr>
        <p:spPr>
          <a:xfrm>
            <a:off x="2743200" y="25146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3" name="Google Shape;353;p29"/>
          <p:cNvSpPr/>
          <p:nvPr/>
        </p:nvSpPr>
        <p:spPr>
          <a:xfrm>
            <a:off x="3276600" y="17526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4" name="Google Shape;354;p29"/>
          <p:cNvSpPr/>
          <p:nvPr/>
        </p:nvSpPr>
        <p:spPr>
          <a:xfrm>
            <a:off x="2362200" y="32766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5" name="Google Shape;355;p29"/>
          <p:cNvSpPr/>
          <p:nvPr/>
        </p:nvSpPr>
        <p:spPr>
          <a:xfrm>
            <a:off x="3733800" y="29718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6" name="Google Shape;356;p29"/>
          <p:cNvSpPr/>
          <p:nvPr/>
        </p:nvSpPr>
        <p:spPr>
          <a:xfrm>
            <a:off x="3581400" y="37338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7" name="Google Shape;357;p29"/>
          <p:cNvSpPr/>
          <p:nvPr/>
        </p:nvSpPr>
        <p:spPr>
          <a:xfrm>
            <a:off x="5791200" y="20574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8" name="Google Shape;358;p29"/>
          <p:cNvSpPr/>
          <p:nvPr/>
        </p:nvSpPr>
        <p:spPr>
          <a:xfrm>
            <a:off x="5029200" y="27432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59" name="Google Shape;359;p29"/>
          <p:cNvSpPr/>
          <p:nvPr/>
        </p:nvSpPr>
        <p:spPr>
          <a:xfrm>
            <a:off x="5791200" y="31242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0" name="Google Shape;360;p29"/>
          <p:cNvSpPr/>
          <p:nvPr/>
        </p:nvSpPr>
        <p:spPr>
          <a:xfrm>
            <a:off x="4876800" y="16764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1" name="Google Shape;361;p29"/>
          <p:cNvSpPr/>
          <p:nvPr/>
        </p:nvSpPr>
        <p:spPr>
          <a:xfrm>
            <a:off x="5257800" y="2286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2" name="Google Shape;362;p29"/>
          <p:cNvSpPr/>
          <p:nvPr/>
        </p:nvSpPr>
        <p:spPr>
          <a:xfrm>
            <a:off x="4876800" y="35814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3" name="Google Shape;363;p29"/>
          <p:cNvSpPr txBox="1"/>
          <p:nvPr/>
        </p:nvSpPr>
        <p:spPr>
          <a:xfrm>
            <a:off x="3657600" y="2235200"/>
            <a:ext cx="1066800" cy="584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Test example</a:t>
            </a:r>
            <a:endParaRPr/>
          </a:p>
        </p:txBody>
      </p:sp>
      <p:sp>
        <p:nvSpPr>
          <p:cNvPr id="364" name="Google Shape;364;p29"/>
          <p:cNvSpPr txBox="1"/>
          <p:nvPr/>
        </p:nvSpPr>
        <p:spPr>
          <a:xfrm>
            <a:off x="990600" y="2286000"/>
            <a:ext cx="1295400" cy="8302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FF"/>
              </a:buClr>
              <a:buSzPts val="1600"/>
              <a:buFont typeface="Arial"/>
              <a:buNone/>
            </a:pPr>
            <a:r>
              <a:rPr lang="en-US" sz="1600">
                <a:solidFill>
                  <a:srgbClr val="0000FF"/>
                </a:solidFill>
                <a:latin typeface="Arial"/>
                <a:ea typeface="Arial"/>
                <a:cs typeface="Arial"/>
                <a:sym typeface="Arial"/>
              </a:rPr>
              <a:t>Training examples from class 1</a:t>
            </a:r>
            <a:endParaRPr/>
          </a:p>
        </p:txBody>
      </p:sp>
      <p:sp>
        <p:nvSpPr>
          <p:cNvPr id="365" name="Google Shape;365;p29"/>
          <p:cNvSpPr txBox="1"/>
          <p:nvPr/>
        </p:nvSpPr>
        <p:spPr>
          <a:xfrm>
            <a:off x="6248400" y="2133600"/>
            <a:ext cx="1295400" cy="8302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1600"/>
              <a:buFont typeface="Arial"/>
              <a:buNone/>
            </a:pPr>
            <a:r>
              <a:rPr lang="en-US" sz="1600">
                <a:solidFill>
                  <a:srgbClr val="FF0000"/>
                </a:solidFill>
                <a:latin typeface="Arial"/>
                <a:ea typeface="Arial"/>
                <a:cs typeface="Arial"/>
                <a:sym typeface="Arial"/>
              </a:rPr>
              <a:t>Training examples from class 2</a:t>
            </a:r>
            <a:endParaRPr/>
          </a:p>
        </p:txBody>
      </p:sp>
      <p:cxnSp>
        <p:nvCxnSpPr>
          <p:cNvPr id="366" name="Google Shape;366;p29"/>
          <p:cNvCxnSpPr/>
          <p:nvPr/>
        </p:nvCxnSpPr>
        <p:spPr>
          <a:xfrm flipH="1" rot="5400000">
            <a:off x="3352800" y="2057400"/>
            <a:ext cx="381000" cy="228600"/>
          </a:xfrm>
          <a:prstGeom prst="straightConnector1">
            <a:avLst/>
          </a:prstGeom>
          <a:noFill/>
          <a:ln cap="flat" cmpd="sng" w="25400">
            <a:solidFill>
              <a:srgbClr val="0000FF"/>
            </a:solidFill>
            <a:prstDash val="dash"/>
            <a:miter lim="800000"/>
            <a:headEnd len="sm" w="sm" type="none"/>
            <a:tailEnd len="med" w="med" type="stealth"/>
          </a:ln>
        </p:spPr>
      </p:cxnSp>
      <p:sp>
        <p:nvSpPr>
          <p:cNvPr id="367" name="Google Shape;367;p29"/>
          <p:cNvSpPr/>
          <p:nvPr/>
        </p:nvSpPr>
        <p:spPr>
          <a:xfrm>
            <a:off x="3505200" y="2209800"/>
            <a:ext cx="304800" cy="304800"/>
          </a:xfrm>
          <a:prstGeom prst="diamond">
            <a:avLst/>
          </a:prstGeom>
          <a:solidFill>
            <a:schemeClr val="l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8" name="Google Shape;368;p29"/>
          <p:cNvSpPr txBox="1"/>
          <p:nvPr/>
        </p:nvSpPr>
        <p:spPr>
          <a:xfrm>
            <a:off x="7315200" y="6581775"/>
            <a:ext cx="1812925"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
        <p:nvSpPr>
          <p:cNvPr id="369" name="Google Shape;369;p2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370" name="Google Shape;370;p2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3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Classifiers: Linear</a:t>
            </a:r>
            <a:endParaRPr/>
          </a:p>
        </p:txBody>
      </p:sp>
      <p:sp>
        <p:nvSpPr>
          <p:cNvPr id="377" name="Google Shape;377;p30"/>
          <p:cNvSpPr txBox="1"/>
          <p:nvPr>
            <p:ph idx="1" type="body"/>
          </p:nvPr>
        </p:nvSpPr>
        <p:spPr>
          <a:xfrm>
            <a:off x="228600" y="4800600"/>
            <a:ext cx="8686800" cy="13255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Find a </a:t>
            </a:r>
            <a:r>
              <a:rPr i="1" lang="en-US"/>
              <a:t>linear function </a:t>
            </a:r>
            <a:r>
              <a:rPr lang="en-US"/>
              <a:t>to separate the classes:</a:t>
            </a:r>
            <a:endParaRPr/>
          </a:p>
          <a:p>
            <a:pPr indent="-293370" lvl="0" marL="342900" rtl="0" algn="l">
              <a:spcBef>
                <a:spcPts val="240"/>
              </a:spcBef>
              <a:spcAft>
                <a:spcPts val="0"/>
              </a:spcAft>
              <a:buSzPts val="780"/>
              <a:buNone/>
            </a:pPr>
            <a:r>
              <a:t/>
            </a:r>
            <a:endParaRPr sz="1200"/>
          </a:p>
          <a:p>
            <a:pPr indent="-342900" lvl="0" marL="342900" rtl="0" algn="ctr">
              <a:spcBef>
                <a:spcPts val="600"/>
              </a:spcBef>
              <a:spcAft>
                <a:spcPts val="0"/>
              </a:spcAft>
              <a:buSzPts val="1950"/>
              <a:buFont typeface="Arial"/>
              <a:buNone/>
            </a:pPr>
            <a:r>
              <a:rPr lang="en-US">
                <a:solidFill>
                  <a:srgbClr val="0000FF"/>
                </a:solidFill>
              </a:rPr>
              <a:t>	f(</a:t>
            </a:r>
            <a:r>
              <a:rPr b="1" lang="en-US">
                <a:solidFill>
                  <a:srgbClr val="0000FF"/>
                </a:solidFill>
              </a:rPr>
              <a:t>x</a:t>
            </a:r>
            <a:r>
              <a:rPr lang="en-US">
                <a:solidFill>
                  <a:srgbClr val="0000FF"/>
                </a:solidFill>
              </a:rPr>
              <a:t>) = sgn(</a:t>
            </a:r>
            <a:r>
              <a:rPr b="1" lang="en-US">
                <a:solidFill>
                  <a:srgbClr val="0000FF"/>
                </a:solidFill>
              </a:rPr>
              <a:t>w </a:t>
            </a:r>
            <a:r>
              <a:rPr lang="en-US">
                <a:solidFill>
                  <a:srgbClr val="0000FF"/>
                </a:solidFill>
              </a:rPr>
              <a:t>⋅ </a:t>
            </a:r>
            <a:r>
              <a:rPr b="1" lang="en-US">
                <a:solidFill>
                  <a:srgbClr val="0000FF"/>
                </a:solidFill>
              </a:rPr>
              <a:t>x </a:t>
            </a:r>
            <a:r>
              <a:rPr lang="en-US">
                <a:solidFill>
                  <a:srgbClr val="0000FF"/>
                </a:solidFill>
              </a:rPr>
              <a:t>+ b)</a:t>
            </a:r>
            <a:endParaRPr/>
          </a:p>
        </p:txBody>
      </p:sp>
      <p:sp>
        <p:nvSpPr>
          <p:cNvPr id="378" name="Google Shape;378;p30"/>
          <p:cNvSpPr/>
          <p:nvPr/>
        </p:nvSpPr>
        <p:spPr>
          <a:xfrm>
            <a:off x="2209800" y="18288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9" name="Google Shape;379;p30"/>
          <p:cNvSpPr/>
          <p:nvPr/>
        </p:nvSpPr>
        <p:spPr>
          <a:xfrm>
            <a:off x="2743200" y="25146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0" name="Google Shape;380;p30"/>
          <p:cNvSpPr/>
          <p:nvPr/>
        </p:nvSpPr>
        <p:spPr>
          <a:xfrm>
            <a:off x="3276600" y="17526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1" name="Google Shape;381;p30"/>
          <p:cNvSpPr/>
          <p:nvPr/>
        </p:nvSpPr>
        <p:spPr>
          <a:xfrm>
            <a:off x="2362200" y="32766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2" name="Google Shape;382;p30"/>
          <p:cNvSpPr/>
          <p:nvPr/>
        </p:nvSpPr>
        <p:spPr>
          <a:xfrm>
            <a:off x="3733800" y="29718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3" name="Google Shape;383;p30"/>
          <p:cNvSpPr/>
          <p:nvPr/>
        </p:nvSpPr>
        <p:spPr>
          <a:xfrm>
            <a:off x="3581400" y="3733800"/>
            <a:ext cx="228600" cy="2286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4" name="Google Shape;384;p30"/>
          <p:cNvSpPr/>
          <p:nvPr/>
        </p:nvSpPr>
        <p:spPr>
          <a:xfrm>
            <a:off x="5791200" y="20574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5" name="Google Shape;385;p30"/>
          <p:cNvSpPr/>
          <p:nvPr/>
        </p:nvSpPr>
        <p:spPr>
          <a:xfrm>
            <a:off x="5029200" y="27432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6" name="Google Shape;386;p30"/>
          <p:cNvSpPr/>
          <p:nvPr/>
        </p:nvSpPr>
        <p:spPr>
          <a:xfrm>
            <a:off x="5791200" y="31242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7" name="Google Shape;387;p30"/>
          <p:cNvSpPr/>
          <p:nvPr/>
        </p:nvSpPr>
        <p:spPr>
          <a:xfrm>
            <a:off x="4876800" y="16764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8" name="Google Shape;388;p30"/>
          <p:cNvSpPr/>
          <p:nvPr/>
        </p:nvSpPr>
        <p:spPr>
          <a:xfrm>
            <a:off x="5257800" y="2286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9" name="Google Shape;389;p30"/>
          <p:cNvSpPr/>
          <p:nvPr/>
        </p:nvSpPr>
        <p:spPr>
          <a:xfrm>
            <a:off x="4876800" y="35814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390" name="Google Shape;390;p30"/>
          <p:cNvCxnSpPr/>
          <p:nvPr/>
        </p:nvCxnSpPr>
        <p:spPr>
          <a:xfrm flipH="1" rot="-5400000">
            <a:off x="2667000" y="2590800"/>
            <a:ext cx="3276600" cy="533400"/>
          </a:xfrm>
          <a:prstGeom prst="straightConnector1">
            <a:avLst/>
          </a:prstGeom>
          <a:noFill/>
          <a:ln cap="flat" cmpd="sng" w="38100">
            <a:solidFill>
              <a:srgbClr val="CC0099"/>
            </a:solidFill>
            <a:prstDash val="dash"/>
            <a:miter lim="800000"/>
            <a:headEnd len="sm" w="sm" type="none"/>
            <a:tailEnd len="sm" w="sm" type="none"/>
          </a:ln>
        </p:spPr>
      </p:cxnSp>
      <p:sp>
        <p:nvSpPr>
          <p:cNvPr id="391" name="Google Shape;391;p30"/>
          <p:cNvSpPr txBox="1"/>
          <p:nvPr/>
        </p:nvSpPr>
        <p:spPr>
          <a:xfrm>
            <a:off x="7315200" y="6581775"/>
            <a:ext cx="1812925"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
        <p:nvSpPr>
          <p:cNvPr id="392" name="Google Shape;392;p3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393" name="Google Shape;393;p3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Many classifiers to choose from</a:t>
            </a:r>
            <a:endParaRPr/>
          </a:p>
        </p:txBody>
      </p:sp>
      <p:sp>
        <p:nvSpPr>
          <p:cNvPr id="400" name="Google Shape;400;p31"/>
          <p:cNvSpPr txBox="1"/>
          <p:nvPr>
            <p:ph idx="1" type="body"/>
          </p:nvPr>
        </p:nvSpPr>
        <p:spPr>
          <a:xfrm>
            <a:off x="457200" y="10668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820"/>
              <a:buChar char="■"/>
            </a:pPr>
            <a:r>
              <a:rPr lang="en-US" sz="2800"/>
              <a:t>SVM</a:t>
            </a:r>
            <a:endParaRPr/>
          </a:p>
          <a:p>
            <a:pPr indent="-342900" lvl="0" marL="342900" rtl="0" algn="l">
              <a:spcBef>
                <a:spcPts val="560"/>
              </a:spcBef>
              <a:spcAft>
                <a:spcPts val="0"/>
              </a:spcAft>
              <a:buSzPts val="1820"/>
              <a:buChar char="■"/>
            </a:pPr>
            <a:r>
              <a:rPr lang="en-US" sz="2800"/>
              <a:t>Neural networks</a:t>
            </a:r>
            <a:endParaRPr/>
          </a:p>
          <a:p>
            <a:pPr indent="-342900" lvl="0" marL="342900" rtl="0" algn="l">
              <a:spcBef>
                <a:spcPts val="560"/>
              </a:spcBef>
              <a:spcAft>
                <a:spcPts val="0"/>
              </a:spcAft>
              <a:buSzPts val="1820"/>
              <a:buChar char="■"/>
            </a:pPr>
            <a:r>
              <a:rPr lang="en-US" sz="2800"/>
              <a:t>Naïve Bayes</a:t>
            </a:r>
            <a:endParaRPr/>
          </a:p>
          <a:p>
            <a:pPr indent="-342900" lvl="0" marL="342900" rtl="0" algn="l">
              <a:spcBef>
                <a:spcPts val="560"/>
              </a:spcBef>
              <a:spcAft>
                <a:spcPts val="0"/>
              </a:spcAft>
              <a:buSzPts val="1820"/>
              <a:buChar char="■"/>
            </a:pPr>
            <a:r>
              <a:rPr lang="en-US" sz="2800"/>
              <a:t>Bayesian network</a:t>
            </a:r>
            <a:endParaRPr/>
          </a:p>
          <a:p>
            <a:pPr indent="-342900" lvl="0" marL="342900" rtl="0" algn="l">
              <a:spcBef>
                <a:spcPts val="560"/>
              </a:spcBef>
              <a:spcAft>
                <a:spcPts val="0"/>
              </a:spcAft>
              <a:buSzPts val="1820"/>
              <a:buChar char="■"/>
            </a:pPr>
            <a:r>
              <a:rPr lang="en-US" sz="2800"/>
              <a:t>Logistic regression</a:t>
            </a:r>
            <a:endParaRPr/>
          </a:p>
          <a:p>
            <a:pPr indent="-342900" lvl="0" marL="342900" rtl="0" algn="l">
              <a:spcBef>
                <a:spcPts val="560"/>
              </a:spcBef>
              <a:spcAft>
                <a:spcPts val="0"/>
              </a:spcAft>
              <a:buSzPts val="1820"/>
              <a:buChar char="■"/>
            </a:pPr>
            <a:r>
              <a:rPr lang="en-US" sz="2800"/>
              <a:t>Randomized Forests</a:t>
            </a:r>
            <a:endParaRPr/>
          </a:p>
          <a:p>
            <a:pPr indent="-342900" lvl="0" marL="342900" rtl="0" algn="l">
              <a:spcBef>
                <a:spcPts val="560"/>
              </a:spcBef>
              <a:spcAft>
                <a:spcPts val="0"/>
              </a:spcAft>
              <a:buSzPts val="1820"/>
              <a:buChar char="■"/>
            </a:pPr>
            <a:r>
              <a:rPr lang="en-US" sz="2800"/>
              <a:t>Boosted Decision Trees</a:t>
            </a:r>
            <a:endParaRPr/>
          </a:p>
          <a:p>
            <a:pPr indent="-342900" lvl="0" marL="342900" rtl="0" algn="l">
              <a:spcBef>
                <a:spcPts val="560"/>
              </a:spcBef>
              <a:spcAft>
                <a:spcPts val="0"/>
              </a:spcAft>
              <a:buSzPts val="1820"/>
              <a:buChar char="■"/>
            </a:pPr>
            <a:r>
              <a:rPr lang="en-US" sz="2800"/>
              <a:t>K-nearest neighbor</a:t>
            </a:r>
            <a:endParaRPr/>
          </a:p>
          <a:p>
            <a:pPr indent="-342900" lvl="0" marL="342900" rtl="0" algn="l">
              <a:spcBef>
                <a:spcPts val="560"/>
              </a:spcBef>
              <a:spcAft>
                <a:spcPts val="0"/>
              </a:spcAft>
              <a:buSzPts val="1820"/>
              <a:buChar char="■"/>
            </a:pPr>
            <a:r>
              <a:rPr lang="en-US" sz="2800"/>
              <a:t>RBMs</a:t>
            </a:r>
            <a:endParaRPr/>
          </a:p>
          <a:p>
            <a:pPr indent="-342900" lvl="0" marL="342900" rtl="0" algn="l">
              <a:spcBef>
                <a:spcPts val="560"/>
              </a:spcBef>
              <a:spcAft>
                <a:spcPts val="0"/>
              </a:spcAft>
              <a:buSzPts val="1820"/>
              <a:buChar char="■"/>
            </a:pPr>
            <a:r>
              <a:rPr lang="en-US" sz="2800"/>
              <a:t>Etc.</a:t>
            </a:r>
            <a:endParaRPr/>
          </a:p>
          <a:p>
            <a:pPr indent="-342900" lvl="0" marL="342900" rtl="0" algn="l">
              <a:spcBef>
                <a:spcPts val="560"/>
              </a:spcBef>
              <a:spcAft>
                <a:spcPts val="0"/>
              </a:spcAft>
              <a:buSzPts val="1820"/>
              <a:buFont typeface="Arial"/>
              <a:buNone/>
            </a:pPr>
            <a:r>
              <a:t/>
            </a:r>
            <a:endParaRPr sz="2800"/>
          </a:p>
          <a:p>
            <a:pPr indent="-227330" lvl="0" marL="342900" rtl="0" algn="l">
              <a:spcBef>
                <a:spcPts val="560"/>
              </a:spcBef>
              <a:spcAft>
                <a:spcPts val="0"/>
              </a:spcAft>
              <a:buSzPts val="1820"/>
              <a:buNone/>
            </a:pPr>
            <a:r>
              <a:t/>
            </a:r>
            <a:endParaRPr sz="2800"/>
          </a:p>
          <a:p>
            <a:pPr indent="-227330" lvl="0" marL="342900" rtl="0" algn="l">
              <a:spcBef>
                <a:spcPts val="560"/>
              </a:spcBef>
              <a:spcAft>
                <a:spcPts val="0"/>
              </a:spcAft>
              <a:buSzPts val="1820"/>
              <a:buNone/>
            </a:pPr>
            <a:r>
              <a:t/>
            </a:r>
            <a:endParaRPr sz="2800"/>
          </a:p>
          <a:p>
            <a:pPr indent="-227330" lvl="0" marL="342900" rtl="0" algn="l">
              <a:spcBef>
                <a:spcPts val="560"/>
              </a:spcBef>
              <a:spcAft>
                <a:spcPts val="0"/>
              </a:spcAft>
              <a:buSzPts val="1820"/>
              <a:buNone/>
            </a:pPr>
            <a:r>
              <a:t/>
            </a:r>
            <a:endParaRPr sz="2800"/>
          </a:p>
        </p:txBody>
      </p:sp>
      <p:sp>
        <p:nvSpPr>
          <p:cNvPr id="401" name="Google Shape;401;p31"/>
          <p:cNvSpPr txBox="1"/>
          <p:nvPr/>
        </p:nvSpPr>
        <p:spPr>
          <a:xfrm>
            <a:off x="4724400" y="2981325"/>
            <a:ext cx="3821113" cy="523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800"/>
              <a:buFont typeface="Arial"/>
              <a:buNone/>
            </a:pPr>
            <a:r>
              <a:rPr lang="en-US" sz="2800">
                <a:solidFill>
                  <a:srgbClr val="000000"/>
                </a:solidFill>
                <a:latin typeface="Arial"/>
                <a:ea typeface="Arial"/>
                <a:cs typeface="Arial"/>
                <a:sym typeface="Arial"/>
              </a:rPr>
              <a:t>Which is the best one?</a:t>
            </a:r>
            <a:endParaRPr/>
          </a:p>
        </p:txBody>
      </p:sp>
      <p:sp>
        <p:nvSpPr>
          <p:cNvPr id="402" name="Google Shape;402;p31"/>
          <p:cNvSpPr txBox="1"/>
          <p:nvPr/>
        </p:nvSpPr>
        <p:spPr>
          <a:xfrm>
            <a:off x="7315200" y="6581775"/>
            <a:ext cx="1668463"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a:t>
            </a:r>
            <a:endParaRPr sz="1200">
              <a:solidFill>
                <a:srgbClr val="A5A5A5"/>
              </a:solidFill>
              <a:latin typeface="Arial"/>
              <a:ea typeface="Arial"/>
              <a:cs typeface="Arial"/>
              <a:sym typeface="Arial"/>
            </a:endParaRPr>
          </a:p>
        </p:txBody>
      </p:sp>
      <p:sp>
        <p:nvSpPr>
          <p:cNvPr id="403" name="Google Shape;403;p3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404" name="Google Shape;404;p3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32"/>
          <p:cNvSpPr txBox="1"/>
          <p:nvPr>
            <p:ph idx="1" type="body"/>
          </p:nvPr>
        </p:nvSpPr>
        <p:spPr>
          <a:xfrm>
            <a:off x="457200" y="838200"/>
            <a:ext cx="8229600" cy="5287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560"/>
              <a:buChar char="■"/>
            </a:pPr>
            <a:r>
              <a:rPr lang="en-US" sz="2400"/>
              <a:t>Images in the training set must be annotated with the “correct answer” that the model is expected to produce</a:t>
            </a:r>
            <a:endParaRPr/>
          </a:p>
        </p:txBody>
      </p:sp>
      <p:pic>
        <p:nvPicPr>
          <p:cNvPr descr="0026" id="411" name="Google Shape;411;p32"/>
          <p:cNvPicPr preferRelativeResize="0"/>
          <p:nvPr/>
        </p:nvPicPr>
        <p:blipFill rotWithShape="1">
          <a:blip r:embed="rId3">
            <a:alphaModFix/>
          </a:blip>
          <a:srcRect b="0" l="0" r="0" t="0"/>
          <a:stretch/>
        </p:blipFill>
        <p:spPr>
          <a:xfrm>
            <a:off x="1368425" y="2389188"/>
            <a:ext cx="6175375" cy="4316412"/>
          </a:xfrm>
          <a:prstGeom prst="rect">
            <a:avLst/>
          </a:prstGeom>
          <a:noFill/>
          <a:ln>
            <a:noFill/>
          </a:ln>
        </p:spPr>
      </p:pic>
      <p:sp>
        <p:nvSpPr>
          <p:cNvPr id="412" name="Google Shape;412;p32"/>
          <p:cNvSpPr txBox="1"/>
          <p:nvPr/>
        </p:nvSpPr>
        <p:spPr>
          <a:xfrm>
            <a:off x="3048000" y="1885950"/>
            <a:ext cx="2606675" cy="4000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2000"/>
              <a:buFont typeface="Arial"/>
              <a:buNone/>
            </a:pPr>
            <a:r>
              <a:rPr lang="en-US" sz="2000">
                <a:solidFill>
                  <a:srgbClr val="000000"/>
                </a:solidFill>
                <a:latin typeface="Arial"/>
                <a:ea typeface="Arial"/>
                <a:cs typeface="Arial"/>
                <a:sym typeface="Arial"/>
              </a:rPr>
              <a:t>Contains a motorbike</a:t>
            </a:r>
            <a:endParaRPr sz="2000">
              <a:solidFill>
                <a:srgbClr val="000000"/>
              </a:solidFill>
              <a:latin typeface="Arial"/>
              <a:ea typeface="Arial"/>
              <a:cs typeface="Arial"/>
              <a:sym typeface="Arial"/>
            </a:endParaRPr>
          </a:p>
        </p:txBody>
      </p:sp>
      <p:sp>
        <p:nvSpPr>
          <p:cNvPr id="413" name="Google Shape;413;p32"/>
          <p:cNvSpPr/>
          <p:nvPr/>
        </p:nvSpPr>
        <p:spPr>
          <a:xfrm>
            <a:off x="2343150" y="3363913"/>
            <a:ext cx="4062413" cy="2925762"/>
          </a:xfrm>
          <a:prstGeom prst="rect">
            <a:avLst/>
          </a:prstGeom>
          <a:noFill/>
          <a:ln cap="flat" cmpd="sng" w="317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p:txBody>
      </p:sp>
      <p:sp>
        <p:nvSpPr>
          <p:cNvPr id="414" name="Google Shape;414;p32"/>
          <p:cNvSpPr/>
          <p:nvPr/>
        </p:nvSpPr>
        <p:spPr>
          <a:xfrm>
            <a:off x="2339975" y="3503613"/>
            <a:ext cx="4100513" cy="2798762"/>
          </a:xfrm>
          <a:custGeom>
            <a:rect b="b" l="l" r="r" t="t"/>
            <a:pathLst>
              <a:path extrusionOk="0" h="827" w="1211">
                <a:moveTo>
                  <a:pt x="99" y="138"/>
                </a:moveTo>
                <a:cubicBezTo>
                  <a:pt x="121" y="139"/>
                  <a:pt x="133" y="142"/>
                  <a:pt x="156" y="144"/>
                </a:cubicBezTo>
                <a:cubicBezTo>
                  <a:pt x="163" y="149"/>
                  <a:pt x="169" y="150"/>
                  <a:pt x="177" y="153"/>
                </a:cubicBezTo>
                <a:cubicBezTo>
                  <a:pt x="184" y="158"/>
                  <a:pt x="192" y="158"/>
                  <a:pt x="201" y="159"/>
                </a:cubicBezTo>
                <a:cubicBezTo>
                  <a:pt x="209" y="163"/>
                  <a:pt x="216" y="167"/>
                  <a:pt x="225" y="169"/>
                </a:cubicBezTo>
                <a:cubicBezTo>
                  <a:pt x="243" y="183"/>
                  <a:pt x="269" y="171"/>
                  <a:pt x="291" y="175"/>
                </a:cubicBezTo>
                <a:cubicBezTo>
                  <a:pt x="304" y="191"/>
                  <a:pt x="331" y="187"/>
                  <a:pt x="349" y="187"/>
                </a:cubicBezTo>
                <a:cubicBezTo>
                  <a:pt x="360" y="192"/>
                  <a:pt x="369" y="192"/>
                  <a:pt x="382" y="193"/>
                </a:cubicBezTo>
                <a:cubicBezTo>
                  <a:pt x="390" y="196"/>
                  <a:pt x="389" y="201"/>
                  <a:pt x="393" y="208"/>
                </a:cubicBezTo>
                <a:cubicBezTo>
                  <a:pt x="396" y="223"/>
                  <a:pt x="404" y="229"/>
                  <a:pt x="418" y="231"/>
                </a:cubicBezTo>
                <a:cubicBezTo>
                  <a:pt x="424" y="235"/>
                  <a:pt x="425" y="238"/>
                  <a:pt x="432" y="240"/>
                </a:cubicBezTo>
                <a:cubicBezTo>
                  <a:pt x="438" y="246"/>
                  <a:pt x="447" y="252"/>
                  <a:pt x="456" y="253"/>
                </a:cubicBezTo>
                <a:cubicBezTo>
                  <a:pt x="461" y="255"/>
                  <a:pt x="466" y="256"/>
                  <a:pt x="471" y="258"/>
                </a:cubicBezTo>
                <a:cubicBezTo>
                  <a:pt x="489" y="257"/>
                  <a:pt x="508" y="259"/>
                  <a:pt x="526" y="256"/>
                </a:cubicBezTo>
                <a:cubicBezTo>
                  <a:pt x="528" y="256"/>
                  <a:pt x="525" y="252"/>
                  <a:pt x="525" y="250"/>
                </a:cubicBezTo>
                <a:cubicBezTo>
                  <a:pt x="525" y="243"/>
                  <a:pt x="526" y="244"/>
                  <a:pt x="532" y="240"/>
                </a:cubicBezTo>
                <a:cubicBezTo>
                  <a:pt x="536" y="234"/>
                  <a:pt x="541" y="228"/>
                  <a:pt x="546" y="222"/>
                </a:cubicBezTo>
                <a:cubicBezTo>
                  <a:pt x="550" y="201"/>
                  <a:pt x="570" y="170"/>
                  <a:pt x="588" y="159"/>
                </a:cubicBezTo>
                <a:cubicBezTo>
                  <a:pt x="595" y="148"/>
                  <a:pt x="603" y="146"/>
                  <a:pt x="616" y="144"/>
                </a:cubicBezTo>
                <a:cubicBezTo>
                  <a:pt x="624" y="141"/>
                  <a:pt x="629" y="139"/>
                  <a:pt x="636" y="135"/>
                </a:cubicBezTo>
                <a:cubicBezTo>
                  <a:pt x="641" y="128"/>
                  <a:pt x="648" y="125"/>
                  <a:pt x="655" y="120"/>
                </a:cubicBezTo>
                <a:cubicBezTo>
                  <a:pt x="659" y="114"/>
                  <a:pt x="661" y="115"/>
                  <a:pt x="667" y="111"/>
                </a:cubicBezTo>
                <a:cubicBezTo>
                  <a:pt x="682" y="86"/>
                  <a:pt x="726" y="95"/>
                  <a:pt x="748" y="94"/>
                </a:cubicBezTo>
                <a:cubicBezTo>
                  <a:pt x="756" y="93"/>
                  <a:pt x="754" y="90"/>
                  <a:pt x="759" y="84"/>
                </a:cubicBezTo>
                <a:cubicBezTo>
                  <a:pt x="761" y="72"/>
                  <a:pt x="764" y="62"/>
                  <a:pt x="765" y="49"/>
                </a:cubicBezTo>
                <a:cubicBezTo>
                  <a:pt x="765" y="40"/>
                  <a:pt x="761" y="15"/>
                  <a:pt x="774" y="12"/>
                </a:cubicBezTo>
                <a:cubicBezTo>
                  <a:pt x="779" y="9"/>
                  <a:pt x="783" y="7"/>
                  <a:pt x="789" y="6"/>
                </a:cubicBezTo>
                <a:cubicBezTo>
                  <a:pt x="797" y="0"/>
                  <a:pt x="800" y="1"/>
                  <a:pt x="811" y="0"/>
                </a:cubicBezTo>
                <a:cubicBezTo>
                  <a:pt x="837" y="1"/>
                  <a:pt x="855" y="4"/>
                  <a:pt x="879" y="9"/>
                </a:cubicBezTo>
                <a:cubicBezTo>
                  <a:pt x="881" y="50"/>
                  <a:pt x="900" y="27"/>
                  <a:pt x="927" y="24"/>
                </a:cubicBezTo>
                <a:cubicBezTo>
                  <a:pt x="938" y="21"/>
                  <a:pt x="949" y="20"/>
                  <a:pt x="960" y="18"/>
                </a:cubicBezTo>
                <a:cubicBezTo>
                  <a:pt x="964" y="18"/>
                  <a:pt x="969" y="17"/>
                  <a:pt x="972" y="19"/>
                </a:cubicBezTo>
                <a:cubicBezTo>
                  <a:pt x="979" y="25"/>
                  <a:pt x="968" y="31"/>
                  <a:pt x="981" y="34"/>
                </a:cubicBezTo>
                <a:cubicBezTo>
                  <a:pt x="991" y="33"/>
                  <a:pt x="1000" y="32"/>
                  <a:pt x="1006" y="24"/>
                </a:cubicBezTo>
                <a:cubicBezTo>
                  <a:pt x="1014" y="14"/>
                  <a:pt x="1008" y="6"/>
                  <a:pt x="1023" y="3"/>
                </a:cubicBezTo>
                <a:cubicBezTo>
                  <a:pt x="1036" y="4"/>
                  <a:pt x="1031" y="8"/>
                  <a:pt x="1041" y="10"/>
                </a:cubicBezTo>
                <a:cubicBezTo>
                  <a:pt x="1048" y="16"/>
                  <a:pt x="1049" y="17"/>
                  <a:pt x="1053" y="25"/>
                </a:cubicBezTo>
                <a:cubicBezTo>
                  <a:pt x="1055" y="34"/>
                  <a:pt x="1059" y="40"/>
                  <a:pt x="1062" y="48"/>
                </a:cubicBezTo>
                <a:cubicBezTo>
                  <a:pt x="1064" y="58"/>
                  <a:pt x="1063" y="76"/>
                  <a:pt x="1053" y="81"/>
                </a:cubicBezTo>
                <a:cubicBezTo>
                  <a:pt x="1039" y="109"/>
                  <a:pt x="1061" y="147"/>
                  <a:pt x="1042" y="172"/>
                </a:cubicBezTo>
                <a:cubicBezTo>
                  <a:pt x="1045" y="182"/>
                  <a:pt x="1044" y="185"/>
                  <a:pt x="1053" y="190"/>
                </a:cubicBezTo>
                <a:cubicBezTo>
                  <a:pt x="1057" y="198"/>
                  <a:pt x="1058" y="205"/>
                  <a:pt x="1062" y="213"/>
                </a:cubicBezTo>
                <a:cubicBezTo>
                  <a:pt x="1063" y="224"/>
                  <a:pt x="1065" y="230"/>
                  <a:pt x="1071" y="238"/>
                </a:cubicBezTo>
                <a:cubicBezTo>
                  <a:pt x="1071" y="252"/>
                  <a:pt x="1070" y="275"/>
                  <a:pt x="1077" y="289"/>
                </a:cubicBezTo>
                <a:cubicBezTo>
                  <a:pt x="1073" y="333"/>
                  <a:pt x="1056" y="324"/>
                  <a:pt x="1015" y="328"/>
                </a:cubicBezTo>
                <a:cubicBezTo>
                  <a:pt x="1011" y="330"/>
                  <a:pt x="1006" y="331"/>
                  <a:pt x="1002" y="333"/>
                </a:cubicBezTo>
                <a:cubicBezTo>
                  <a:pt x="995" y="343"/>
                  <a:pt x="984" y="344"/>
                  <a:pt x="973" y="348"/>
                </a:cubicBezTo>
                <a:cubicBezTo>
                  <a:pt x="967" y="357"/>
                  <a:pt x="975" y="365"/>
                  <a:pt x="984" y="367"/>
                </a:cubicBezTo>
                <a:cubicBezTo>
                  <a:pt x="993" y="372"/>
                  <a:pt x="985" y="366"/>
                  <a:pt x="990" y="384"/>
                </a:cubicBezTo>
                <a:cubicBezTo>
                  <a:pt x="993" y="394"/>
                  <a:pt x="1010" y="396"/>
                  <a:pt x="1018" y="397"/>
                </a:cubicBezTo>
                <a:cubicBezTo>
                  <a:pt x="1031" y="402"/>
                  <a:pt x="1053" y="402"/>
                  <a:pt x="1068" y="403"/>
                </a:cubicBezTo>
                <a:cubicBezTo>
                  <a:pt x="1075" y="406"/>
                  <a:pt x="1083" y="408"/>
                  <a:pt x="1090" y="409"/>
                </a:cubicBezTo>
                <a:cubicBezTo>
                  <a:pt x="1101" y="414"/>
                  <a:pt x="1092" y="409"/>
                  <a:pt x="1101" y="417"/>
                </a:cubicBezTo>
                <a:cubicBezTo>
                  <a:pt x="1104" y="419"/>
                  <a:pt x="1110" y="424"/>
                  <a:pt x="1110" y="424"/>
                </a:cubicBezTo>
                <a:cubicBezTo>
                  <a:pt x="1117" y="436"/>
                  <a:pt x="1128" y="438"/>
                  <a:pt x="1135" y="450"/>
                </a:cubicBezTo>
                <a:cubicBezTo>
                  <a:pt x="1146" y="445"/>
                  <a:pt x="1149" y="449"/>
                  <a:pt x="1155" y="459"/>
                </a:cubicBezTo>
                <a:cubicBezTo>
                  <a:pt x="1157" y="471"/>
                  <a:pt x="1153" y="481"/>
                  <a:pt x="1167" y="484"/>
                </a:cubicBezTo>
                <a:cubicBezTo>
                  <a:pt x="1173" y="487"/>
                  <a:pt x="1178" y="489"/>
                  <a:pt x="1185" y="490"/>
                </a:cubicBezTo>
                <a:cubicBezTo>
                  <a:pt x="1182" y="497"/>
                  <a:pt x="1185" y="497"/>
                  <a:pt x="1188" y="504"/>
                </a:cubicBezTo>
                <a:cubicBezTo>
                  <a:pt x="1193" y="536"/>
                  <a:pt x="1199" y="568"/>
                  <a:pt x="1204" y="600"/>
                </a:cubicBezTo>
                <a:cubicBezTo>
                  <a:pt x="1204" y="613"/>
                  <a:pt x="1211" y="694"/>
                  <a:pt x="1191" y="709"/>
                </a:cubicBezTo>
                <a:cubicBezTo>
                  <a:pt x="1188" y="718"/>
                  <a:pt x="1182" y="723"/>
                  <a:pt x="1177" y="730"/>
                </a:cubicBezTo>
                <a:cubicBezTo>
                  <a:pt x="1176" y="737"/>
                  <a:pt x="1171" y="743"/>
                  <a:pt x="1165" y="747"/>
                </a:cubicBezTo>
                <a:cubicBezTo>
                  <a:pt x="1161" y="753"/>
                  <a:pt x="1158" y="755"/>
                  <a:pt x="1152" y="759"/>
                </a:cubicBezTo>
                <a:cubicBezTo>
                  <a:pt x="1147" y="768"/>
                  <a:pt x="1141" y="776"/>
                  <a:pt x="1132" y="781"/>
                </a:cubicBezTo>
                <a:cubicBezTo>
                  <a:pt x="1129" y="795"/>
                  <a:pt x="1116" y="797"/>
                  <a:pt x="1104" y="799"/>
                </a:cubicBezTo>
                <a:cubicBezTo>
                  <a:pt x="1096" y="802"/>
                  <a:pt x="1089" y="803"/>
                  <a:pt x="1080" y="804"/>
                </a:cubicBezTo>
                <a:cubicBezTo>
                  <a:pt x="1034" y="827"/>
                  <a:pt x="987" y="819"/>
                  <a:pt x="951" y="792"/>
                </a:cubicBezTo>
                <a:cubicBezTo>
                  <a:pt x="948" y="784"/>
                  <a:pt x="941" y="782"/>
                  <a:pt x="934" y="778"/>
                </a:cubicBezTo>
                <a:cubicBezTo>
                  <a:pt x="927" y="769"/>
                  <a:pt x="918" y="761"/>
                  <a:pt x="907" y="759"/>
                </a:cubicBezTo>
                <a:cubicBezTo>
                  <a:pt x="900" y="748"/>
                  <a:pt x="887" y="744"/>
                  <a:pt x="880" y="733"/>
                </a:cubicBezTo>
                <a:cubicBezTo>
                  <a:pt x="876" y="726"/>
                  <a:pt x="871" y="720"/>
                  <a:pt x="867" y="714"/>
                </a:cubicBezTo>
                <a:cubicBezTo>
                  <a:pt x="862" y="707"/>
                  <a:pt x="856" y="691"/>
                  <a:pt x="856" y="691"/>
                </a:cubicBezTo>
                <a:cubicBezTo>
                  <a:pt x="855" y="686"/>
                  <a:pt x="853" y="681"/>
                  <a:pt x="852" y="676"/>
                </a:cubicBezTo>
                <a:cubicBezTo>
                  <a:pt x="851" y="663"/>
                  <a:pt x="850" y="650"/>
                  <a:pt x="850" y="637"/>
                </a:cubicBezTo>
                <a:cubicBezTo>
                  <a:pt x="848" y="586"/>
                  <a:pt x="850" y="583"/>
                  <a:pt x="835" y="613"/>
                </a:cubicBezTo>
                <a:cubicBezTo>
                  <a:pt x="834" y="617"/>
                  <a:pt x="821" y="638"/>
                  <a:pt x="816" y="639"/>
                </a:cubicBezTo>
                <a:cubicBezTo>
                  <a:pt x="812" y="640"/>
                  <a:pt x="808" y="640"/>
                  <a:pt x="804" y="640"/>
                </a:cubicBezTo>
                <a:cubicBezTo>
                  <a:pt x="798" y="642"/>
                  <a:pt x="794" y="644"/>
                  <a:pt x="790" y="649"/>
                </a:cubicBezTo>
                <a:cubicBezTo>
                  <a:pt x="787" y="663"/>
                  <a:pt x="792" y="645"/>
                  <a:pt x="784" y="657"/>
                </a:cubicBezTo>
                <a:cubicBezTo>
                  <a:pt x="783" y="659"/>
                  <a:pt x="784" y="661"/>
                  <a:pt x="783" y="663"/>
                </a:cubicBezTo>
                <a:cubicBezTo>
                  <a:pt x="779" y="672"/>
                  <a:pt x="766" y="680"/>
                  <a:pt x="757" y="682"/>
                </a:cubicBezTo>
                <a:cubicBezTo>
                  <a:pt x="733" y="694"/>
                  <a:pt x="669" y="689"/>
                  <a:pt x="639" y="691"/>
                </a:cubicBezTo>
                <a:cubicBezTo>
                  <a:pt x="626" y="696"/>
                  <a:pt x="611" y="695"/>
                  <a:pt x="598" y="696"/>
                </a:cubicBezTo>
                <a:cubicBezTo>
                  <a:pt x="598" y="698"/>
                  <a:pt x="590" y="742"/>
                  <a:pt x="606" y="745"/>
                </a:cubicBezTo>
                <a:cubicBezTo>
                  <a:pt x="613" y="748"/>
                  <a:pt x="612" y="754"/>
                  <a:pt x="615" y="760"/>
                </a:cubicBezTo>
                <a:cubicBezTo>
                  <a:pt x="617" y="777"/>
                  <a:pt x="612" y="784"/>
                  <a:pt x="607" y="799"/>
                </a:cubicBezTo>
                <a:cubicBezTo>
                  <a:pt x="583" y="798"/>
                  <a:pt x="568" y="802"/>
                  <a:pt x="546" y="805"/>
                </a:cubicBezTo>
                <a:cubicBezTo>
                  <a:pt x="534" y="809"/>
                  <a:pt x="520" y="803"/>
                  <a:pt x="508" y="801"/>
                </a:cubicBezTo>
                <a:cubicBezTo>
                  <a:pt x="499" y="794"/>
                  <a:pt x="489" y="791"/>
                  <a:pt x="478" y="789"/>
                </a:cubicBezTo>
                <a:cubicBezTo>
                  <a:pt x="475" y="787"/>
                  <a:pt x="472" y="786"/>
                  <a:pt x="469" y="783"/>
                </a:cubicBezTo>
                <a:cubicBezTo>
                  <a:pt x="466" y="780"/>
                  <a:pt x="462" y="774"/>
                  <a:pt x="462" y="774"/>
                </a:cubicBezTo>
                <a:cubicBezTo>
                  <a:pt x="464" y="765"/>
                  <a:pt x="482" y="766"/>
                  <a:pt x="490" y="765"/>
                </a:cubicBezTo>
                <a:cubicBezTo>
                  <a:pt x="495" y="764"/>
                  <a:pt x="500" y="765"/>
                  <a:pt x="504" y="762"/>
                </a:cubicBezTo>
                <a:cubicBezTo>
                  <a:pt x="514" y="754"/>
                  <a:pt x="495" y="759"/>
                  <a:pt x="510" y="756"/>
                </a:cubicBezTo>
                <a:cubicBezTo>
                  <a:pt x="518" y="752"/>
                  <a:pt x="527" y="742"/>
                  <a:pt x="531" y="733"/>
                </a:cubicBezTo>
                <a:cubicBezTo>
                  <a:pt x="537" y="695"/>
                  <a:pt x="536" y="663"/>
                  <a:pt x="496" y="660"/>
                </a:cubicBezTo>
                <a:cubicBezTo>
                  <a:pt x="487" y="653"/>
                  <a:pt x="482" y="654"/>
                  <a:pt x="469" y="652"/>
                </a:cubicBezTo>
                <a:cubicBezTo>
                  <a:pt x="459" y="653"/>
                  <a:pt x="432" y="647"/>
                  <a:pt x="424" y="660"/>
                </a:cubicBezTo>
                <a:cubicBezTo>
                  <a:pt x="422" y="671"/>
                  <a:pt x="411" y="690"/>
                  <a:pt x="402" y="697"/>
                </a:cubicBezTo>
                <a:cubicBezTo>
                  <a:pt x="390" y="717"/>
                  <a:pt x="373" y="732"/>
                  <a:pt x="357" y="748"/>
                </a:cubicBezTo>
                <a:cubicBezTo>
                  <a:pt x="351" y="754"/>
                  <a:pt x="342" y="764"/>
                  <a:pt x="334" y="766"/>
                </a:cubicBezTo>
                <a:cubicBezTo>
                  <a:pt x="329" y="769"/>
                  <a:pt x="323" y="768"/>
                  <a:pt x="318" y="771"/>
                </a:cubicBezTo>
                <a:cubicBezTo>
                  <a:pt x="269" y="770"/>
                  <a:pt x="256" y="766"/>
                  <a:pt x="219" y="762"/>
                </a:cubicBezTo>
                <a:cubicBezTo>
                  <a:pt x="214" y="760"/>
                  <a:pt x="211" y="757"/>
                  <a:pt x="205" y="756"/>
                </a:cubicBezTo>
                <a:cubicBezTo>
                  <a:pt x="197" y="752"/>
                  <a:pt x="189" y="747"/>
                  <a:pt x="181" y="742"/>
                </a:cubicBezTo>
                <a:cubicBezTo>
                  <a:pt x="175" y="734"/>
                  <a:pt x="163" y="727"/>
                  <a:pt x="156" y="720"/>
                </a:cubicBezTo>
                <a:cubicBezTo>
                  <a:pt x="153" y="717"/>
                  <a:pt x="145" y="711"/>
                  <a:pt x="145" y="711"/>
                </a:cubicBezTo>
                <a:cubicBezTo>
                  <a:pt x="143" y="703"/>
                  <a:pt x="121" y="674"/>
                  <a:pt x="114" y="669"/>
                </a:cubicBezTo>
                <a:cubicBezTo>
                  <a:pt x="111" y="662"/>
                  <a:pt x="109" y="659"/>
                  <a:pt x="103" y="655"/>
                </a:cubicBezTo>
                <a:cubicBezTo>
                  <a:pt x="99" y="634"/>
                  <a:pt x="106" y="664"/>
                  <a:pt x="97" y="645"/>
                </a:cubicBezTo>
                <a:cubicBezTo>
                  <a:pt x="92" y="634"/>
                  <a:pt x="96" y="620"/>
                  <a:pt x="91" y="609"/>
                </a:cubicBezTo>
                <a:cubicBezTo>
                  <a:pt x="90" y="602"/>
                  <a:pt x="88" y="594"/>
                  <a:pt x="85" y="588"/>
                </a:cubicBezTo>
                <a:cubicBezTo>
                  <a:pt x="82" y="552"/>
                  <a:pt x="85" y="518"/>
                  <a:pt x="93" y="483"/>
                </a:cubicBezTo>
                <a:cubicBezTo>
                  <a:pt x="90" y="465"/>
                  <a:pt x="83" y="463"/>
                  <a:pt x="66" y="460"/>
                </a:cubicBezTo>
                <a:cubicBezTo>
                  <a:pt x="57" y="455"/>
                  <a:pt x="47" y="449"/>
                  <a:pt x="37" y="445"/>
                </a:cubicBezTo>
                <a:cubicBezTo>
                  <a:pt x="32" y="438"/>
                  <a:pt x="27" y="431"/>
                  <a:pt x="19" y="426"/>
                </a:cubicBezTo>
                <a:cubicBezTo>
                  <a:pt x="14" y="417"/>
                  <a:pt x="12" y="408"/>
                  <a:pt x="6" y="400"/>
                </a:cubicBezTo>
                <a:cubicBezTo>
                  <a:pt x="4" y="394"/>
                  <a:pt x="1" y="391"/>
                  <a:pt x="0" y="385"/>
                </a:cubicBezTo>
                <a:cubicBezTo>
                  <a:pt x="1" y="378"/>
                  <a:pt x="2" y="376"/>
                  <a:pt x="9" y="373"/>
                </a:cubicBezTo>
                <a:cubicBezTo>
                  <a:pt x="20" y="358"/>
                  <a:pt x="70" y="364"/>
                  <a:pt x="73" y="364"/>
                </a:cubicBezTo>
                <a:cubicBezTo>
                  <a:pt x="91" y="362"/>
                  <a:pt x="82" y="360"/>
                  <a:pt x="93" y="351"/>
                </a:cubicBezTo>
                <a:cubicBezTo>
                  <a:pt x="97" y="324"/>
                  <a:pt x="103" y="294"/>
                  <a:pt x="91" y="270"/>
                </a:cubicBezTo>
                <a:cubicBezTo>
                  <a:pt x="90" y="264"/>
                  <a:pt x="89" y="262"/>
                  <a:pt x="84" y="258"/>
                </a:cubicBezTo>
                <a:cubicBezTo>
                  <a:pt x="83" y="228"/>
                  <a:pt x="82" y="198"/>
                  <a:pt x="82" y="168"/>
                </a:cubicBezTo>
                <a:cubicBezTo>
                  <a:pt x="82" y="157"/>
                  <a:pt x="81" y="143"/>
                  <a:pt x="93" y="141"/>
                </a:cubicBezTo>
                <a:cubicBezTo>
                  <a:pt x="94" y="134"/>
                  <a:pt x="95" y="132"/>
                  <a:pt x="102" y="133"/>
                </a:cubicBezTo>
                <a:cubicBezTo>
                  <a:pt x="100" y="143"/>
                  <a:pt x="101" y="145"/>
                  <a:pt x="99" y="138"/>
                </a:cubicBezTo>
                <a:close/>
              </a:path>
            </a:pathLst>
          </a:custGeom>
          <a:noFill/>
          <a:ln cap="flat" cmpd="sng" w="31750">
            <a:solidFill>
              <a:srgbClr val="00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32"/>
          <p:cNvSpPr/>
          <p:nvPr/>
        </p:nvSpPr>
        <p:spPr>
          <a:xfrm>
            <a:off x="2994025" y="5313363"/>
            <a:ext cx="487363" cy="488950"/>
          </a:xfrm>
          <a:prstGeom prst="plus">
            <a:avLst>
              <a:gd fmla="val 25000" name="adj"/>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p:txBody>
      </p:sp>
      <p:sp>
        <p:nvSpPr>
          <p:cNvPr id="416" name="Google Shape;416;p32"/>
          <p:cNvSpPr/>
          <p:nvPr/>
        </p:nvSpPr>
        <p:spPr>
          <a:xfrm>
            <a:off x="5594350" y="5313363"/>
            <a:ext cx="487363" cy="488950"/>
          </a:xfrm>
          <a:prstGeom prst="plus">
            <a:avLst>
              <a:gd fmla="val 25000" name="adj"/>
            </a:avLst>
          </a:prstGeom>
          <a:solidFill>
            <a:srgbClr val="00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p:txBody>
      </p:sp>
      <p:sp>
        <p:nvSpPr>
          <p:cNvPr id="417" name="Google Shape;417;p32"/>
          <p:cNvSpPr/>
          <p:nvPr/>
        </p:nvSpPr>
        <p:spPr>
          <a:xfrm>
            <a:off x="2668588" y="4014788"/>
            <a:ext cx="487362" cy="487362"/>
          </a:xfrm>
          <a:prstGeom prst="plus">
            <a:avLst>
              <a:gd fmla="val 25000" name="adj"/>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p:txBody>
      </p:sp>
      <p:sp>
        <p:nvSpPr>
          <p:cNvPr id="418" name="Google Shape;418;p32"/>
          <p:cNvSpPr/>
          <p:nvPr/>
        </p:nvSpPr>
        <p:spPr>
          <a:xfrm>
            <a:off x="5268913" y="3851275"/>
            <a:ext cx="487362" cy="487363"/>
          </a:xfrm>
          <a:prstGeom prst="plus">
            <a:avLst>
              <a:gd fmla="val 25000" name="adj"/>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p:txBody>
      </p:sp>
      <p:sp>
        <p:nvSpPr>
          <p:cNvPr id="419" name="Google Shape;419;p32"/>
          <p:cNvSpPr/>
          <p:nvPr/>
        </p:nvSpPr>
        <p:spPr>
          <a:xfrm>
            <a:off x="4130675" y="4989513"/>
            <a:ext cx="487363" cy="487362"/>
          </a:xfrm>
          <a:prstGeom prst="plus">
            <a:avLst>
              <a:gd fmla="val 25000" name="adj"/>
            </a:avLst>
          </a:prstGeom>
          <a:solidFill>
            <a:srgbClr val="FF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p:txBody>
      </p:sp>
      <p:sp>
        <p:nvSpPr>
          <p:cNvPr id="420" name="Google Shape;420;p32"/>
          <p:cNvSpPr txBox="1"/>
          <p:nvPr>
            <p:ph type="title"/>
          </p:nvPr>
        </p:nvSpPr>
        <p:spPr>
          <a:xfrm>
            <a:off x="152400" y="76200"/>
            <a:ext cx="8686800" cy="71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Recognition task and supervision</a:t>
            </a:r>
            <a:endParaRPr/>
          </a:p>
        </p:txBody>
      </p:sp>
      <p:sp>
        <p:nvSpPr>
          <p:cNvPr id="421" name="Google Shape;421;p32"/>
          <p:cNvSpPr txBox="1"/>
          <p:nvPr/>
        </p:nvSpPr>
        <p:spPr>
          <a:xfrm>
            <a:off x="7315200" y="6581775"/>
            <a:ext cx="1812925"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
        <p:nvSpPr>
          <p:cNvPr id="422" name="Google Shape;422;p3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423" name="Google Shape;423;p3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3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430" name="Google Shape;430;p33"/>
          <p:cNvPicPr preferRelativeResize="0"/>
          <p:nvPr/>
        </p:nvPicPr>
        <p:blipFill rotWithShape="1">
          <a:blip r:embed="rId3">
            <a:alphaModFix/>
          </a:blip>
          <a:srcRect b="0" l="0" r="0" t="0"/>
          <a:stretch/>
        </p:blipFill>
        <p:spPr>
          <a:xfrm>
            <a:off x="509588" y="304800"/>
            <a:ext cx="8177212" cy="5105400"/>
          </a:xfrm>
          <a:prstGeom prst="rect">
            <a:avLst/>
          </a:prstGeom>
          <a:noFill/>
          <a:ln>
            <a:noFill/>
          </a:ln>
        </p:spPr>
      </p:pic>
      <p:sp>
        <p:nvSpPr>
          <p:cNvPr id="431" name="Google Shape;431;p33"/>
          <p:cNvSpPr txBox="1"/>
          <p:nvPr/>
        </p:nvSpPr>
        <p:spPr>
          <a:xfrm>
            <a:off x="1279525" y="5218113"/>
            <a:ext cx="1581150" cy="3667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Unsupervised</a:t>
            </a:r>
            <a:endParaRPr/>
          </a:p>
        </p:txBody>
      </p:sp>
      <p:sp>
        <p:nvSpPr>
          <p:cNvPr id="432" name="Google Shape;432;p33"/>
          <p:cNvSpPr txBox="1"/>
          <p:nvPr/>
        </p:nvSpPr>
        <p:spPr>
          <a:xfrm>
            <a:off x="3505200" y="5195888"/>
            <a:ext cx="2254250" cy="3667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“Weakly” supervised</a:t>
            </a:r>
            <a:endParaRPr/>
          </a:p>
        </p:txBody>
      </p:sp>
      <p:sp>
        <p:nvSpPr>
          <p:cNvPr id="433" name="Google Shape;433;p33"/>
          <p:cNvSpPr txBox="1"/>
          <p:nvPr/>
        </p:nvSpPr>
        <p:spPr>
          <a:xfrm>
            <a:off x="6378575" y="5181600"/>
            <a:ext cx="185102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Fully supervised</a:t>
            </a:r>
            <a:endParaRPr/>
          </a:p>
        </p:txBody>
      </p:sp>
      <p:sp>
        <p:nvSpPr>
          <p:cNvPr id="434" name="Google Shape;434;p33"/>
          <p:cNvSpPr/>
          <p:nvPr/>
        </p:nvSpPr>
        <p:spPr>
          <a:xfrm rot="5400000">
            <a:off x="5715000" y="3810000"/>
            <a:ext cx="381000" cy="4038600"/>
          </a:xfrm>
          <a:prstGeom prst="rightBrace">
            <a:avLst>
              <a:gd fmla="val 8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p:txBody>
      </p:sp>
      <p:sp>
        <p:nvSpPr>
          <p:cNvPr id="435" name="Google Shape;435;p33"/>
          <p:cNvSpPr txBox="1"/>
          <p:nvPr/>
        </p:nvSpPr>
        <p:spPr>
          <a:xfrm>
            <a:off x="4495800" y="6056313"/>
            <a:ext cx="2876550" cy="3667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Definition depends on task</a:t>
            </a:r>
            <a:endParaRPr/>
          </a:p>
        </p:txBody>
      </p:sp>
      <p:sp>
        <p:nvSpPr>
          <p:cNvPr id="436" name="Google Shape;436;p33"/>
          <p:cNvSpPr txBox="1"/>
          <p:nvPr/>
        </p:nvSpPr>
        <p:spPr>
          <a:xfrm>
            <a:off x="7315200" y="6581775"/>
            <a:ext cx="1812925"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
        <p:nvSpPr>
          <p:cNvPr id="437" name="Google Shape;437;p3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438" name="Google Shape;438;p3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34"/>
          <p:cNvSpPr txBox="1"/>
          <p:nvPr>
            <p:ph type="title"/>
          </p:nvPr>
        </p:nvSpPr>
        <p:spPr>
          <a:xfrm>
            <a:off x="457200" y="76200"/>
            <a:ext cx="8229600" cy="868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Generalization</a:t>
            </a:r>
            <a:endParaRPr/>
          </a:p>
        </p:txBody>
      </p:sp>
      <p:sp>
        <p:nvSpPr>
          <p:cNvPr id="445" name="Google Shape;445;p34"/>
          <p:cNvSpPr txBox="1"/>
          <p:nvPr>
            <p:ph idx="1" type="body"/>
          </p:nvPr>
        </p:nvSpPr>
        <p:spPr>
          <a:xfrm>
            <a:off x="381000" y="5486400"/>
            <a:ext cx="8458200" cy="914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How well does a learned model generalize from the data it was trained on to a new test set?</a:t>
            </a:r>
            <a:endParaRPr/>
          </a:p>
        </p:txBody>
      </p:sp>
      <p:pic>
        <p:nvPicPr>
          <p:cNvPr id="446" name="Google Shape;446;p34"/>
          <p:cNvPicPr preferRelativeResize="0"/>
          <p:nvPr/>
        </p:nvPicPr>
        <p:blipFill rotWithShape="1">
          <a:blip r:embed="rId3">
            <a:alphaModFix/>
          </a:blip>
          <a:srcRect b="0" l="0" r="0" t="0"/>
          <a:stretch/>
        </p:blipFill>
        <p:spPr>
          <a:xfrm>
            <a:off x="1181100" y="1066800"/>
            <a:ext cx="4229100" cy="3600450"/>
          </a:xfrm>
          <a:prstGeom prst="rect">
            <a:avLst/>
          </a:prstGeom>
          <a:noFill/>
          <a:ln>
            <a:noFill/>
          </a:ln>
        </p:spPr>
      </p:pic>
      <p:pic>
        <p:nvPicPr>
          <p:cNvPr id="447" name="Google Shape;447;p34"/>
          <p:cNvPicPr preferRelativeResize="0"/>
          <p:nvPr/>
        </p:nvPicPr>
        <p:blipFill rotWithShape="1">
          <a:blip r:embed="rId4">
            <a:alphaModFix/>
          </a:blip>
          <a:srcRect b="0" l="0" r="0" t="0"/>
          <a:stretch/>
        </p:blipFill>
        <p:spPr>
          <a:xfrm>
            <a:off x="7010400" y="1066800"/>
            <a:ext cx="609600" cy="3619500"/>
          </a:xfrm>
          <a:prstGeom prst="rect">
            <a:avLst/>
          </a:prstGeom>
          <a:noFill/>
          <a:ln>
            <a:noFill/>
          </a:ln>
        </p:spPr>
      </p:pic>
      <p:sp>
        <p:nvSpPr>
          <p:cNvPr id="448" name="Google Shape;448;p34"/>
          <p:cNvSpPr txBox="1"/>
          <p:nvPr/>
        </p:nvSpPr>
        <p:spPr>
          <a:xfrm>
            <a:off x="1828800" y="4724400"/>
            <a:ext cx="293370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Training set (labels known)</a:t>
            </a:r>
            <a:endParaRPr/>
          </a:p>
        </p:txBody>
      </p:sp>
      <p:sp>
        <p:nvSpPr>
          <p:cNvPr id="449" name="Google Shape;449;p34"/>
          <p:cNvSpPr txBox="1"/>
          <p:nvPr/>
        </p:nvSpPr>
        <p:spPr>
          <a:xfrm>
            <a:off x="5945188" y="4724400"/>
            <a:ext cx="2665412" cy="646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Test set (labels unknown)</a:t>
            </a:r>
            <a:endParaRPr/>
          </a:p>
        </p:txBody>
      </p:sp>
      <p:sp>
        <p:nvSpPr>
          <p:cNvPr id="450" name="Google Shape;450;p34"/>
          <p:cNvSpPr txBox="1"/>
          <p:nvPr/>
        </p:nvSpPr>
        <p:spPr>
          <a:xfrm>
            <a:off x="7315200" y="6581775"/>
            <a:ext cx="1812925"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
        <p:nvSpPr>
          <p:cNvPr id="451" name="Google Shape;451;p3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452" name="Google Shape;452;p3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Overview</a:t>
            </a:r>
            <a:endParaRPr/>
          </a:p>
        </p:txBody>
      </p:sp>
      <p:sp>
        <p:nvSpPr>
          <p:cNvPr id="122" name="Google Shape;122;p1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Intro. to Classifiers </a:t>
            </a:r>
            <a:endParaRPr/>
          </a:p>
          <a:p>
            <a:pPr indent="-342900" lvl="0" marL="342900" rtl="0" algn="l">
              <a:spcBef>
                <a:spcPts val="600"/>
              </a:spcBef>
              <a:spcAft>
                <a:spcPts val="0"/>
              </a:spcAft>
              <a:buSzPts val="1950"/>
              <a:buChar char="■"/>
            </a:pPr>
            <a:r>
              <a:rPr lang="en-US"/>
              <a:t>Support Vector Machines (SVM)</a:t>
            </a:r>
            <a:endParaRPr/>
          </a:p>
          <a:p>
            <a:pPr indent="-342900" lvl="0" marL="342900" rtl="0" algn="l">
              <a:spcBef>
                <a:spcPts val="600"/>
              </a:spcBef>
              <a:spcAft>
                <a:spcPts val="0"/>
              </a:spcAft>
              <a:buSzPts val="1950"/>
              <a:buChar char="■"/>
            </a:pPr>
            <a:r>
              <a:rPr lang="en-US"/>
              <a:t>Properties of SVM</a:t>
            </a:r>
            <a:endParaRPr/>
          </a:p>
          <a:p>
            <a:pPr indent="-342900" lvl="0" marL="342900" rtl="0" algn="l">
              <a:spcBef>
                <a:spcPts val="600"/>
              </a:spcBef>
              <a:spcAft>
                <a:spcPts val="0"/>
              </a:spcAft>
              <a:buSzPts val="1950"/>
              <a:buChar char="■"/>
            </a:pPr>
            <a:r>
              <a:rPr lang="en-US"/>
              <a:t>Applications</a:t>
            </a:r>
            <a:endParaRPr/>
          </a:p>
          <a:p>
            <a:pPr indent="-342900" lvl="0" marL="342900" rtl="0" algn="l">
              <a:spcBef>
                <a:spcPts val="600"/>
              </a:spcBef>
              <a:spcAft>
                <a:spcPts val="0"/>
              </a:spcAft>
              <a:buSzPts val="1950"/>
              <a:buChar char="■"/>
            </a:pPr>
            <a:r>
              <a:rPr lang="en-US"/>
              <a:t>Discussion</a:t>
            </a:r>
            <a:endParaRPr/>
          </a:p>
        </p:txBody>
      </p:sp>
      <p:sp>
        <p:nvSpPr>
          <p:cNvPr id="123" name="Google Shape;123;p1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24" name="Google Shape;124;p1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35"/>
          <p:cNvSpPr txBox="1"/>
          <p:nvPr>
            <p:ph type="title"/>
          </p:nvPr>
        </p:nvSpPr>
        <p:spPr>
          <a:xfrm>
            <a:off x="457200" y="76200"/>
            <a:ext cx="8229600" cy="6397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Generalization</a:t>
            </a:r>
            <a:endParaRPr/>
          </a:p>
        </p:txBody>
      </p:sp>
      <p:sp>
        <p:nvSpPr>
          <p:cNvPr id="459" name="Google Shape;459;p35"/>
          <p:cNvSpPr txBox="1"/>
          <p:nvPr>
            <p:ph idx="1" type="body"/>
          </p:nvPr>
        </p:nvSpPr>
        <p:spPr>
          <a:xfrm>
            <a:off x="457200" y="838200"/>
            <a:ext cx="8305800" cy="5287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560"/>
              <a:buChar char="■"/>
            </a:pPr>
            <a:r>
              <a:rPr lang="en-US" sz="2400"/>
              <a:t>Components of generalization error </a:t>
            </a:r>
            <a:endParaRPr/>
          </a:p>
          <a:p>
            <a:pPr indent="-325438" lvl="1" marL="669925" rtl="0" algn="l">
              <a:spcBef>
                <a:spcPts val="400"/>
              </a:spcBef>
              <a:spcAft>
                <a:spcPts val="0"/>
              </a:spcAft>
              <a:buSzPts val="1200"/>
              <a:buChar char="❑"/>
            </a:pPr>
            <a:r>
              <a:rPr b="1" lang="en-US" sz="2000"/>
              <a:t>Bias:</a:t>
            </a:r>
            <a:r>
              <a:rPr lang="en-US" sz="2000"/>
              <a:t> how much the average model over all training sets differ from the true model?</a:t>
            </a:r>
            <a:endParaRPr/>
          </a:p>
          <a:p>
            <a:pPr indent="-350838" lvl="2" marL="1022350" rtl="0" algn="l">
              <a:spcBef>
                <a:spcPts val="400"/>
              </a:spcBef>
              <a:spcAft>
                <a:spcPts val="0"/>
              </a:spcAft>
              <a:buSzPts val="1300"/>
              <a:buChar char="■"/>
            </a:pPr>
            <a:r>
              <a:rPr lang="en-US" sz="2000"/>
              <a:t>Error due to inaccurate assumptions/simplifications made by the model</a:t>
            </a:r>
            <a:endParaRPr/>
          </a:p>
          <a:p>
            <a:pPr indent="-325438" lvl="1" marL="669925" rtl="0" algn="l">
              <a:spcBef>
                <a:spcPts val="400"/>
              </a:spcBef>
              <a:spcAft>
                <a:spcPts val="0"/>
              </a:spcAft>
              <a:buSzPts val="1200"/>
              <a:buChar char="❑"/>
            </a:pPr>
            <a:r>
              <a:rPr b="1" lang="en-US" sz="2000"/>
              <a:t>Variance:</a:t>
            </a:r>
            <a:r>
              <a:rPr lang="en-US" sz="2000"/>
              <a:t> how much models estimated from different training sets differ from each other</a:t>
            </a:r>
            <a:endParaRPr/>
          </a:p>
          <a:p>
            <a:pPr indent="-342900" lvl="0" marL="342900" rtl="0" algn="l">
              <a:spcBef>
                <a:spcPts val="480"/>
              </a:spcBef>
              <a:spcAft>
                <a:spcPts val="0"/>
              </a:spcAft>
              <a:buSzPts val="1560"/>
              <a:buChar char="■"/>
            </a:pPr>
            <a:r>
              <a:rPr b="1" lang="en-US" sz="2400"/>
              <a:t>Underfitting:</a:t>
            </a:r>
            <a:r>
              <a:rPr lang="en-US" sz="2400"/>
              <a:t> model is too “simple” to represent all the relevant class characteristics</a:t>
            </a:r>
            <a:endParaRPr/>
          </a:p>
          <a:p>
            <a:pPr indent="-325438" lvl="1" marL="669925" rtl="0" algn="l">
              <a:spcBef>
                <a:spcPts val="400"/>
              </a:spcBef>
              <a:spcAft>
                <a:spcPts val="0"/>
              </a:spcAft>
              <a:buSzPts val="1200"/>
              <a:buChar char="❑"/>
            </a:pPr>
            <a:r>
              <a:rPr lang="en-US" sz="2000"/>
              <a:t>High bias and low variance</a:t>
            </a:r>
            <a:endParaRPr/>
          </a:p>
          <a:p>
            <a:pPr indent="-325438" lvl="1" marL="669925" rtl="0" algn="l">
              <a:spcBef>
                <a:spcPts val="400"/>
              </a:spcBef>
              <a:spcAft>
                <a:spcPts val="0"/>
              </a:spcAft>
              <a:buSzPts val="1200"/>
              <a:buChar char="❑"/>
            </a:pPr>
            <a:r>
              <a:rPr lang="en-US" sz="2000"/>
              <a:t>High training error and high test error</a:t>
            </a:r>
            <a:endParaRPr/>
          </a:p>
          <a:p>
            <a:pPr indent="-342900" lvl="0" marL="342900" rtl="0" algn="l">
              <a:spcBef>
                <a:spcPts val="480"/>
              </a:spcBef>
              <a:spcAft>
                <a:spcPts val="0"/>
              </a:spcAft>
              <a:buSzPts val="1560"/>
              <a:buChar char="■"/>
            </a:pPr>
            <a:r>
              <a:rPr b="1" lang="en-US" sz="2400"/>
              <a:t>Overfitting:</a:t>
            </a:r>
            <a:r>
              <a:rPr lang="en-US" sz="2400"/>
              <a:t> model is too “complex” and fits irrelevant characteristics (noise) in the data</a:t>
            </a:r>
            <a:endParaRPr/>
          </a:p>
          <a:p>
            <a:pPr indent="-325438" lvl="1" marL="669925" rtl="0" algn="l">
              <a:spcBef>
                <a:spcPts val="400"/>
              </a:spcBef>
              <a:spcAft>
                <a:spcPts val="0"/>
              </a:spcAft>
              <a:buSzPts val="1200"/>
              <a:buChar char="❑"/>
            </a:pPr>
            <a:r>
              <a:rPr lang="en-US" sz="2000"/>
              <a:t>Low bias and high variance</a:t>
            </a:r>
            <a:endParaRPr/>
          </a:p>
          <a:p>
            <a:pPr indent="-325438" lvl="1" marL="669925" rtl="0" algn="l">
              <a:spcBef>
                <a:spcPts val="400"/>
              </a:spcBef>
              <a:spcAft>
                <a:spcPts val="0"/>
              </a:spcAft>
              <a:buSzPts val="1200"/>
              <a:buChar char="❑"/>
            </a:pPr>
            <a:r>
              <a:rPr lang="en-US" sz="2000"/>
              <a:t>Low training error and high test error</a:t>
            </a:r>
            <a:endParaRPr/>
          </a:p>
        </p:txBody>
      </p:sp>
      <p:sp>
        <p:nvSpPr>
          <p:cNvPr id="460" name="Google Shape;460;p35"/>
          <p:cNvSpPr txBox="1"/>
          <p:nvPr/>
        </p:nvSpPr>
        <p:spPr>
          <a:xfrm>
            <a:off x="7315200" y="6581775"/>
            <a:ext cx="1812925"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
        <p:nvSpPr>
          <p:cNvPr id="461" name="Google Shape;461;p3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462" name="Google Shape;462;p3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3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Bias-Variance Trade-off</a:t>
            </a:r>
            <a:endParaRPr/>
          </a:p>
        </p:txBody>
      </p:sp>
      <p:sp>
        <p:nvSpPr>
          <p:cNvPr id="469" name="Google Shape;469;p36"/>
          <p:cNvSpPr txBox="1"/>
          <p:nvPr>
            <p:ph idx="1" type="body"/>
          </p:nvPr>
        </p:nvSpPr>
        <p:spPr>
          <a:xfrm>
            <a:off x="4191000" y="1524000"/>
            <a:ext cx="4572000" cy="4495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804"/>
              <a:buFont typeface="Arial"/>
              <a:buChar char="•"/>
            </a:pPr>
            <a:r>
              <a:rPr lang="en-US" sz="2775"/>
              <a:t>Models with too few parameters are inaccurate because of a large bias (not enough flexibility).</a:t>
            </a:r>
            <a:endParaRPr/>
          </a:p>
          <a:p>
            <a:pPr indent="-228361" lvl="0" marL="342900" rtl="0" algn="l">
              <a:lnSpc>
                <a:spcPct val="90000"/>
              </a:lnSpc>
              <a:spcBef>
                <a:spcPts val="555"/>
              </a:spcBef>
              <a:spcAft>
                <a:spcPts val="0"/>
              </a:spcAft>
              <a:buSzPts val="1804"/>
              <a:buFont typeface="Arial"/>
              <a:buNone/>
            </a:pPr>
            <a:r>
              <a:t/>
            </a:r>
            <a:endParaRPr sz="2775"/>
          </a:p>
          <a:p>
            <a:pPr indent="-342900" lvl="0" marL="342900" rtl="0" algn="l">
              <a:lnSpc>
                <a:spcPct val="90000"/>
              </a:lnSpc>
              <a:spcBef>
                <a:spcPts val="555"/>
              </a:spcBef>
              <a:spcAft>
                <a:spcPts val="0"/>
              </a:spcAft>
              <a:buSzPts val="1804"/>
              <a:buFont typeface="Arial"/>
              <a:buChar char="•"/>
            </a:pPr>
            <a:r>
              <a:rPr lang="en-US" sz="2775"/>
              <a:t>Models with too many parameters are inaccurate because of a large variance (too much sensitivity to the sample).</a:t>
            </a:r>
            <a:endParaRPr/>
          </a:p>
        </p:txBody>
      </p:sp>
      <p:pic>
        <p:nvPicPr>
          <p:cNvPr descr="C:\Users\hays\Desktop\143 Computer Vision\slides\09\bias_variance_bias_2.gif" id="470" name="Google Shape;470;p36"/>
          <p:cNvPicPr preferRelativeResize="0"/>
          <p:nvPr/>
        </p:nvPicPr>
        <p:blipFill rotWithShape="1">
          <a:blip r:embed="rId3">
            <a:alphaModFix/>
          </a:blip>
          <a:srcRect b="0" l="0" r="0" t="0"/>
          <a:stretch/>
        </p:blipFill>
        <p:spPr>
          <a:xfrm>
            <a:off x="457200" y="1485900"/>
            <a:ext cx="3571875" cy="2179638"/>
          </a:xfrm>
          <a:prstGeom prst="rect">
            <a:avLst/>
          </a:prstGeom>
          <a:noFill/>
          <a:ln>
            <a:noFill/>
          </a:ln>
        </p:spPr>
      </p:pic>
      <p:pic>
        <p:nvPicPr>
          <p:cNvPr descr="C:\Users\hays\Desktop\143 Computer Vision\slides\09\bias_variance_var_2.gif" id="471" name="Google Shape;471;p36"/>
          <p:cNvPicPr preferRelativeResize="0"/>
          <p:nvPr/>
        </p:nvPicPr>
        <p:blipFill rotWithShape="1">
          <a:blip r:embed="rId4">
            <a:alphaModFix/>
          </a:blip>
          <a:srcRect b="0" l="0" r="0" t="0"/>
          <a:stretch/>
        </p:blipFill>
        <p:spPr>
          <a:xfrm>
            <a:off x="457200" y="3840163"/>
            <a:ext cx="3571875" cy="2179637"/>
          </a:xfrm>
          <a:prstGeom prst="rect">
            <a:avLst/>
          </a:prstGeom>
          <a:noFill/>
          <a:ln>
            <a:noFill/>
          </a:ln>
        </p:spPr>
      </p:pic>
      <p:sp>
        <p:nvSpPr>
          <p:cNvPr id="472" name="Google Shape;472;p36"/>
          <p:cNvSpPr txBox="1"/>
          <p:nvPr/>
        </p:nvSpPr>
        <p:spPr>
          <a:xfrm>
            <a:off x="7315200" y="6581775"/>
            <a:ext cx="1668463"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a:t>
            </a:r>
            <a:endParaRPr sz="1200">
              <a:solidFill>
                <a:srgbClr val="A5A5A5"/>
              </a:solidFill>
              <a:latin typeface="Arial"/>
              <a:ea typeface="Arial"/>
              <a:cs typeface="Arial"/>
              <a:sym typeface="Arial"/>
            </a:endParaRPr>
          </a:p>
        </p:txBody>
      </p:sp>
      <p:sp>
        <p:nvSpPr>
          <p:cNvPr id="473" name="Google Shape;473;p3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474" name="Google Shape;474;p3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3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Bias-Variance Trade-off</a:t>
            </a:r>
            <a:endParaRPr/>
          </a:p>
        </p:txBody>
      </p:sp>
      <p:sp>
        <p:nvSpPr>
          <p:cNvPr id="481" name="Google Shape;481;p37"/>
          <p:cNvSpPr txBox="1"/>
          <p:nvPr/>
        </p:nvSpPr>
        <p:spPr>
          <a:xfrm>
            <a:off x="1600200" y="1600200"/>
            <a:ext cx="5105400" cy="4619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E(MSE) = noise</a:t>
            </a:r>
            <a:r>
              <a:rPr baseline="30000" lang="en-US" sz="2400">
                <a:solidFill>
                  <a:srgbClr val="000000"/>
                </a:solidFill>
                <a:latin typeface="Arial"/>
                <a:ea typeface="Arial"/>
                <a:cs typeface="Arial"/>
                <a:sym typeface="Arial"/>
              </a:rPr>
              <a:t>2  </a:t>
            </a:r>
            <a:r>
              <a:rPr lang="en-US" sz="2400">
                <a:solidFill>
                  <a:srgbClr val="000000"/>
                </a:solidFill>
                <a:latin typeface="Arial"/>
                <a:ea typeface="Arial"/>
                <a:cs typeface="Arial"/>
                <a:sym typeface="Arial"/>
              </a:rPr>
              <a:t>+ bias</a:t>
            </a:r>
            <a:r>
              <a:rPr baseline="30000" lang="en-US" sz="2400">
                <a:solidFill>
                  <a:srgbClr val="000000"/>
                </a:solidFill>
                <a:latin typeface="Arial"/>
                <a:ea typeface="Arial"/>
                <a:cs typeface="Arial"/>
                <a:sym typeface="Arial"/>
              </a:rPr>
              <a:t>2</a:t>
            </a:r>
            <a:r>
              <a:rPr lang="en-US" sz="2400">
                <a:solidFill>
                  <a:srgbClr val="000000"/>
                </a:solidFill>
                <a:latin typeface="Arial"/>
                <a:ea typeface="Arial"/>
                <a:cs typeface="Arial"/>
                <a:sym typeface="Arial"/>
              </a:rPr>
              <a:t> + variance</a:t>
            </a:r>
            <a:endParaRPr/>
          </a:p>
        </p:txBody>
      </p:sp>
      <p:sp>
        <p:nvSpPr>
          <p:cNvPr id="482" name="Google Shape;482;p37"/>
          <p:cNvSpPr txBox="1"/>
          <p:nvPr/>
        </p:nvSpPr>
        <p:spPr>
          <a:xfrm>
            <a:off x="304800" y="4210050"/>
            <a:ext cx="8534400" cy="9239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See the following for explanations of bias-variance (also Bishop’s “Neural Networks” book): </a:t>
            </a:r>
            <a:endParaRPr/>
          </a:p>
          <a:p>
            <a:pPr indent="-114300" lvl="0" marL="0" marR="0" rtl="0" algn="l">
              <a:spcBef>
                <a:spcPts val="0"/>
              </a:spcBef>
              <a:spcAft>
                <a:spcPts val="0"/>
              </a:spcAft>
              <a:buClr>
                <a:srgbClr val="000000"/>
              </a:buClr>
              <a:buSzPts val="1800"/>
              <a:buFont typeface="Arial"/>
              <a:buChar char="•"/>
            </a:pPr>
            <a:r>
              <a:rPr lang="en-US" sz="1800" u="sng">
                <a:solidFill>
                  <a:schemeClr val="hlink"/>
                </a:solidFill>
                <a:latin typeface="Arial"/>
                <a:ea typeface="Arial"/>
                <a:cs typeface="Arial"/>
                <a:sym typeface="Arial"/>
                <a:hlinkClick r:id="rId3"/>
              </a:rPr>
              <a:t>http://www.inf.ed.ac.uk/teaching/courses/mlsc/Notes/Lecture4/BiasVariance.pdf</a:t>
            </a:r>
            <a:endParaRPr sz="1800">
              <a:solidFill>
                <a:srgbClr val="000000"/>
              </a:solidFill>
              <a:latin typeface="Arial"/>
              <a:ea typeface="Arial"/>
              <a:cs typeface="Arial"/>
              <a:sym typeface="Arial"/>
            </a:endParaRPr>
          </a:p>
        </p:txBody>
      </p:sp>
      <p:sp>
        <p:nvSpPr>
          <p:cNvPr id="483" name="Google Shape;483;p37"/>
          <p:cNvSpPr txBox="1"/>
          <p:nvPr/>
        </p:nvSpPr>
        <p:spPr>
          <a:xfrm>
            <a:off x="1981200" y="2590800"/>
            <a:ext cx="1828800" cy="646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Unavoidable error</a:t>
            </a:r>
            <a:endParaRPr/>
          </a:p>
        </p:txBody>
      </p:sp>
      <p:cxnSp>
        <p:nvCxnSpPr>
          <p:cNvPr id="484" name="Google Shape;484;p37"/>
          <p:cNvCxnSpPr/>
          <p:nvPr/>
        </p:nvCxnSpPr>
        <p:spPr>
          <a:xfrm flipH="1" rot="10800000">
            <a:off x="2895600" y="2057400"/>
            <a:ext cx="533400" cy="381000"/>
          </a:xfrm>
          <a:prstGeom prst="straightConnector1">
            <a:avLst/>
          </a:prstGeom>
          <a:noFill/>
          <a:ln cap="flat" cmpd="sng" w="9525">
            <a:solidFill>
              <a:schemeClr val="accent1"/>
            </a:solidFill>
            <a:prstDash val="solid"/>
            <a:miter lim="800000"/>
            <a:headEnd len="sm" w="sm" type="none"/>
            <a:tailEnd len="med" w="med" type="stealth"/>
          </a:ln>
        </p:spPr>
      </p:cxnSp>
      <p:sp>
        <p:nvSpPr>
          <p:cNvPr id="485" name="Google Shape;485;p37"/>
          <p:cNvSpPr txBox="1"/>
          <p:nvPr/>
        </p:nvSpPr>
        <p:spPr>
          <a:xfrm>
            <a:off x="4267200" y="2590800"/>
            <a:ext cx="1828800" cy="9239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Error due to incorrect assumptions</a:t>
            </a:r>
            <a:endParaRPr/>
          </a:p>
        </p:txBody>
      </p:sp>
      <p:cxnSp>
        <p:nvCxnSpPr>
          <p:cNvPr id="486" name="Google Shape;486;p37"/>
          <p:cNvCxnSpPr/>
          <p:nvPr/>
        </p:nvCxnSpPr>
        <p:spPr>
          <a:xfrm rot="10800000">
            <a:off x="4610100" y="2062163"/>
            <a:ext cx="571500" cy="528637"/>
          </a:xfrm>
          <a:prstGeom prst="straightConnector1">
            <a:avLst/>
          </a:prstGeom>
          <a:noFill/>
          <a:ln cap="flat" cmpd="sng" w="9525">
            <a:solidFill>
              <a:schemeClr val="accent1"/>
            </a:solidFill>
            <a:prstDash val="solid"/>
            <a:miter lim="800000"/>
            <a:headEnd len="sm" w="sm" type="none"/>
            <a:tailEnd len="med" w="med" type="stealth"/>
          </a:ln>
        </p:spPr>
      </p:cxnSp>
      <p:sp>
        <p:nvSpPr>
          <p:cNvPr id="487" name="Google Shape;487;p37"/>
          <p:cNvSpPr txBox="1"/>
          <p:nvPr/>
        </p:nvSpPr>
        <p:spPr>
          <a:xfrm>
            <a:off x="6172200" y="2362200"/>
            <a:ext cx="2133600" cy="9239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Error due to variance of training samples</a:t>
            </a:r>
            <a:endParaRPr/>
          </a:p>
        </p:txBody>
      </p:sp>
      <p:cxnSp>
        <p:nvCxnSpPr>
          <p:cNvPr id="488" name="Google Shape;488;p37"/>
          <p:cNvCxnSpPr/>
          <p:nvPr/>
        </p:nvCxnSpPr>
        <p:spPr>
          <a:xfrm rot="10800000">
            <a:off x="6019800" y="2057400"/>
            <a:ext cx="571500" cy="528638"/>
          </a:xfrm>
          <a:prstGeom prst="straightConnector1">
            <a:avLst/>
          </a:prstGeom>
          <a:noFill/>
          <a:ln cap="flat" cmpd="sng" w="9525">
            <a:solidFill>
              <a:schemeClr val="accent1"/>
            </a:solidFill>
            <a:prstDash val="solid"/>
            <a:miter lim="800000"/>
            <a:headEnd len="sm" w="sm" type="none"/>
            <a:tailEnd len="med" w="med" type="stealth"/>
          </a:ln>
        </p:spPr>
      </p:cxnSp>
      <p:sp>
        <p:nvSpPr>
          <p:cNvPr id="489" name="Google Shape;489;p37"/>
          <p:cNvSpPr txBox="1"/>
          <p:nvPr/>
        </p:nvSpPr>
        <p:spPr>
          <a:xfrm>
            <a:off x="7475538" y="6581775"/>
            <a:ext cx="1668462"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a:t>
            </a:r>
            <a:endParaRPr sz="1200">
              <a:solidFill>
                <a:srgbClr val="A5A5A5"/>
              </a:solidFill>
              <a:latin typeface="Arial"/>
              <a:ea typeface="Arial"/>
              <a:cs typeface="Arial"/>
              <a:sym typeface="Arial"/>
            </a:endParaRPr>
          </a:p>
        </p:txBody>
      </p:sp>
      <p:sp>
        <p:nvSpPr>
          <p:cNvPr id="490" name="Google Shape;490;p3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491" name="Google Shape;491;p3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3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Bias-variance tradeoff</a:t>
            </a:r>
            <a:endParaRPr/>
          </a:p>
        </p:txBody>
      </p:sp>
      <p:sp>
        <p:nvSpPr>
          <p:cNvPr id="498" name="Google Shape;498;p38"/>
          <p:cNvSpPr txBox="1"/>
          <p:nvPr/>
        </p:nvSpPr>
        <p:spPr>
          <a:xfrm>
            <a:off x="5410200" y="5410200"/>
            <a:ext cx="168592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1800"/>
              <a:buFont typeface="Arial"/>
              <a:buNone/>
            </a:pPr>
            <a:r>
              <a:rPr b="1" lang="en-US" sz="1800">
                <a:solidFill>
                  <a:srgbClr val="0000FF"/>
                </a:solidFill>
                <a:latin typeface="Arial"/>
                <a:ea typeface="Arial"/>
                <a:cs typeface="Arial"/>
                <a:sym typeface="Arial"/>
              </a:rPr>
              <a:t>Training error</a:t>
            </a:r>
            <a:endParaRPr/>
          </a:p>
        </p:txBody>
      </p:sp>
      <p:sp>
        <p:nvSpPr>
          <p:cNvPr id="499" name="Google Shape;499;p38"/>
          <p:cNvSpPr txBox="1"/>
          <p:nvPr/>
        </p:nvSpPr>
        <p:spPr>
          <a:xfrm>
            <a:off x="5486400" y="4343400"/>
            <a:ext cx="124460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Test error</a:t>
            </a:r>
            <a:endParaRPr/>
          </a:p>
        </p:txBody>
      </p:sp>
      <p:sp>
        <p:nvSpPr>
          <p:cNvPr id="500" name="Google Shape;500;p38"/>
          <p:cNvSpPr/>
          <p:nvPr/>
        </p:nvSpPr>
        <p:spPr>
          <a:xfrm>
            <a:off x="1816100" y="4791075"/>
            <a:ext cx="4284663" cy="1155700"/>
          </a:xfrm>
          <a:custGeom>
            <a:rect b="b" l="l" r="r" t="t"/>
            <a:pathLst>
              <a:path extrusionOk="0" h="1156249" w="4283901">
                <a:moveTo>
                  <a:pt x="0" y="0"/>
                </a:moveTo>
                <a:cubicBezTo>
                  <a:pt x="135194" y="45068"/>
                  <a:pt x="39042" y="10556"/>
                  <a:pt x="313151" y="162839"/>
                </a:cubicBezTo>
                <a:cubicBezTo>
                  <a:pt x="334433" y="174663"/>
                  <a:pt x="354005" y="189529"/>
                  <a:pt x="375781" y="200417"/>
                </a:cubicBezTo>
                <a:cubicBezTo>
                  <a:pt x="387591" y="206322"/>
                  <a:pt x="401817" y="206531"/>
                  <a:pt x="413359" y="212943"/>
                </a:cubicBezTo>
                <a:cubicBezTo>
                  <a:pt x="439679" y="227565"/>
                  <a:pt x="461585" y="249582"/>
                  <a:pt x="488515" y="263047"/>
                </a:cubicBezTo>
                <a:cubicBezTo>
                  <a:pt x="513567" y="275573"/>
                  <a:pt x="539187" y="287023"/>
                  <a:pt x="563671" y="300625"/>
                </a:cubicBezTo>
                <a:cubicBezTo>
                  <a:pt x="576831" y="307936"/>
                  <a:pt x="587784" y="318944"/>
                  <a:pt x="601249" y="325677"/>
                </a:cubicBezTo>
                <a:cubicBezTo>
                  <a:pt x="618901" y="334503"/>
                  <a:pt x="676160" y="356027"/>
                  <a:pt x="701458" y="363255"/>
                </a:cubicBezTo>
                <a:cubicBezTo>
                  <a:pt x="718011" y="367984"/>
                  <a:pt x="735009" y="371052"/>
                  <a:pt x="751562" y="375781"/>
                </a:cubicBezTo>
                <a:cubicBezTo>
                  <a:pt x="764258" y="379408"/>
                  <a:pt x="776193" y="385718"/>
                  <a:pt x="789140" y="388307"/>
                </a:cubicBezTo>
                <a:cubicBezTo>
                  <a:pt x="859270" y="402333"/>
                  <a:pt x="962050" y="407935"/>
                  <a:pt x="1027134" y="413359"/>
                </a:cubicBezTo>
                <a:cubicBezTo>
                  <a:pt x="1066009" y="426317"/>
                  <a:pt x="1076120" y="427720"/>
                  <a:pt x="1114816" y="450937"/>
                </a:cubicBezTo>
                <a:cubicBezTo>
                  <a:pt x="1140634" y="466428"/>
                  <a:pt x="1164921" y="484340"/>
                  <a:pt x="1189973" y="501042"/>
                </a:cubicBezTo>
                <a:cubicBezTo>
                  <a:pt x="1202499" y="509393"/>
                  <a:pt x="1213269" y="521333"/>
                  <a:pt x="1227551" y="526094"/>
                </a:cubicBezTo>
                <a:cubicBezTo>
                  <a:pt x="1240077" y="530269"/>
                  <a:pt x="1253319" y="532715"/>
                  <a:pt x="1265129" y="538620"/>
                </a:cubicBezTo>
                <a:cubicBezTo>
                  <a:pt x="1278594" y="545353"/>
                  <a:pt x="1288950" y="557558"/>
                  <a:pt x="1302707" y="563672"/>
                </a:cubicBezTo>
                <a:cubicBezTo>
                  <a:pt x="1325333" y="573728"/>
                  <a:pt x="1397137" y="595644"/>
                  <a:pt x="1427967" y="601250"/>
                </a:cubicBezTo>
                <a:cubicBezTo>
                  <a:pt x="1457015" y="606531"/>
                  <a:pt x="1486468" y="609287"/>
                  <a:pt x="1515649" y="613776"/>
                </a:cubicBezTo>
                <a:cubicBezTo>
                  <a:pt x="1540751" y="617638"/>
                  <a:pt x="1565817" y="621759"/>
                  <a:pt x="1590805" y="626302"/>
                </a:cubicBezTo>
                <a:cubicBezTo>
                  <a:pt x="1618726" y="631378"/>
                  <a:pt x="1674498" y="642418"/>
                  <a:pt x="1703540" y="651354"/>
                </a:cubicBezTo>
                <a:cubicBezTo>
                  <a:pt x="1741399" y="663003"/>
                  <a:pt x="1777846" y="679325"/>
                  <a:pt x="1816274" y="688932"/>
                </a:cubicBezTo>
                <a:cubicBezTo>
                  <a:pt x="1879187" y="704660"/>
                  <a:pt x="1850046" y="696014"/>
                  <a:pt x="1903956" y="713984"/>
                </a:cubicBezTo>
                <a:cubicBezTo>
                  <a:pt x="1912307" y="726510"/>
                  <a:pt x="1917443" y="741924"/>
                  <a:pt x="1929008" y="751562"/>
                </a:cubicBezTo>
                <a:cubicBezTo>
                  <a:pt x="1946435" y="766085"/>
                  <a:pt x="1992854" y="782330"/>
                  <a:pt x="2016690" y="789140"/>
                </a:cubicBezTo>
                <a:cubicBezTo>
                  <a:pt x="2033243" y="793869"/>
                  <a:pt x="2050241" y="796937"/>
                  <a:pt x="2066794" y="801666"/>
                </a:cubicBezTo>
                <a:cubicBezTo>
                  <a:pt x="2079490" y="805293"/>
                  <a:pt x="2091323" y="812184"/>
                  <a:pt x="2104373" y="814192"/>
                </a:cubicBezTo>
                <a:cubicBezTo>
                  <a:pt x="2145847" y="820573"/>
                  <a:pt x="2187902" y="822325"/>
                  <a:pt x="2229633" y="826718"/>
                </a:cubicBezTo>
                <a:lnTo>
                  <a:pt x="2342367" y="839244"/>
                </a:lnTo>
                <a:cubicBezTo>
                  <a:pt x="2468655" y="881340"/>
                  <a:pt x="2272766" y="817111"/>
                  <a:pt x="2430049" y="864296"/>
                </a:cubicBezTo>
                <a:cubicBezTo>
                  <a:pt x="2455342" y="871884"/>
                  <a:pt x="2480153" y="880997"/>
                  <a:pt x="2505205" y="889348"/>
                </a:cubicBezTo>
                <a:lnTo>
                  <a:pt x="2580362" y="914400"/>
                </a:lnTo>
                <a:cubicBezTo>
                  <a:pt x="2592888" y="918576"/>
                  <a:pt x="2605131" y="923725"/>
                  <a:pt x="2617940" y="926927"/>
                </a:cubicBezTo>
                <a:cubicBezTo>
                  <a:pt x="2634641" y="931102"/>
                  <a:pt x="2651555" y="934506"/>
                  <a:pt x="2668044" y="939453"/>
                </a:cubicBezTo>
                <a:cubicBezTo>
                  <a:pt x="2693337" y="947041"/>
                  <a:pt x="2717581" y="958100"/>
                  <a:pt x="2743200" y="964505"/>
                </a:cubicBezTo>
                <a:lnTo>
                  <a:pt x="2793304" y="977031"/>
                </a:lnTo>
                <a:cubicBezTo>
                  <a:pt x="2805830" y="985382"/>
                  <a:pt x="2817125" y="995969"/>
                  <a:pt x="2830882" y="1002083"/>
                </a:cubicBezTo>
                <a:cubicBezTo>
                  <a:pt x="2857026" y="1013702"/>
                  <a:pt x="2923019" y="1033036"/>
                  <a:pt x="2956142" y="1039661"/>
                </a:cubicBezTo>
                <a:cubicBezTo>
                  <a:pt x="2981047" y="1044642"/>
                  <a:pt x="3006247" y="1048012"/>
                  <a:pt x="3031299" y="1052187"/>
                </a:cubicBezTo>
                <a:lnTo>
                  <a:pt x="3219189" y="1114817"/>
                </a:lnTo>
                <a:cubicBezTo>
                  <a:pt x="3255004" y="1126755"/>
                  <a:pt x="3267550" y="1132005"/>
                  <a:pt x="3306871" y="1139869"/>
                </a:cubicBezTo>
                <a:cubicBezTo>
                  <a:pt x="3331775" y="1144850"/>
                  <a:pt x="3356632" y="1152069"/>
                  <a:pt x="3382027" y="1152395"/>
                </a:cubicBezTo>
                <a:cubicBezTo>
                  <a:pt x="3682627" y="1156249"/>
                  <a:pt x="3983276" y="1152395"/>
                  <a:pt x="4283901" y="1152395"/>
                </a:cubicBezTo>
              </a:path>
            </a:pathLst>
          </a:custGeom>
          <a:noFill/>
          <a:ln cap="flat" cmpd="sng" w="381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FF"/>
              </a:solidFill>
              <a:latin typeface="Arial"/>
              <a:ea typeface="Arial"/>
              <a:cs typeface="Arial"/>
              <a:sym typeface="Arial"/>
            </a:endParaRPr>
          </a:p>
        </p:txBody>
      </p:sp>
      <p:sp>
        <p:nvSpPr>
          <p:cNvPr id="501" name="Google Shape;501;p38"/>
          <p:cNvSpPr/>
          <p:nvPr/>
        </p:nvSpPr>
        <p:spPr>
          <a:xfrm>
            <a:off x="1828800" y="2987675"/>
            <a:ext cx="4422775" cy="1252538"/>
          </a:xfrm>
          <a:custGeom>
            <a:rect b="b" l="l" r="r" t="t"/>
            <a:pathLst>
              <a:path extrusionOk="0" h="1252602" w="4423249">
                <a:moveTo>
                  <a:pt x="0" y="0"/>
                </a:moveTo>
                <a:cubicBezTo>
                  <a:pt x="20877" y="4175"/>
                  <a:pt x="41587" y="9289"/>
                  <a:pt x="62630" y="12526"/>
                </a:cubicBezTo>
                <a:cubicBezTo>
                  <a:pt x="95901" y="17645"/>
                  <a:pt x="129923" y="17999"/>
                  <a:pt x="162838" y="25052"/>
                </a:cubicBezTo>
                <a:cubicBezTo>
                  <a:pt x="188659" y="30585"/>
                  <a:pt x="237995" y="50104"/>
                  <a:pt x="237995" y="50104"/>
                </a:cubicBezTo>
                <a:cubicBezTo>
                  <a:pt x="250521" y="58455"/>
                  <a:pt x="262108" y="68423"/>
                  <a:pt x="275573" y="75156"/>
                </a:cubicBezTo>
                <a:cubicBezTo>
                  <a:pt x="287383" y="81061"/>
                  <a:pt x="299969" y="86929"/>
                  <a:pt x="313151" y="87682"/>
                </a:cubicBezTo>
                <a:cubicBezTo>
                  <a:pt x="446610" y="95308"/>
                  <a:pt x="580373" y="96033"/>
                  <a:pt x="713984" y="100208"/>
                </a:cubicBezTo>
                <a:cubicBezTo>
                  <a:pt x="739036" y="108559"/>
                  <a:pt x="763092" y="120919"/>
                  <a:pt x="789140" y="125260"/>
                </a:cubicBezTo>
                <a:cubicBezTo>
                  <a:pt x="885296" y="141286"/>
                  <a:pt x="839392" y="132805"/>
                  <a:pt x="926926" y="150312"/>
                </a:cubicBezTo>
                <a:cubicBezTo>
                  <a:pt x="947803" y="162838"/>
                  <a:pt x="967780" y="177002"/>
                  <a:pt x="989556" y="187890"/>
                </a:cubicBezTo>
                <a:cubicBezTo>
                  <a:pt x="1001366" y="193795"/>
                  <a:pt x="1015324" y="194511"/>
                  <a:pt x="1027134" y="200416"/>
                </a:cubicBezTo>
                <a:cubicBezTo>
                  <a:pt x="1063512" y="218605"/>
                  <a:pt x="1061118" y="233150"/>
                  <a:pt x="1102290" y="237994"/>
                </a:cubicBezTo>
                <a:cubicBezTo>
                  <a:pt x="1160493" y="244841"/>
                  <a:pt x="1219200" y="246345"/>
                  <a:pt x="1277655" y="250520"/>
                </a:cubicBezTo>
                <a:cubicBezTo>
                  <a:pt x="1302707" y="258871"/>
                  <a:pt x="1334138" y="256899"/>
                  <a:pt x="1352811" y="275572"/>
                </a:cubicBezTo>
                <a:lnTo>
                  <a:pt x="1427967" y="350728"/>
                </a:lnTo>
                <a:cubicBezTo>
                  <a:pt x="1446875" y="369636"/>
                  <a:pt x="1475719" y="403393"/>
                  <a:pt x="1503123" y="413358"/>
                </a:cubicBezTo>
                <a:cubicBezTo>
                  <a:pt x="1547750" y="429586"/>
                  <a:pt x="1628544" y="443802"/>
                  <a:pt x="1678488" y="450937"/>
                </a:cubicBezTo>
                <a:cubicBezTo>
                  <a:pt x="1711812" y="455698"/>
                  <a:pt x="1745342" y="458915"/>
                  <a:pt x="1778696" y="463463"/>
                </a:cubicBezTo>
                <a:lnTo>
                  <a:pt x="1954060" y="488515"/>
                </a:lnTo>
                <a:cubicBezTo>
                  <a:pt x="1984623" y="498703"/>
                  <a:pt x="2004934" y="501811"/>
                  <a:pt x="2029216" y="526093"/>
                </a:cubicBezTo>
                <a:cubicBezTo>
                  <a:pt x="2039861" y="536738"/>
                  <a:pt x="2043623" y="553026"/>
                  <a:pt x="2054268" y="563671"/>
                </a:cubicBezTo>
                <a:cubicBezTo>
                  <a:pt x="2064913" y="574316"/>
                  <a:pt x="2079596" y="579973"/>
                  <a:pt x="2091847" y="588723"/>
                </a:cubicBezTo>
                <a:cubicBezTo>
                  <a:pt x="2108835" y="600857"/>
                  <a:pt x="2124963" y="614167"/>
                  <a:pt x="2141951" y="626301"/>
                </a:cubicBezTo>
                <a:cubicBezTo>
                  <a:pt x="2154201" y="635051"/>
                  <a:pt x="2167964" y="641715"/>
                  <a:pt x="2179529" y="651353"/>
                </a:cubicBezTo>
                <a:cubicBezTo>
                  <a:pt x="2193138" y="662694"/>
                  <a:pt x="2201622" y="680328"/>
                  <a:pt x="2217107" y="688931"/>
                </a:cubicBezTo>
                <a:cubicBezTo>
                  <a:pt x="2240191" y="701755"/>
                  <a:pt x="2270291" y="699335"/>
                  <a:pt x="2292263" y="713983"/>
                </a:cubicBezTo>
                <a:cubicBezTo>
                  <a:pt x="2304789" y="722334"/>
                  <a:pt x="2316376" y="732302"/>
                  <a:pt x="2329841" y="739035"/>
                </a:cubicBezTo>
                <a:cubicBezTo>
                  <a:pt x="2378036" y="763133"/>
                  <a:pt x="2470002" y="760887"/>
                  <a:pt x="2505205" y="764087"/>
                </a:cubicBezTo>
                <a:cubicBezTo>
                  <a:pt x="2538608" y="780788"/>
                  <a:pt x="2569183" y="805133"/>
                  <a:pt x="2605414" y="814191"/>
                </a:cubicBezTo>
                <a:cubicBezTo>
                  <a:pt x="2622115" y="818366"/>
                  <a:pt x="2639029" y="821770"/>
                  <a:pt x="2655518" y="826717"/>
                </a:cubicBezTo>
                <a:cubicBezTo>
                  <a:pt x="2680811" y="834305"/>
                  <a:pt x="2704780" y="846590"/>
                  <a:pt x="2730674" y="851769"/>
                </a:cubicBezTo>
                <a:lnTo>
                  <a:pt x="2793304" y="864295"/>
                </a:lnTo>
                <a:cubicBezTo>
                  <a:pt x="2805830" y="872646"/>
                  <a:pt x="2817045" y="883417"/>
                  <a:pt x="2830882" y="889347"/>
                </a:cubicBezTo>
                <a:cubicBezTo>
                  <a:pt x="2846705" y="896129"/>
                  <a:pt x="2864433" y="897144"/>
                  <a:pt x="2880986" y="901874"/>
                </a:cubicBezTo>
                <a:cubicBezTo>
                  <a:pt x="2893682" y="905501"/>
                  <a:pt x="2905868" y="910773"/>
                  <a:pt x="2918564" y="914400"/>
                </a:cubicBezTo>
                <a:cubicBezTo>
                  <a:pt x="3028672" y="945859"/>
                  <a:pt x="2916139" y="909417"/>
                  <a:pt x="3006247" y="939452"/>
                </a:cubicBezTo>
                <a:cubicBezTo>
                  <a:pt x="3065797" y="979152"/>
                  <a:pt x="3029543" y="959743"/>
                  <a:pt x="3118981" y="989556"/>
                </a:cubicBezTo>
                <a:lnTo>
                  <a:pt x="3156559" y="1002082"/>
                </a:lnTo>
                <a:cubicBezTo>
                  <a:pt x="3169085" y="1006257"/>
                  <a:pt x="3183151" y="1007284"/>
                  <a:pt x="3194137" y="1014608"/>
                </a:cubicBezTo>
                <a:cubicBezTo>
                  <a:pt x="3206663" y="1022959"/>
                  <a:pt x="3217958" y="1033546"/>
                  <a:pt x="3231715" y="1039660"/>
                </a:cubicBezTo>
                <a:cubicBezTo>
                  <a:pt x="3255846" y="1050385"/>
                  <a:pt x="3306871" y="1064712"/>
                  <a:pt x="3306871" y="1064712"/>
                </a:cubicBezTo>
                <a:cubicBezTo>
                  <a:pt x="3302696" y="1052186"/>
                  <a:pt x="3283359" y="1034458"/>
                  <a:pt x="3294345" y="1027134"/>
                </a:cubicBezTo>
                <a:cubicBezTo>
                  <a:pt x="3308669" y="1017585"/>
                  <a:pt x="3327568" y="1036284"/>
                  <a:pt x="3344449" y="1039660"/>
                </a:cubicBezTo>
                <a:cubicBezTo>
                  <a:pt x="3369353" y="1044641"/>
                  <a:pt x="3394553" y="1048011"/>
                  <a:pt x="3419605" y="1052186"/>
                </a:cubicBezTo>
                <a:cubicBezTo>
                  <a:pt x="3491000" y="1123580"/>
                  <a:pt x="3450057" y="1089188"/>
                  <a:pt x="3544866" y="1152394"/>
                </a:cubicBezTo>
                <a:cubicBezTo>
                  <a:pt x="3557392" y="1160745"/>
                  <a:pt x="3568162" y="1172685"/>
                  <a:pt x="3582444" y="1177446"/>
                </a:cubicBezTo>
                <a:lnTo>
                  <a:pt x="3695178" y="1215024"/>
                </a:lnTo>
                <a:cubicBezTo>
                  <a:pt x="3707704" y="1219199"/>
                  <a:pt x="3721770" y="1220226"/>
                  <a:pt x="3732756" y="1227550"/>
                </a:cubicBezTo>
                <a:lnTo>
                  <a:pt x="3770334" y="1252602"/>
                </a:lnTo>
                <a:cubicBezTo>
                  <a:pt x="3866367" y="1248427"/>
                  <a:pt x="3962943" y="1251094"/>
                  <a:pt x="4058433" y="1240076"/>
                </a:cubicBezTo>
                <a:cubicBezTo>
                  <a:pt x="4073388" y="1238350"/>
                  <a:pt x="4082254" y="1221138"/>
                  <a:pt x="4096011" y="1215024"/>
                </a:cubicBezTo>
                <a:cubicBezTo>
                  <a:pt x="4120142" y="1204299"/>
                  <a:pt x="4149195" y="1204620"/>
                  <a:pt x="4171167" y="1189972"/>
                </a:cubicBezTo>
                <a:cubicBezTo>
                  <a:pt x="4226459" y="1153110"/>
                  <a:pt x="4193983" y="1167872"/>
                  <a:pt x="4271375" y="1152394"/>
                </a:cubicBezTo>
                <a:cubicBezTo>
                  <a:pt x="4279726" y="1139868"/>
                  <a:pt x="4285782" y="1125461"/>
                  <a:pt x="4296427" y="1114816"/>
                </a:cubicBezTo>
                <a:cubicBezTo>
                  <a:pt x="4307072" y="1104171"/>
                  <a:pt x="4322249" y="1099168"/>
                  <a:pt x="4334005" y="1089764"/>
                </a:cubicBezTo>
                <a:cubicBezTo>
                  <a:pt x="4423249" y="1018370"/>
                  <a:pt x="4280976" y="1116767"/>
                  <a:pt x="4396636" y="1039660"/>
                </a:cubicBezTo>
                <a:lnTo>
                  <a:pt x="4421688" y="1002082"/>
                </a:lnTo>
              </a:path>
            </a:pathLst>
          </a:cu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02" name="Google Shape;502;p38"/>
          <p:cNvSpPr txBox="1"/>
          <p:nvPr/>
        </p:nvSpPr>
        <p:spPr>
          <a:xfrm>
            <a:off x="1600200" y="2133600"/>
            <a:ext cx="14922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Underfitting</a:t>
            </a:r>
            <a:endParaRPr/>
          </a:p>
        </p:txBody>
      </p:sp>
      <p:sp>
        <p:nvSpPr>
          <p:cNvPr id="503" name="Google Shape;503;p38"/>
          <p:cNvSpPr txBox="1"/>
          <p:nvPr/>
        </p:nvSpPr>
        <p:spPr>
          <a:xfrm>
            <a:off x="5562600" y="2133600"/>
            <a:ext cx="1350963"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Overfitting</a:t>
            </a:r>
            <a:endParaRPr/>
          </a:p>
        </p:txBody>
      </p:sp>
      <p:cxnSp>
        <p:nvCxnSpPr>
          <p:cNvPr id="504" name="Google Shape;504;p38"/>
          <p:cNvCxnSpPr/>
          <p:nvPr/>
        </p:nvCxnSpPr>
        <p:spPr>
          <a:xfrm rot="5400000">
            <a:off x="2096294" y="2780506"/>
            <a:ext cx="533400" cy="1588"/>
          </a:xfrm>
          <a:prstGeom prst="straightConnector1">
            <a:avLst/>
          </a:prstGeom>
          <a:noFill/>
          <a:ln cap="flat" cmpd="sng" w="25400">
            <a:solidFill>
              <a:srgbClr val="FF0000"/>
            </a:solidFill>
            <a:prstDash val="solid"/>
            <a:miter lim="800000"/>
            <a:headEnd len="sm" w="sm" type="none"/>
            <a:tailEnd len="med" w="med" type="stealth"/>
          </a:ln>
        </p:spPr>
      </p:cxnSp>
      <p:cxnSp>
        <p:nvCxnSpPr>
          <p:cNvPr id="505" name="Google Shape;505;p38"/>
          <p:cNvCxnSpPr/>
          <p:nvPr/>
        </p:nvCxnSpPr>
        <p:spPr>
          <a:xfrm rot="5400000">
            <a:off x="5599907" y="3239294"/>
            <a:ext cx="1295400" cy="1587"/>
          </a:xfrm>
          <a:prstGeom prst="straightConnector1">
            <a:avLst/>
          </a:prstGeom>
          <a:noFill/>
          <a:ln cap="flat" cmpd="sng" w="25400">
            <a:solidFill>
              <a:srgbClr val="FF0000"/>
            </a:solidFill>
            <a:prstDash val="solid"/>
            <a:miter lim="800000"/>
            <a:headEnd len="sm" w="sm" type="none"/>
            <a:tailEnd len="med" w="med" type="stealth"/>
          </a:ln>
        </p:spPr>
      </p:cxnSp>
      <p:sp>
        <p:nvSpPr>
          <p:cNvPr id="506" name="Google Shape;506;p38"/>
          <p:cNvSpPr/>
          <p:nvPr/>
        </p:nvSpPr>
        <p:spPr>
          <a:xfrm>
            <a:off x="1676400" y="2514600"/>
            <a:ext cx="5334000" cy="198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7" name="Google Shape;507;p38"/>
          <p:cNvSpPr/>
          <p:nvPr/>
        </p:nvSpPr>
        <p:spPr>
          <a:xfrm>
            <a:off x="1752600" y="4038600"/>
            <a:ext cx="5753100" cy="198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508" name="Google Shape;508;p38"/>
          <p:cNvGrpSpPr/>
          <p:nvPr/>
        </p:nvGrpSpPr>
        <p:grpSpPr>
          <a:xfrm>
            <a:off x="1420812" y="2771775"/>
            <a:ext cx="5329238" cy="3629025"/>
            <a:chOff x="1535667" y="2667794"/>
            <a:chExt cx="5328263" cy="3630493"/>
          </a:xfrm>
        </p:grpSpPr>
        <p:cxnSp>
          <p:nvCxnSpPr>
            <p:cNvPr id="509" name="Google Shape;509;p38"/>
            <p:cNvCxnSpPr/>
            <p:nvPr/>
          </p:nvCxnSpPr>
          <p:spPr>
            <a:xfrm rot="-5400000">
              <a:off x="304640" y="4267054"/>
              <a:ext cx="3200107" cy="1587"/>
            </a:xfrm>
            <a:prstGeom prst="straightConnector1">
              <a:avLst/>
            </a:prstGeom>
            <a:noFill/>
            <a:ln cap="flat" cmpd="sng" w="9525">
              <a:solidFill>
                <a:schemeClr val="dk1"/>
              </a:solidFill>
              <a:prstDash val="solid"/>
              <a:miter lim="800000"/>
              <a:headEnd len="sm" w="sm" type="none"/>
              <a:tailEnd len="med" w="med" type="stealth"/>
            </a:ln>
          </p:spPr>
        </p:cxnSp>
        <p:cxnSp>
          <p:nvCxnSpPr>
            <p:cNvPr id="510" name="Google Shape;510;p38"/>
            <p:cNvCxnSpPr/>
            <p:nvPr/>
          </p:nvCxnSpPr>
          <p:spPr>
            <a:xfrm>
              <a:off x="1905487" y="5867901"/>
              <a:ext cx="4418791" cy="0"/>
            </a:xfrm>
            <a:prstGeom prst="straightConnector1">
              <a:avLst/>
            </a:prstGeom>
            <a:noFill/>
            <a:ln cap="flat" cmpd="sng" w="9525">
              <a:solidFill>
                <a:schemeClr val="dk1"/>
              </a:solidFill>
              <a:prstDash val="solid"/>
              <a:miter lim="800000"/>
              <a:headEnd len="sm" w="sm" type="none"/>
              <a:tailEnd len="med" w="med" type="stealth"/>
            </a:ln>
          </p:spPr>
        </p:cxnSp>
        <p:sp>
          <p:nvSpPr>
            <p:cNvPr id="511" name="Google Shape;511;p38"/>
            <p:cNvSpPr txBox="1"/>
            <p:nvPr/>
          </p:nvSpPr>
          <p:spPr>
            <a:xfrm>
              <a:off x="3550796" y="5867400"/>
              <a:ext cx="132600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Complexity</a:t>
              </a:r>
              <a:endParaRPr/>
            </a:p>
          </p:txBody>
        </p:sp>
        <p:sp>
          <p:nvSpPr>
            <p:cNvPr id="512" name="Google Shape;512;p38"/>
            <p:cNvSpPr txBox="1"/>
            <p:nvPr/>
          </p:nvSpPr>
          <p:spPr>
            <a:xfrm>
              <a:off x="5791200" y="5867400"/>
              <a:ext cx="107273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Low Bias</a:t>
              </a:r>
              <a:endParaRPr/>
            </a:p>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High Variance</a:t>
              </a:r>
              <a:endParaRPr/>
            </a:p>
          </p:txBody>
        </p:sp>
        <p:sp>
          <p:nvSpPr>
            <p:cNvPr id="513" name="Google Shape;513;p38"/>
            <p:cNvSpPr txBox="1"/>
            <p:nvPr/>
          </p:nvSpPr>
          <p:spPr>
            <a:xfrm>
              <a:off x="1676400" y="5867400"/>
              <a:ext cx="104067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High Bias</a:t>
              </a:r>
              <a:endParaRPr/>
            </a:p>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Low Variance</a:t>
              </a:r>
              <a:endParaRPr/>
            </a:p>
          </p:txBody>
        </p:sp>
        <p:sp>
          <p:nvSpPr>
            <p:cNvPr id="514" name="Google Shape;514;p38"/>
            <p:cNvSpPr txBox="1"/>
            <p:nvPr/>
          </p:nvSpPr>
          <p:spPr>
            <a:xfrm rot="-5400000">
              <a:off x="1371520" y="4141636"/>
              <a:ext cx="69762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Error</a:t>
              </a:r>
              <a:endParaRPr/>
            </a:p>
          </p:txBody>
        </p:sp>
      </p:grpSp>
      <p:sp>
        <p:nvSpPr>
          <p:cNvPr id="515" name="Google Shape;515;p38"/>
          <p:cNvSpPr txBox="1"/>
          <p:nvPr/>
        </p:nvSpPr>
        <p:spPr>
          <a:xfrm>
            <a:off x="7475538" y="6581775"/>
            <a:ext cx="1668462"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a:t>
            </a:r>
            <a:endParaRPr sz="1200">
              <a:solidFill>
                <a:srgbClr val="A5A5A5"/>
              </a:solidFill>
              <a:latin typeface="Arial"/>
              <a:ea typeface="Arial"/>
              <a:cs typeface="Arial"/>
              <a:sym typeface="Arial"/>
            </a:endParaRPr>
          </a:p>
        </p:txBody>
      </p:sp>
      <p:sp>
        <p:nvSpPr>
          <p:cNvPr id="516" name="Google Shape;516;p3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517" name="Google Shape;517;p3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xit" presetID="2" presetSubtype="2">
                                  <p:stCondLst>
                                    <p:cond delay="0"/>
                                  </p:stCondLst>
                                  <p:childTnLst>
                                    <p:anim calcmode="lin" valueType="num">
                                      <p:cBhvr additive="base">
                                        <p:cTn dur="1000"/>
                                        <p:tgtEl>
                                          <p:spTgt spid="507"/>
                                        </p:tgtEl>
                                        <p:attrNameLst>
                                          <p:attrName>ppt_x</p:attrName>
                                        </p:attrNameLst>
                                      </p:cBhvr>
                                      <p:tavLst>
                                        <p:tav fmla="" tm="0">
                                          <p:val>
                                            <p:strVal val="#ppt_x"/>
                                          </p:val>
                                        </p:tav>
                                        <p:tav fmla="" tm="100000">
                                          <p:val>
                                            <p:strVal val="#ppt_x+1"/>
                                          </p:val>
                                        </p:tav>
                                      </p:tavLst>
                                    </p:anim>
                                    <p:set>
                                      <p:cBhvr>
                                        <p:cTn dur="1" fill="hold">
                                          <p:stCondLst>
                                            <p:cond delay="1000"/>
                                          </p:stCondLst>
                                        </p:cTn>
                                        <p:tgtEl>
                                          <p:spTgt spid="50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xit" presetID="2" presetSubtype="2">
                                  <p:stCondLst>
                                    <p:cond delay="0"/>
                                  </p:stCondLst>
                                  <p:childTnLst>
                                    <p:anim calcmode="lin" valueType="num">
                                      <p:cBhvr additive="base">
                                        <p:cTn dur="1000"/>
                                        <p:tgtEl>
                                          <p:spTgt spid="506"/>
                                        </p:tgtEl>
                                        <p:attrNameLst>
                                          <p:attrName>ppt_x</p:attrName>
                                        </p:attrNameLst>
                                      </p:cBhvr>
                                      <p:tavLst>
                                        <p:tav fmla="" tm="0">
                                          <p:val>
                                            <p:strVal val="#ppt_x"/>
                                          </p:val>
                                        </p:tav>
                                        <p:tav fmla="" tm="100000">
                                          <p:val>
                                            <p:strVal val="#ppt_x+1"/>
                                          </p:val>
                                        </p:tav>
                                      </p:tavLst>
                                    </p:anim>
                                    <p:set>
                                      <p:cBhvr>
                                        <p:cTn dur="1" fill="hold">
                                          <p:stCondLst>
                                            <p:cond delay="1000"/>
                                          </p:stCondLst>
                                        </p:cTn>
                                        <p:tgtEl>
                                          <p:spTgt spid="50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3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Bias-variance tradeoff</a:t>
            </a:r>
            <a:endParaRPr/>
          </a:p>
        </p:txBody>
      </p:sp>
      <p:sp>
        <p:nvSpPr>
          <p:cNvPr id="524" name="Google Shape;524;p39"/>
          <p:cNvSpPr/>
          <p:nvPr/>
        </p:nvSpPr>
        <p:spPr>
          <a:xfrm>
            <a:off x="1941513" y="3957638"/>
            <a:ext cx="4359275" cy="1827212"/>
          </a:xfrm>
          <a:custGeom>
            <a:rect b="b" l="l" r="r" t="t"/>
            <a:pathLst>
              <a:path extrusionOk="0" h="1826490" w="4359058">
                <a:moveTo>
                  <a:pt x="0" y="0"/>
                </a:moveTo>
                <a:cubicBezTo>
                  <a:pt x="137786" y="4175"/>
                  <a:pt x="275722" y="4879"/>
                  <a:pt x="413359" y="12526"/>
                </a:cubicBezTo>
                <a:cubicBezTo>
                  <a:pt x="426542" y="13258"/>
                  <a:pt x="439127" y="19147"/>
                  <a:pt x="450937" y="25052"/>
                </a:cubicBezTo>
                <a:cubicBezTo>
                  <a:pt x="464402" y="31785"/>
                  <a:pt x="474419" y="44818"/>
                  <a:pt x="488515" y="50104"/>
                </a:cubicBezTo>
                <a:cubicBezTo>
                  <a:pt x="508450" y="57579"/>
                  <a:pt x="530362" y="58012"/>
                  <a:pt x="551145" y="62630"/>
                </a:cubicBezTo>
                <a:cubicBezTo>
                  <a:pt x="567951" y="66365"/>
                  <a:pt x="584760" y="70209"/>
                  <a:pt x="601250" y="75156"/>
                </a:cubicBezTo>
                <a:cubicBezTo>
                  <a:pt x="626543" y="82744"/>
                  <a:pt x="676406" y="100208"/>
                  <a:pt x="676406" y="100208"/>
                </a:cubicBezTo>
                <a:cubicBezTo>
                  <a:pt x="688932" y="112734"/>
                  <a:pt x="698604" y="128997"/>
                  <a:pt x="713984" y="137786"/>
                </a:cubicBezTo>
                <a:cubicBezTo>
                  <a:pt x="728931" y="146327"/>
                  <a:pt x="747599" y="145365"/>
                  <a:pt x="764088" y="150312"/>
                </a:cubicBezTo>
                <a:lnTo>
                  <a:pt x="876822" y="187890"/>
                </a:lnTo>
                <a:cubicBezTo>
                  <a:pt x="889348" y="192065"/>
                  <a:pt x="901453" y="197827"/>
                  <a:pt x="914400" y="200416"/>
                </a:cubicBezTo>
                <a:cubicBezTo>
                  <a:pt x="935277" y="204591"/>
                  <a:pt x="956490" y="207340"/>
                  <a:pt x="977030" y="212942"/>
                </a:cubicBezTo>
                <a:cubicBezTo>
                  <a:pt x="1002507" y="219890"/>
                  <a:pt x="1027135" y="229643"/>
                  <a:pt x="1052187" y="237994"/>
                </a:cubicBezTo>
                <a:lnTo>
                  <a:pt x="1089765" y="250520"/>
                </a:lnTo>
                <a:cubicBezTo>
                  <a:pt x="1102291" y="263046"/>
                  <a:pt x="1112604" y="278272"/>
                  <a:pt x="1127343" y="288098"/>
                </a:cubicBezTo>
                <a:cubicBezTo>
                  <a:pt x="1138329" y="295422"/>
                  <a:pt x="1153111" y="294719"/>
                  <a:pt x="1164921" y="300624"/>
                </a:cubicBezTo>
                <a:cubicBezTo>
                  <a:pt x="1178386" y="307357"/>
                  <a:pt x="1189973" y="317325"/>
                  <a:pt x="1202499" y="325676"/>
                </a:cubicBezTo>
                <a:cubicBezTo>
                  <a:pt x="1206674" y="338202"/>
                  <a:pt x="1208232" y="351932"/>
                  <a:pt x="1215025" y="363254"/>
                </a:cubicBezTo>
                <a:cubicBezTo>
                  <a:pt x="1221101" y="373381"/>
                  <a:pt x="1230855" y="380929"/>
                  <a:pt x="1240077" y="388307"/>
                </a:cubicBezTo>
                <a:cubicBezTo>
                  <a:pt x="1251832" y="397712"/>
                  <a:pt x="1264190" y="406626"/>
                  <a:pt x="1277655" y="413359"/>
                </a:cubicBezTo>
                <a:cubicBezTo>
                  <a:pt x="1313493" y="431278"/>
                  <a:pt x="1351902" y="428789"/>
                  <a:pt x="1390389" y="438411"/>
                </a:cubicBezTo>
                <a:cubicBezTo>
                  <a:pt x="1416008" y="444816"/>
                  <a:pt x="1440493" y="455112"/>
                  <a:pt x="1465545" y="463463"/>
                </a:cubicBezTo>
                <a:lnTo>
                  <a:pt x="1503124" y="475989"/>
                </a:lnTo>
                <a:cubicBezTo>
                  <a:pt x="1609595" y="546970"/>
                  <a:pt x="1444669" y="430060"/>
                  <a:pt x="1590806" y="576197"/>
                </a:cubicBezTo>
                <a:cubicBezTo>
                  <a:pt x="1643146" y="628537"/>
                  <a:pt x="1617755" y="599603"/>
                  <a:pt x="1665962" y="663879"/>
                </a:cubicBezTo>
                <a:cubicBezTo>
                  <a:pt x="1674897" y="690684"/>
                  <a:pt x="1680686" y="719038"/>
                  <a:pt x="1703540" y="739035"/>
                </a:cubicBezTo>
                <a:cubicBezTo>
                  <a:pt x="1808859" y="831189"/>
                  <a:pt x="1741723" y="764389"/>
                  <a:pt x="1816274" y="801665"/>
                </a:cubicBezTo>
                <a:cubicBezTo>
                  <a:pt x="1913402" y="850229"/>
                  <a:pt x="1796977" y="807759"/>
                  <a:pt x="1891430" y="839243"/>
                </a:cubicBezTo>
                <a:cubicBezTo>
                  <a:pt x="1899781" y="847594"/>
                  <a:pt x="1907260" y="856918"/>
                  <a:pt x="1916482" y="864296"/>
                </a:cubicBezTo>
                <a:cubicBezTo>
                  <a:pt x="1928238" y="873701"/>
                  <a:pt x="1943416" y="878703"/>
                  <a:pt x="1954061" y="889348"/>
                </a:cubicBezTo>
                <a:cubicBezTo>
                  <a:pt x="1964706" y="899993"/>
                  <a:pt x="1969475" y="915361"/>
                  <a:pt x="1979113" y="926926"/>
                </a:cubicBezTo>
                <a:cubicBezTo>
                  <a:pt x="1990454" y="940535"/>
                  <a:pt x="2005350" y="950895"/>
                  <a:pt x="2016691" y="964504"/>
                </a:cubicBezTo>
                <a:cubicBezTo>
                  <a:pt x="2026329" y="976069"/>
                  <a:pt x="2031098" y="991437"/>
                  <a:pt x="2041743" y="1002082"/>
                </a:cubicBezTo>
                <a:cubicBezTo>
                  <a:pt x="2052388" y="1012727"/>
                  <a:pt x="2067991" y="1017221"/>
                  <a:pt x="2079321" y="1027134"/>
                </a:cubicBezTo>
                <a:cubicBezTo>
                  <a:pt x="2101540" y="1046576"/>
                  <a:pt x="2121074" y="1068887"/>
                  <a:pt x="2141951" y="1089764"/>
                </a:cubicBezTo>
                <a:cubicBezTo>
                  <a:pt x="2163998" y="1155906"/>
                  <a:pt x="2147153" y="1116356"/>
                  <a:pt x="2204581" y="1202498"/>
                </a:cubicBezTo>
                <a:lnTo>
                  <a:pt x="2229633" y="1240076"/>
                </a:lnTo>
                <a:cubicBezTo>
                  <a:pt x="2258860" y="1283916"/>
                  <a:pt x="2267212" y="1306883"/>
                  <a:pt x="2329841" y="1327759"/>
                </a:cubicBezTo>
                <a:lnTo>
                  <a:pt x="2404998" y="1352811"/>
                </a:lnTo>
                <a:lnTo>
                  <a:pt x="2442576" y="1365337"/>
                </a:lnTo>
                <a:cubicBezTo>
                  <a:pt x="2450927" y="1377863"/>
                  <a:pt x="2454862" y="1394936"/>
                  <a:pt x="2467628" y="1402915"/>
                </a:cubicBezTo>
                <a:cubicBezTo>
                  <a:pt x="2494881" y="1419948"/>
                  <a:pt x="2559041" y="1430339"/>
                  <a:pt x="2592888" y="1440493"/>
                </a:cubicBezTo>
                <a:cubicBezTo>
                  <a:pt x="2618181" y="1448081"/>
                  <a:pt x="2646072" y="1450897"/>
                  <a:pt x="2668044" y="1465545"/>
                </a:cubicBezTo>
                <a:cubicBezTo>
                  <a:pt x="2692956" y="1482153"/>
                  <a:pt x="2712084" y="1499666"/>
                  <a:pt x="2743200" y="1503123"/>
                </a:cubicBezTo>
                <a:cubicBezTo>
                  <a:pt x="2805585" y="1510055"/>
                  <a:pt x="2868461" y="1511474"/>
                  <a:pt x="2931091" y="1515649"/>
                </a:cubicBezTo>
                <a:cubicBezTo>
                  <a:pt x="3042116" y="1552657"/>
                  <a:pt x="2980001" y="1537785"/>
                  <a:pt x="3118981" y="1553227"/>
                </a:cubicBezTo>
                <a:cubicBezTo>
                  <a:pt x="3291986" y="1639730"/>
                  <a:pt x="3054318" y="1514294"/>
                  <a:pt x="3206663" y="1615857"/>
                </a:cubicBezTo>
                <a:cubicBezTo>
                  <a:pt x="3224698" y="1627881"/>
                  <a:pt x="3295373" y="1637460"/>
                  <a:pt x="3306871" y="1640909"/>
                </a:cubicBezTo>
                <a:cubicBezTo>
                  <a:pt x="3328408" y="1647370"/>
                  <a:pt x="3348625" y="1657610"/>
                  <a:pt x="3369502" y="1665961"/>
                </a:cubicBezTo>
                <a:cubicBezTo>
                  <a:pt x="3530031" y="1826490"/>
                  <a:pt x="3400114" y="1714704"/>
                  <a:pt x="3933173" y="1691013"/>
                </a:cubicBezTo>
                <a:cubicBezTo>
                  <a:pt x="3971242" y="1689321"/>
                  <a:pt x="3975489" y="1668030"/>
                  <a:pt x="4008329" y="1653435"/>
                </a:cubicBezTo>
                <a:cubicBezTo>
                  <a:pt x="4032460" y="1642710"/>
                  <a:pt x="4061513" y="1643031"/>
                  <a:pt x="4083485" y="1628383"/>
                </a:cubicBezTo>
                <a:cubicBezTo>
                  <a:pt x="4096011" y="1620032"/>
                  <a:pt x="4107306" y="1609445"/>
                  <a:pt x="4121063" y="1603331"/>
                </a:cubicBezTo>
                <a:cubicBezTo>
                  <a:pt x="4145194" y="1592606"/>
                  <a:pt x="4174247" y="1592927"/>
                  <a:pt x="4196219" y="1578279"/>
                </a:cubicBezTo>
                <a:cubicBezTo>
                  <a:pt x="4303921" y="1506480"/>
                  <a:pt x="4167650" y="1592564"/>
                  <a:pt x="4271376" y="1540701"/>
                </a:cubicBezTo>
                <a:cubicBezTo>
                  <a:pt x="4284841" y="1533968"/>
                  <a:pt x="4296428" y="1524000"/>
                  <a:pt x="4308954" y="1515649"/>
                </a:cubicBezTo>
                <a:cubicBezTo>
                  <a:pt x="4339185" y="1470303"/>
                  <a:pt x="4320541" y="1484804"/>
                  <a:pt x="4359058" y="1465545"/>
                </a:cubicBezTo>
              </a:path>
            </a:pathLst>
          </a:custGeom>
          <a:noFill/>
          <a:ln cap="flat" cmpd="sng" w="381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25" name="Google Shape;525;p39"/>
          <p:cNvSpPr/>
          <p:nvPr/>
        </p:nvSpPr>
        <p:spPr>
          <a:xfrm>
            <a:off x="1954213" y="2379663"/>
            <a:ext cx="4359275" cy="1257300"/>
          </a:xfrm>
          <a:custGeom>
            <a:rect b="b" l="l" r="r" t="t"/>
            <a:pathLst>
              <a:path extrusionOk="0" h="1257062" w="4359058">
                <a:moveTo>
                  <a:pt x="0" y="989556"/>
                </a:moveTo>
                <a:cubicBezTo>
                  <a:pt x="162987" y="1016720"/>
                  <a:pt x="17808" y="973740"/>
                  <a:pt x="100208" y="1039660"/>
                </a:cubicBezTo>
                <a:cubicBezTo>
                  <a:pt x="110519" y="1047908"/>
                  <a:pt x="124977" y="1048984"/>
                  <a:pt x="137787" y="1052187"/>
                </a:cubicBezTo>
                <a:cubicBezTo>
                  <a:pt x="211740" y="1070676"/>
                  <a:pt x="252648" y="1069461"/>
                  <a:pt x="338203" y="1077239"/>
                </a:cubicBezTo>
                <a:lnTo>
                  <a:pt x="413359" y="1102291"/>
                </a:lnTo>
                <a:cubicBezTo>
                  <a:pt x="425885" y="1106466"/>
                  <a:pt x="439951" y="1107493"/>
                  <a:pt x="450937" y="1114817"/>
                </a:cubicBezTo>
                <a:lnTo>
                  <a:pt x="526093" y="1164921"/>
                </a:lnTo>
                <a:cubicBezTo>
                  <a:pt x="587520" y="1257062"/>
                  <a:pt x="529631" y="1191758"/>
                  <a:pt x="739036" y="1215025"/>
                </a:cubicBezTo>
                <a:cubicBezTo>
                  <a:pt x="752159" y="1216483"/>
                  <a:pt x="763805" y="1224349"/>
                  <a:pt x="776614" y="1227551"/>
                </a:cubicBezTo>
                <a:lnTo>
                  <a:pt x="876822" y="1252603"/>
                </a:lnTo>
                <a:cubicBezTo>
                  <a:pt x="1002082" y="1248428"/>
                  <a:pt x="1127788" y="1251424"/>
                  <a:pt x="1252603" y="1240077"/>
                </a:cubicBezTo>
                <a:cubicBezTo>
                  <a:pt x="1279292" y="1237651"/>
                  <a:pt x="1309692" y="1187484"/>
                  <a:pt x="1327759" y="1177447"/>
                </a:cubicBezTo>
                <a:cubicBezTo>
                  <a:pt x="1350843" y="1164623"/>
                  <a:pt x="1377296" y="1158800"/>
                  <a:pt x="1402915" y="1152395"/>
                </a:cubicBezTo>
                <a:cubicBezTo>
                  <a:pt x="1419616" y="1148220"/>
                  <a:pt x="1436004" y="1142487"/>
                  <a:pt x="1453019" y="1139869"/>
                </a:cubicBezTo>
                <a:cubicBezTo>
                  <a:pt x="1490389" y="1134120"/>
                  <a:pt x="1528236" y="1132033"/>
                  <a:pt x="1565754" y="1127343"/>
                </a:cubicBezTo>
                <a:cubicBezTo>
                  <a:pt x="1595050" y="1123681"/>
                  <a:pt x="1624209" y="1118992"/>
                  <a:pt x="1653436" y="1114817"/>
                </a:cubicBezTo>
                <a:lnTo>
                  <a:pt x="1766170" y="1077239"/>
                </a:lnTo>
                <a:cubicBezTo>
                  <a:pt x="1778696" y="1073064"/>
                  <a:pt x="1790677" y="1066580"/>
                  <a:pt x="1803748" y="1064713"/>
                </a:cubicBezTo>
                <a:lnTo>
                  <a:pt x="1891430" y="1052187"/>
                </a:lnTo>
                <a:cubicBezTo>
                  <a:pt x="1899781" y="1043836"/>
                  <a:pt x="1905627" y="1031786"/>
                  <a:pt x="1916482" y="1027134"/>
                </a:cubicBezTo>
                <a:cubicBezTo>
                  <a:pt x="1936051" y="1018747"/>
                  <a:pt x="1958166" y="1018417"/>
                  <a:pt x="1979113" y="1014608"/>
                </a:cubicBezTo>
                <a:cubicBezTo>
                  <a:pt x="2000332" y="1010750"/>
                  <a:pt x="2064986" y="1004479"/>
                  <a:pt x="2091847" y="989556"/>
                </a:cubicBezTo>
                <a:cubicBezTo>
                  <a:pt x="2118167" y="974934"/>
                  <a:pt x="2141951" y="956153"/>
                  <a:pt x="2167003" y="939452"/>
                </a:cubicBezTo>
                <a:cubicBezTo>
                  <a:pt x="2179529" y="931101"/>
                  <a:pt x="2190299" y="919161"/>
                  <a:pt x="2204581" y="914400"/>
                </a:cubicBezTo>
                <a:lnTo>
                  <a:pt x="2279737" y="889348"/>
                </a:lnTo>
                <a:cubicBezTo>
                  <a:pt x="2292263" y="885173"/>
                  <a:pt x="2306329" y="884146"/>
                  <a:pt x="2317315" y="876822"/>
                </a:cubicBezTo>
                <a:cubicBezTo>
                  <a:pt x="2329841" y="868471"/>
                  <a:pt x="2341136" y="857884"/>
                  <a:pt x="2354893" y="851770"/>
                </a:cubicBezTo>
                <a:cubicBezTo>
                  <a:pt x="2386117" y="837893"/>
                  <a:pt x="2443719" y="822289"/>
                  <a:pt x="2480154" y="814192"/>
                </a:cubicBezTo>
                <a:cubicBezTo>
                  <a:pt x="2538271" y="801277"/>
                  <a:pt x="2539429" y="804414"/>
                  <a:pt x="2592888" y="789140"/>
                </a:cubicBezTo>
                <a:cubicBezTo>
                  <a:pt x="2698450" y="758979"/>
                  <a:pt x="2558250" y="798617"/>
                  <a:pt x="2668044" y="751562"/>
                </a:cubicBezTo>
                <a:cubicBezTo>
                  <a:pt x="2683867" y="744781"/>
                  <a:pt x="2702029" y="745081"/>
                  <a:pt x="2718148" y="739036"/>
                </a:cubicBezTo>
                <a:cubicBezTo>
                  <a:pt x="2735632" y="732480"/>
                  <a:pt x="2750768" y="720540"/>
                  <a:pt x="2768252" y="713984"/>
                </a:cubicBezTo>
                <a:cubicBezTo>
                  <a:pt x="2813354" y="697071"/>
                  <a:pt x="2874914" y="696207"/>
                  <a:pt x="2918565" y="688932"/>
                </a:cubicBezTo>
                <a:cubicBezTo>
                  <a:pt x="2960566" y="681932"/>
                  <a:pt x="3002516" y="674207"/>
                  <a:pt x="3043825" y="663880"/>
                </a:cubicBezTo>
                <a:cubicBezTo>
                  <a:pt x="3060526" y="659705"/>
                  <a:pt x="3077440" y="656301"/>
                  <a:pt x="3093929" y="651354"/>
                </a:cubicBezTo>
                <a:cubicBezTo>
                  <a:pt x="3119222" y="643766"/>
                  <a:pt x="3144033" y="634653"/>
                  <a:pt x="3169085" y="626302"/>
                </a:cubicBezTo>
                <a:cubicBezTo>
                  <a:pt x="3181611" y="622127"/>
                  <a:pt x="3193854" y="616978"/>
                  <a:pt x="3206663" y="613776"/>
                </a:cubicBezTo>
                <a:cubicBezTo>
                  <a:pt x="3223364" y="609601"/>
                  <a:pt x="3240278" y="606197"/>
                  <a:pt x="3256767" y="601250"/>
                </a:cubicBezTo>
                <a:cubicBezTo>
                  <a:pt x="3282061" y="593662"/>
                  <a:pt x="3306872" y="584548"/>
                  <a:pt x="3331924" y="576197"/>
                </a:cubicBezTo>
                <a:cubicBezTo>
                  <a:pt x="3344450" y="572022"/>
                  <a:pt x="3356555" y="566260"/>
                  <a:pt x="3369502" y="563671"/>
                </a:cubicBezTo>
                <a:cubicBezTo>
                  <a:pt x="3390379" y="559496"/>
                  <a:pt x="3411592" y="556747"/>
                  <a:pt x="3432132" y="551145"/>
                </a:cubicBezTo>
                <a:cubicBezTo>
                  <a:pt x="3457609" y="544197"/>
                  <a:pt x="3481669" y="532498"/>
                  <a:pt x="3507288" y="526093"/>
                </a:cubicBezTo>
                <a:cubicBezTo>
                  <a:pt x="3532713" y="519737"/>
                  <a:pt x="3569812" y="511823"/>
                  <a:pt x="3594970" y="501041"/>
                </a:cubicBezTo>
                <a:cubicBezTo>
                  <a:pt x="3612133" y="493685"/>
                  <a:pt x="3627911" y="483345"/>
                  <a:pt x="3645074" y="475989"/>
                </a:cubicBezTo>
                <a:cubicBezTo>
                  <a:pt x="3657210" y="470788"/>
                  <a:pt x="3670842" y="469368"/>
                  <a:pt x="3682652" y="463463"/>
                </a:cubicBezTo>
                <a:cubicBezTo>
                  <a:pt x="3808449" y="400564"/>
                  <a:pt x="3616612" y="479239"/>
                  <a:pt x="3770335" y="413359"/>
                </a:cubicBezTo>
                <a:cubicBezTo>
                  <a:pt x="3782471" y="408158"/>
                  <a:pt x="3795893" y="406297"/>
                  <a:pt x="3807913" y="400833"/>
                </a:cubicBezTo>
                <a:cubicBezTo>
                  <a:pt x="3907807" y="355427"/>
                  <a:pt x="3899013" y="356801"/>
                  <a:pt x="3983277" y="300625"/>
                </a:cubicBezTo>
                <a:lnTo>
                  <a:pt x="4020855" y="275573"/>
                </a:lnTo>
                <a:cubicBezTo>
                  <a:pt x="4033381" y="267222"/>
                  <a:pt x="4044151" y="255282"/>
                  <a:pt x="4058433" y="250521"/>
                </a:cubicBezTo>
                <a:cubicBezTo>
                  <a:pt x="4070959" y="246346"/>
                  <a:pt x="4084201" y="243900"/>
                  <a:pt x="4096011" y="237995"/>
                </a:cubicBezTo>
                <a:cubicBezTo>
                  <a:pt x="4109476" y="231262"/>
                  <a:pt x="4119832" y="219057"/>
                  <a:pt x="4133589" y="212943"/>
                </a:cubicBezTo>
                <a:cubicBezTo>
                  <a:pt x="4157720" y="202218"/>
                  <a:pt x="4208745" y="187891"/>
                  <a:pt x="4208745" y="187891"/>
                </a:cubicBezTo>
                <a:cubicBezTo>
                  <a:pt x="4217096" y="179540"/>
                  <a:pt x="4226712" y="172287"/>
                  <a:pt x="4233798" y="162839"/>
                </a:cubicBezTo>
                <a:cubicBezTo>
                  <a:pt x="4251863" y="138752"/>
                  <a:pt x="4258850" y="104383"/>
                  <a:pt x="4283902" y="87682"/>
                </a:cubicBezTo>
                <a:lnTo>
                  <a:pt x="4321480" y="62630"/>
                </a:lnTo>
                <a:cubicBezTo>
                  <a:pt x="4351711" y="17284"/>
                  <a:pt x="4339799" y="38517"/>
                  <a:pt x="4359058" y="0"/>
                </a:cubicBezTo>
              </a:path>
            </a:pathLst>
          </a:cu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26" name="Google Shape;526;p39"/>
          <p:cNvSpPr txBox="1"/>
          <p:nvPr/>
        </p:nvSpPr>
        <p:spPr>
          <a:xfrm>
            <a:off x="3886200" y="4495800"/>
            <a:ext cx="2800350"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1800"/>
              <a:buFont typeface="Arial"/>
              <a:buNone/>
            </a:pPr>
            <a:r>
              <a:rPr b="1" lang="en-US" sz="1800">
                <a:solidFill>
                  <a:srgbClr val="0000FF"/>
                </a:solidFill>
                <a:latin typeface="Arial"/>
                <a:ea typeface="Arial"/>
                <a:cs typeface="Arial"/>
                <a:sym typeface="Arial"/>
              </a:rPr>
              <a:t>Many training examples</a:t>
            </a:r>
            <a:endParaRPr/>
          </a:p>
        </p:txBody>
      </p:sp>
      <p:sp>
        <p:nvSpPr>
          <p:cNvPr id="527" name="Google Shape;527;p39"/>
          <p:cNvSpPr txBox="1"/>
          <p:nvPr/>
        </p:nvSpPr>
        <p:spPr>
          <a:xfrm>
            <a:off x="5029200" y="3048000"/>
            <a:ext cx="2659063"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Few training examples</a:t>
            </a:r>
            <a:endParaRPr/>
          </a:p>
        </p:txBody>
      </p:sp>
      <p:sp>
        <p:nvSpPr>
          <p:cNvPr id="528" name="Google Shape;528;p39"/>
          <p:cNvSpPr/>
          <p:nvPr/>
        </p:nvSpPr>
        <p:spPr>
          <a:xfrm>
            <a:off x="1943100" y="1905000"/>
            <a:ext cx="5753100" cy="198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529" name="Google Shape;529;p39"/>
          <p:cNvGrpSpPr/>
          <p:nvPr/>
        </p:nvGrpSpPr>
        <p:grpSpPr>
          <a:xfrm>
            <a:off x="1535113" y="2668588"/>
            <a:ext cx="5329237" cy="3629025"/>
            <a:chOff x="1535703" y="2667794"/>
            <a:chExt cx="5328227" cy="3630493"/>
          </a:xfrm>
        </p:grpSpPr>
        <p:cxnSp>
          <p:nvCxnSpPr>
            <p:cNvPr id="530" name="Google Shape;530;p39"/>
            <p:cNvCxnSpPr/>
            <p:nvPr/>
          </p:nvCxnSpPr>
          <p:spPr>
            <a:xfrm rot="-5400000">
              <a:off x="304674" y="4267053"/>
              <a:ext cx="3200106" cy="1587"/>
            </a:xfrm>
            <a:prstGeom prst="straightConnector1">
              <a:avLst/>
            </a:prstGeom>
            <a:noFill/>
            <a:ln cap="flat" cmpd="sng" w="9525">
              <a:solidFill>
                <a:schemeClr val="dk1"/>
              </a:solidFill>
              <a:prstDash val="solid"/>
              <a:miter lim="800000"/>
              <a:headEnd len="sm" w="sm" type="none"/>
              <a:tailEnd len="med" w="med" type="stealth"/>
            </a:ln>
          </p:spPr>
        </p:cxnSp>
        <p:cxnSp>
          <p:nvCxnSpPr>
            <p:cNvPr id="531" name="Google Shape;531;p39"/>
            <p:cNvCxnSpPr/>
            <p:nvPr/>
          </p:nvCxnSpPr>
          <p:spPr>
            <a:xfrm>
              <a:off x="1905520" y="5867900"/>
              <a:ext cx="4418762" cy="0"/>
            </a:xfrm>
            <a:prstGeom prst="straightConnector1">
              <a:avLst/>
            </a:prstGeom>
            <a:noFill/>
            <a:ln cap="flat" cmpd="sng" w="9525">
              <a:solidFill>
                <a:schemeClr val="dk1"/>
              </a:solidFill>
              <a:prstDash val="solid"/>
              <a:miter lim="800000"/>
              <a:headEnd len="sm" w="sm" type="none"/>
              <a:tailEnd len="med" w="med" type="stealth"/>
            </a:ln>
          </p:spPr>
        </p:cxnSp>
        <p:sp>
          <p:nvSpPr>
            <p:cNvPr id="532" name="Google Shape;532;p39"/>
            <p:cNvSpPr txBox="1"/>
            <p:nvPr/>
          </p:nvSpPr>
          <p:spPr>
            <a:xfrm>
              <a:off x="3550796" y="5867400"/>
              <a:ext cx="132600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Complexity</a:t>
              </a:r>
              <a:endParaRPr/>
            </a:p>
          </p:txBody>
        </p:sp>
        <p:sp>
          <p:nvSpPr>
            <p:cNvPr id="533" name="Google Shape;533;p39"/>
            <p:cNvSpPr txBox="1"/>
            <p:nvPr/>
          </p:nvSpPr>
          <p:spPr>
            <a:xfrm>
              <a:off x="5791200" y="5867400"/>
              <a:ext cx="107273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Low Bias</a:t>
              </a:r>
              <a:endParaRPr/>
            </a:p>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High Variance</a:t>
              </a:r>
              <a:endParaRPr/>
            </a:p>
          </p:txBody>
        </p:sp>
        <p:sp>
          <p:nvSpPr>
            <p:cNvPr id="534" name="Google Shape;534;p39"/>
            <p:cNvSpPr txBox="1"/>
            <p:nvPr/>
          </p:nvSpPr>
          <p:spPr>
            <a:xfrm>
              <a:off x="1676400" y="5867400"/>
              <a:ext cx="1040670"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High Bias</a:t>
              </a:r>
              <a:endParaRPr/>
            </a:p>
            <a:p>
              <a:pPr indent="0" lvl="0" marL="0" marR="0" rtl="0" algn="l">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Low Variance</a:t>
              </a:r>
              <a:endParaRPr/>
            </a:p>
          </p:txBody>
        </p:sp>
        <p:sp>
          <p:nvSpPr>
            <p:cNvPr id="535" name="Google Shape;535;p39"/>
            <p:cNvSpPr txBox="1"/>
            <p:nvPr/>
          </p:nvSpPr>
          <p:spPr>
            <a:xfrm rot="-5400000">
              <a:off x="1127593" y="4141670"/>
              <a:ext cx="1185483" cy="3692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Test Error</a:t>
              </a:r>
              <a:endParaRPr/>
            </a:p>
          </p:txBody>
        </p:sp>
      </p:grpSp>
      <p:sp>
        <p:nvSpPr>
          <p:cNvPr id="536" name="Google Shape;536;p39"/>
          <p:cNvSpPr/>
          <p:nvPr/>
        </p:nvSpPr>
        <p:spPr>
          <a:xfrm>
            <a:off x="1943100" y="3810000"/>
            <a:ext cx="4762500" cy="198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7" name="Google Shape;537;p39"/>
          <p:cNvSpPr txBox="1"/>
          <p:nvPr/>
        </p:nvSpPr>
        <p:spPr>
          <a:xfrm>
            <a:off x="7475538" y="6581775"/>
            <a:ext cx="1668462"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a:t>
            </a:r>
            <a:endParaRPr sz="1200">
              <a:solidFill>
                <a:srgbClr val="A5A5A5"/>
              </a:solidFill>
              <a:latin typeface="Arial"/>
              <a:ea typeface="Arial"/>
              <a:cs typeface="Arial"/>
              <a:sym typeface="Arial"/>
            </a:endParaRPr>
          </a:p>
        </p:txBody>
      </p:sp>
      <p:sp>
        <p:nvSpPr>
          <p:cNvPr id="538" name="Google Shape;538;p3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539" name="Google Shape;539;p3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xit" presetID="2" presetSubtype="2">
                                  <p:stCondLst>
                                    <p:cond delay="0"/>
                                  </p:stCondLst>
                                  <p:childTnLst>
                                    <p:anim calcmode="lin" valueType="num">
                                      <p:cBhvr additive="base">
                                        <p:cTn dur="1000"/>
                                        <p:tgtEl>
                                          <p:spTgt spid="536"/>
                                        </p:tgtEl>
                                        <p:attrNameLst>
                                          <p:attrName>ppt_x</p:attrName>
                                        </p:attrNameLst>
                                      </p:cBhvr>
                                      <p:tavLst>
                                        <p:tav fmla="" tm="0">
                                          <p:val>
                                            <p:strVal val="#ppt_x"/>
                                          </p:val>
                                        </p:tav>
                                        <p:tav fmla="" tm="100000">
                                          <p:val>
                                            <p:strVal val="#ppt_x+1"/>
                                          </p:val>
                                        </p:tav>
                                      </p:tavLst>
                                    </p:anim>
                                    <p:set>
                                      <p:cBhvr>
                                        <p:cTn dur="1" fill="hold">
                                          <p:stCondLst>
                                            <p:cond delay="1000"/>
                                          </p:stCondLst>
                                        </p:cTn>
                                        <p:tgtEl>
                                          <p:spTgt spid="53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xit" presetID="2" presetSubtype="2">
                                  <p:stCondLst>
                                    <p:cond delay="0"/>
                                  </p:stCondLst>
                                  <p:childTnLst>
                                    <p:anim calcmode="lin" valueType="num">
                                      <p:cBhvr additive="base">
                                        <p:cTn dur="1000"/>
                                        <p:tgtEl>
                                          <p:spTgt spid="528"/>
                                        </p:tgtEl>
                                        <p:attrNameLst>
                                          <p:attrName>ppt_x</p:attrName>
                                        </p:attrNameLst>
                                      </p:cBhvr>
                                      <p:tavLst>
                                        <p:tav fmla="" tm="0">
                                          <p:val>
                                            <p:strVal val="#ppt_x"/>
                                          </p:val>
                                        </p:tav>
                                        <p:tav fmla="" tm="100000">
                                          <p:val>
                                            <p:strVal val="#ppt_x+1"/>
                                          </p:val>
                                        </p:tav>
                                      </p:tavLst>
                                    </p:anim>
                                    <p:set>
                                      <p:cBhvr>
                                        <p:cTn dur="1" fill="hold">
                                          <p:stCondLst>
                                            <p:cond delay="1000"/>
                                          </p:stCondLst>
                                        </p:cTn>
                                        <p:tgtEl>
                                          <p:spTgt spid="52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4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Effect of Training Size</a:t>
            </a:r>
            <a:endParaRPr/>
          </a:p>
        </p:txBody>
      </p:sp>
      <p:sp>
        <p:nvSpPr>
          <p:cNvPr id="546" name="Google Shape;546;p40"/>
          <p:cNvSpPr/>
          <p:nvPr/>
        </p:nvSpPr>
        <p:spPr>
          <a:xfrm>
            <a:off x="1928813" y="3644900"/>
            <a:ext cx="4384675" cy="1349375"/>
          </a:xfrm>
          <a:custGeom>
            <a:rect b="b" l="l" r="r" t="t"/>
            <a:pathLst>
              <a:path extrusionOk="0" h="1349049" w="4384110">
                <a:moveTo>
                  <a:pt x="0" y="0"/>
                </a:moveTo>
                <a:cubicBezTo>
                  <a:pt x="3399" y="20392"/>
                  <a:pt x="10368" y="86303"/>
                  <a:pt x="25052" y="112734"/>
                </a:cubicBezTo>
                <a:cubicBezTo>
                  <a:pt x="39674" y="139054"/>
                  <a:pt x="50104" y="171189"/>
                  <a:pt x="75156" y="187890"/>
                </a:cubicBezTo>
                <a:cubicBezTo>
                  <a:pt x="87682" y="196241"/>
                  <a:pt x="100978" y="203538"/>
                  <a:pt x="112734" y="212942"/>
                </a:cubicBezTo>
                <a:cubicBezTo>
                  <a:pt x="121956" y="220319"/>
                  <a:pt x="127224" y="232712"/>
                  <a:pt x="137787" y="237994"/>
                </a:cubicBezTo>
                <a:cubicBezTo>
                  <a:pt x="161406" y="249804"/>
                  <a:pt x="187891" y="254696"/>
                  <a:pt x="212943" y="263047"/>
                </a:cubicBezTo>
                <a:lnTo>
                  <a:pt x="250521" y="275573"/>
                </a:lnTo>
                <a:cubicBezTo>
                  <a:pt x="258872" y="288099"/>
                  <a:pt x="263818" y="303747"/>
                  <a:pt x="275573" y="313151"/>
                </a:cubicBezTo>
                <a:cubicBezTo>
                  <a:pt x="285883" y="321399"/>
                  <a:pt x="301341" y="319772"/>
                  <a:pt x="313151" y="325677"/>
                </a:cubicBezTo>
                <a:cubicBezTo>
                  <a:pt x="326616" y="332410"/>
                  <a:pt x="336972" y="344615"/>
                  <a:pt x="350729" y="350729"/>
                </a:cubicBezTo>
                <a:cubicBezTo>
                  <a:pt x="374860" y="361454"/>
                  <a:pt x="400833" y="367430"/>
                  <a:pt x="425885" y="375781"/>
                </a:cubicBezTo>
                <a:cubicBezTo>
                  <a:pt x="438411" y="379956"/>
                  <a:pt x="450654" y="385105"/>
                  <a:pt x="463463" y="388307"/>
                </a:cubicBezTo>
                <a:cubicBezTo>
                  <a:pt x="480164" y="392482"/>
                  <a:pt x="497448" y="394788"/>
                  <a:pt x="513567" y="400833"/>
                </a:cubicBezTo>
                <a:cubicBezTo>
                  <a:pt x="531051" y="407389"/>
                  <a:pt x="546508" y="418530"/>
                  <a:pt x="563671" y="425885"/>
                </a:cubicBezTo>
                <a:cubicBezTo>
                  <a:pt x="588827" y="436666"/>
                  <a:pt x="625931" y="444581"/>
                  <a:pt x="651354" y="450937"/>
                </a:cubicBezTo>
                <a:cubicBezTo>
                  <a:pt x="663880" y="459288"/>
                  <a:pt x="675467" y="469256"/>
                  <a:pt x="688932" y="475989"/>
                </a:cubicBezTo>
                <a:cubicBezTo>
                  <a:pt x="706902" y="484974"/>
                  <a:pt x="760561" y="497028"/>
                  <a:pt x="776614" y="501041"/>
                </a:cubicBezTo>
                <a:cubicBezTo>
                  <a:pt x="789140" y="509392"/>
                  <a:pt x="800355" y="520163"/>
                  <a:pt x="814192" y="526093"/>
                </a:cubicBezTo>
                <a:cubicBezTo>
                  <a:pt x="863207" y="547099"/>
                  <a:pt x="888932" y="529991"/>
                  <a:pt x="939452" y="563671"/>
                </a:cubicBezTo>
                <a:cubicBezTo>
                  <a:pt x="951978" y="572022"/>
                  <a:pt x="963565" y="581990"/>
                  <a:pt x="977030" y="588723"/>
                </a:cubicBezTo>
                <a:cubicBezTo>
                  <a:pt x="998079" y="599248"/>
                  <a:pt x="1044645" y="607755"/>
                  <a:pt x="1064713" y="613775"/>
                </a:cubicBezTo>
                <a:cubicBezTo>
                  <a:pt x="1090006" y="621363"/>
                  <a:pt x="1114817" y="630476"/>
                  <a:pt x="1139869" y="638827"/>
                </a:cubicBezTo>
                <a:cubicBezTo>
                  <a:pt x="1152395" y="643002"/>
                  <a:pt x="1166461" y="644029"/>
                  <a:pt x="1177447" y="651353"/>
                </a:cubicBezTo>
                <a:cubicBezTo>
                  <a:pt x="1189973" y="659704"/>
                  <a:pt x="1200929" y="671119"/>
                  <a:pt x="1215025" y="676405"/>
                </a:cubicBezTo>
                <a:cubicBezTo>
                  <a:pt x="1234960" y="683880"/>
                  <a:pt x="1256778" y="684756"/>
                  <a:pt x="1277655" y="688931"/>
                </a:cubicBezTo>
                <a:cubicBezTo>
                  <a:pt x="1290181" y="697282"/>
                  <a:pt x="1301396" y="708054"/>
                  <a:pt x="1315233" y="713984"/>
                </a:cubicBezTo>
                <a:cubicBezTo>
                  <a:pt x="1343613" y="726147"/>
                  <a:pt x="1375491" y="723800"/>
                  <a:pt x="1402915" y="739036"/>
                </a:cubicBezTo>
                <a:cubicBezTo>
                  <a:pt x="1429235" y="753658"/>
                  <a:pt x="1453019" y="772439"/>
                  <a:pt x="1478071" y="789140"/>
                </a:cubicBezTo>
                <a:cubicBezTo>
                  <a:pt x="1490597" y="797491"/>
                  <a:pt x="1501368" y="809431"/>
                  <a:pt x="1515650" y="814192"/>
                </a:cubicBezTo>
                <a:lnTo>
                  <a:pt x="1665962" y="864296"/>
                </a:lnTo>
                <a:lnTo>
                  <a:pt x="1703540" y="876822"/>
                </a:lnTo>
                <a:cubicBezTo>
                  <a:pt x="1716066" y="880997"/>
                  <a:pt x="1730132" y="882024"/>
                  <a:pt x="1741118" y="889348"/>
                </a:cubicBezTo>
                <a:cubicBezTo>
                  <a:pt x="1825817" y="945814"/>
                  <a:pt x="1720920" y="878127"/>
                  <a:pt x="1853852" y="951978"/>
                </a:cubicBezTo>
                <a:cubicBezTo>
                  <a:pt x="1867012" y="959289"/>
                  <a:pt x="1879865" y="967392"/>
                  <a:pt x="1891430" y="977030"/>
                </a:cubicBezTo>
                <a:cubicBezTo>
                  <a:pt x="1905039" y="988371"/>
                  <a:pt x="1913523" y="1006005"/>
                  <a:pt x="1929008" y="1014608"/>
                </a:cubicBezTo>
                <a:cubicBezTo>
                  <a:pt x="1952092" y="1027433"/>
                  <a:pt x="1979113" y="1031309"/>
                  <a:pt x="2004165" y="1039660"/>
                </a:cubicBezTo>
                <a:cubicBezTo>
                  <a:pt x="2016691" y="1043835"/>
                  <a:pt x="2028545" y="1051809"/>
                  <a:pt x="2041743" y="1052186"/>
                </a:cubicBezTo>
                <a:cubicBezTo>
                  <a:pt x="2559563" y="1066981"/>
                  <a:pt x="2334159" y="1057028"/>
                  <a:pt x="2718148" y="1077238"/>
                </a:cubicBezTo>
                <a:cubicBezTo>
                  <a:pt x="2825020" y="1112862"/>
                  <a:pt x="2713179" y="1079151"/>
                  <a:pt x="2956143" y="1102290"/>
                </a:cubicBezTo>
                <a:cubicBezTo>
                  <a:pt x="2977337" y="1104308"/>
                  <a:pt x="2997896" y="1110641"/>
                  <a:pt x="3018773" y="1114816"/>
                </a:cubicBezTo>
                <a:cubicBezTo>
                  <a:pt x="3039650" y="1127342"/>
                  <a:pt x="3059239" y="1142319"/>
                  <a:pt x="3081403" y="1152394"/>
                </a:cubicBezTo>
                <a:cubicBezTo>
                  <a:pt x="3170790" y="1193025"/>
                  <a:pt x="3222018" y="1182123"/>
                  <a:pt x="3331924" y="1189973"/>
                </a:cubicBezTo>
                <a:cubicBezTo>
                  <a:pt x="3373677" y="1198324"/>
                  <a:pt x="3415875" y="1204698"/>
                  <a:pt x="3457184" y="1215025"/>
                </a:cubicBezTo>
                <a:cubicBezTo>
                  <a:pt x="3473885" y="1219200"/>
                  <a:pt x="3490273" y="1224933"/>
                  <a:pt x="3507288" y="1227551"/>
                </a:cubicBezTo>
                <a:cubicBezTo>
                  <a:pt x="3544658" y="1233300"/>
                  <a:pt x="3582444" y="1235902"/>
                  <a:pt x="3620022" y="1240077"/>
                </a:cubicBezTo>
                <a:cubicBezTo>
                  <a:pt x="3632548" y="1244252"/>
                  <a:pt x="3644417" y="1251871"/>
                  <a:pt x="3657600" y="1252603"/>
                </a:cubicBezTo>
                <a:cubicBezTo>
                  <a:pt x="3870378" y="1264424"/>
                  <a:pt x="4296428" y="1277655"/>
                  <a:pt x="4296428" y="1277655"/>
                </a:cubicBezTo>
                <a:cubicBezTo>
                  <a:pt x="4376497" y="1331034"/>
                  <a:pt x="4350294" y="1349049"/>
                  <a:pt x="4384110" y="1315233"/>
                </a:cubicBezTo>
              </a:path>
            </a:pathLst>
          </a:cu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47" name="Google Shape;547;p40"/>
          <p:cNvSpPr/>
          <p:nvPr/>
        </p:nvSpPr>
        <p:spPr>
          <a:xfrm>
            <a:off x="1916113" y="5308600"/>
            <a:ext cx="4371975" cy="541338"/>
          </a:xfrm>
          <a:custGeom>
            <a:rect b="b" l="l" r="r" t="t"/>
            <a:pathLst>
              <a:path extrusionOk="0" h="541208" w="4371584">
                <a:moveTo>
                  <a:pt x="0" y="541208"/>
                </a:moveTo>
                <a:cubicBezTo>
                  <a:pt x="150312" y="537033"/>
                  <a:pt x="300949" y="539395"/>
                  <a:pt x="450937" y="528682"/>
                </a:cubicBezTo>
                <a:cubicBezTo>
                  <a:pt x="489909" y="525898"/>
                  <a:pt x="525396" y="498759"/>
                  <a:pt x="563671" y="491104"/>
                </a:cubicBezTo>
                <a:cubicBezTo>
                  <a:pt x="584548" y="486929"/>
                  <a:pt x="605301" y="482078"/>
                  <a:pt x="626302" y="478578"/>
                </a:cubicBezTo>
                <a:cubicBezTo>
                  <a:pt x="689933" y="467973"/>
                  <a:pt x="717575" y="468286"/>
                  <a:pt x="776614" y="453526"/>
                </a:cubicBezTo>
                <a:cubicBezTo>
                  <a:pt x="839580" y="437784"/>
                  <a:pt x="790543" y="446562"/>
                  <a:pt x="851770" y="415948"/>
                </a:cubicBezTo>
                <a:cubicBezTo>
                  <a:pt x="863580" y="410043"/>
                  <a:pt x="876822" y="407597"/>
                  <a:pt x="889348" y="403421"/>
                </a:cubicBezTo>
                <a:cubicBezTo>
                  <a:pt x="897699" y="390895"/>
                  <a:pt x="902645" y="375247"/>
                  <a:pt x="914400" y="365843"/>
                </a:cubicBezTo>
                <a:cubicBezTo>
                  <a:pt x="924710" y="357595"/>
                  <a:pt x="939240" y="356791"/>
                  <a:pt x="951978" y="353317"/>
                </a:cubicBezTo>
                <a:cubicBezTo>
                  <a:pt x="985195" y="344258"/>
                  <a:pt x="1018424" y="335017"/>
                  <a:pt x="1052186" y="328265"/>
                </a:cubicBezTo>
                <a:lnTo>
                  <a:pt x="1177447" y="303213"/>
                </a:lnTo>
                <a:cubicBezTo>
                  <a:pt x="1416179" y="255467"/>
                  <a:pt x="1218781" y="291182"/>
                  <a:pt x="1778696" y="278161"/>
                </a:cubicBezTo>
                <a:cubicBezTo>
                  <a:pt x="1931317" y="227287"/>
                  <a:pt x="1767086" y="278104"/>
                  <a:pt x="2167003" y="253109"/>
                </a:cubicBezTo>
                <a:cubicBezTo>
                  <a:pt x="2184185" y="252035"/>
                  <a:pt x="2200274" y="244190"/>
                  <a:pt x="2217107" y="240583"/>
                </a:cubicBezTo>
                <a:cubicBezTo>
                  <a:pt x="2258742" y="231661"/>
                  <a:pt x="2301058" y="225858"/>
                  <a:pt x="2342367" y="215531"/>
                </a:cubicBezTo>
                <a:cubicBezTo>
                  <a:pt x="2359068" y="211356"/>
                  <a:pt x="2375341" y="204718"/>
                  <a:pt x="2392471" y="203005"/>
                </a:cubicBezTo>
                <a:cubicBezTo>
                  <a:pt x="2459075" y="196345"/>
                  <a:pt x="2526082" y="194654"/>
                  <a:pt x="2592888" y="190479"/>
                </a:cubicBezTo>
                <a:cubicBezTo>
                  <a:pt x="2634735" y="176530"/>
                  <a:pt x="2633385" y="175913"/>
                  <a:pt x="2680570" y="165427"/>
                </a:cubicBezTo>
                <a:cubicBezTo>
                  <a:pt x="2701353" y="160809"/>
                  <a:pt x="2722417" y="157519"/>
                  <a:pt x="2743200" y="152901"/>
                </a:cubicBezTo>
                <a:cubicBezTo>
                  <a:pt x="2760005" y="149166"/>
                  <a:pt x="2776139" y="141695"/>
                  <a:pt x="2793304" y="140375"/>
                </a:cubicBezTo>
                <a:cubicBezTo>
                  <a:pt x="2884986" y="133323"/>
                  <a:pt x="2977019" y="132024"/>
                  <a:pt x="3068877" y="127849"/>
                </a:cubicBezTo>
                <a:cubicBezTo>
                  <a:pt x="3237973" y="71484"/>
                  <a:pt x="3085502" y="118308"/>
                  <a:pt x="3519814" y="102797"/>
                </a:cubicBezTo>
                <a:lnTo>
                  <a:pt x="3807913" y="90271"/>
                </a:lnTo>
                <a:cubicBezTo>
                  <a:pt x="3896437" y="72566"/>
                  <a:pt x="3850345" y="84478"/>
                  <a:pt x="3945699" y="52693"/>
                </a:cubicBezTo>
                <a:cubicBezTo>
                  <a:pt x="3958225" y="48518"/>
                  <a:pt x="3970092" y="40861"/>
                  <a:pt x="3983277" y="40167"/>
                </a:cubicBezTo>
                <a:lnTo>
                  <a:pt x="4221271" y="27641"/>
                </a:lnTo>
                <a:cubicBezTo>
                  <a:pt x="4237973" y="23466"/>
                  <a:pt x="4254823" y="19844"/>
                  <a:pt x="4271376" y="15115"/>
                </a:cubicBezTo>
                <a:cubicBezTo>
                  <a:pt x="4284072" y="11488"/>
                  <a:pt x="4295852" y="4227"/>
                  <a:pt x="4308954" y="2589"/>
                </a:cubicBezTo>
                <a:cubicBezTo>
                  <a:pt x="4329669" y="0"/>
                  <a:pt x="4350707" y="2589"/>
                  <a:pt x="4371584" y="2589"/>
                </a:cubicBezTo>
              </a:path>
            </a:pathLst>
          </a:custGeom>
          <a:noFill/>
          <a:ln cap="flat" cmpd="sng" w="3810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548" name="Google Shape;548;p40"/>
          <p:cNvSpPr txBox="1"/>
          <p:nvPr/>
        </p:nvSpPr>
        <p:spPr>
          <a:xfrm>
            <a:off x="5257800" y="4354513"/>
            <a:ext cx="989013"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Testing</a:t>
            </a:r>
            <a:endParaRPr/>
          </a:p>
        </p:txBody>
      </p:sp>
      <p:sp>
        <p:nvSpPr>
          <p:cNvPr id="549" name="Google Shape;549;p40"/>
          <p:cNvSpPr txBox="1"/>
          <p:nvPr/>
        </p:nvSpPr>
        <p:spPr>
          <a:xfrm>
            <a:off x="5105400" y="5497513"/>
            <a:ext cx="1082675" cy="369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FF"/>
              </a:buClr>
              <a:buSzPts val="1800"/>
              <a:buFont typeface="Arial"/>
              <a:buNone/>
            </a:pPr>
            <a:r>
              <a:rPr b="1" lang="en-US" sz="1800">
                <a:solidFill>
                  <a:srgbClr val="0000FF"/>
                </a:solidFill>
                <a:latin typeface="Arial"/>
                <a:ea typeface="Arial"/>
                <a:cs typeface="Arial"/>
                <a:sym typeface="Arial"/>
              </a:rPr>
              <a:t>Training</a:t>
            </a:r>
            <a:endParaRPr/>
          </a:p>
        </p:txBody>
      </p:sp>
      <p:cxnSp>
        <p:nvCxnSpPr>
          <p:cNvPr id="550" name="Google Shape;550;p40"/>
          <p:cNvCxnSpPr/>
          <p:nvPr/>
        </p:nvCxnSpPr>
        <p:spPr>
          <a:xfrm rot="-5400000">
            <a:off x="2020094" y="4990306"/>
            <a:ext cx="1295400" cy="1588"/>
          </a:xfrm>
          <a:prstGeom prst="straightConnector1">
            <a:avLst/>
          </a:prstGeom>
          <a:noFill/>
          <a:ln cap="flat" cmpd="sng" w="31750">
            <a:solidFill>
              <a:schemeClr val="dk1"/>
            </a:solidFill>
            <a:prstDash val="solid"/>
            <a:miter lim="800000"/>
            <a:headEnd len="med" w="med" type="stealth"/>
            <a:tailEnd len="med" w="med" type="stealth"/>
          </a:ln>
        </p:spPr>
      </p:cxnSp>
      <p:sp>
        <p:nvSpPr>
          <p:cNvPr id="551" name="Google Shape;551;p40"/>
          <p:cNvSpPr txBox="1"/>
          <p:nvPr/>
        </p:nvSpPr>
        <p:spPr>
          <a:xfrm>
            <a:off x="2743200" y="4800600"/>
            <a:ext cx="2249488"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Generalization Error</a:t>
            </a:r>
            <a:endParaRPr/>
          </a:p>
        </p:txBody>
      </p:sp>
      <p:sp>
        <p:nvSpPr>
          <p:cNvPr id="552" name="Google Shape;552;p40"/>
          <p:cNvSpPr/>
          <p:nvPr/>
        </p:nvSpPr>
        <p:spPr>
          <a:xfrm>
            <a:off x="1917700" y="5257800"/>
            <a:ext cx="6235700" cy="635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3" name="Google Shape;553;p40"/>
          <p:cNvSpPr/>
          <p:nvPr/>
        </p:nvSpPr>
        <p:spPr>
          <a:xfrm>
            <a:off x="1919288" y="3009900"/>
            <a:ext cx="6235700" cy="198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554" name="Google Shape;554;p40"/>
          <p:cNvGrpSpPr/>
          <p:nvPr/>
        </p:nvGrpSpPr>
        <p:grpSpPr>
          <a:xfrm>
            <a:off x="1535112" y="2668588"/>
            <a:ext cx="4789487" cy="3568700"/>
            <a:chOff x="1535667" y="2667794"/>
            <a:chExt cx="4788933" cy="3568938"/>
          </a:xfrm>
        </p:grpSpPr>
        <p:cxnSp>
          <p:nvCxnSpPr>
            <p:cNvPr id="555" name="Google Shape;555;p40"/>
            <p:cNvCxnSpPr/>
            <p:nvPr/>
          </p:nvCxnSpPr>
          <p:spPr>
            <a:xfrm flipH="1" rot="10800000">
              <a:off x="1905512" y="5866819"/>
              <a:ext cx="4419088" cy="1588"/>
            </a:xfrm>
            <a:prstGeom prst="straightConnector1">
              <a:avLst/>
            </a:prstGeom>
            <a:noFill/>
            <a:ln cap="flat" cmpd="sng" w="9525">
              <a:solidFill>
                <a:schemeClr val="dk1"/>
              </a:solidFill>
              <a:prstDash val="solid"/>
              <a:miter lim="800000"/>
              <a:headEnd len="sm" w="sm" type="none"/>
              <a:tailEnd len="med" w="med" type="stealth"/>
            </a:ln>
          </p:spPr>
        </p:cxnSp>
        <p:sp>
          <p:nvSpPr>
            <p:cNvPr id="556" name="Google Shape;556;p40"/>
            <p:cNvSpPr txBox="1"/>
            <p:nvPr/>
          </p:nvSpPr>
          <p:spPr>
            <a:xfrm>
              <a:off x="2743200" y="5867400"/>
              <a:ext cx="322402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Number of Training Examples</a:t>
              </a:r>
              <a:endParaRPr/>
            </a:p>
          </p:txBody>
        </p:sp>
        <p:sp>
          <p:nvSpPr>
            <p:cNvPr id="557" name="Google Shape;557;p40"/>
            <p:cNvSpPr txBox="1"/>
            <p:nvPr/>
          </p:nvSpPr>
          <p:spPr>
            <a:xfrm rot="-5400000">
              <a:off x="1371520" y="4141636"/>
              <a:ext cx="69762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Error</a:t>
              </a:r>
              <a:endParaRPr/>
            </a:p>
          </p:txBody>
        </p:sp>
        <p:cxnSp>
          <p:nvCxnSpPr>
            <p:cNvPr id="558" name="Google Shape;558;p40"/>
            <p:cNvCxnSpPr/>
            <p:nvPr/>
          </p:nvCxnSpPr>
          <p:spPr>
            <a:xfrm rot="-5400000">
              <a:off x="304413" y="4267307"/>
              <a:ext cx="3200613" cy="1587"/>
            </a:xfrm>
            <a:prstGeom prst="straightConnector1">
              <a:avLst/>
            </a:prstGeom>
            <a:noFill/>
            <a:ln cap="flat" cmpd="sng" w="9525">
              <a:solidFill>
                <a:schemeClr val="dk1"/>
              </a:solidFill>
              <a:prstDash val="solid"/>
              <a:miter lim="800000"/>
              <a:headEnd len="sm" w="sm" type="none"/>
              <a:tailEnd len="med" w="med" type="stealth"/>
            </a:ln>
          </p:spPr>
        </p:cxnSp>
      </p:grpSp>
      <p:sp>
        <p:nvSpPr>
          <p:cNvPr id="559" name="Google Shape;559;p40"/>
          <p:cNvSpPr/>
          <p:nvPr/>
        </p:nvSpPr>
        <p:spPr>
          <a:xfrm>
            <a:off x="3048000" y="1981200"/>
            <a:ext cx="250507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Fixed prediction model</a:t>
            </a:r>
            <a:endParaRPr/>
          </a:p>
        </p:txBody>
      </p:sp>
      <p:sp>
        <p:nvSpPr>
          <p:cNvPr id="560" name="Google Shape;560;p40"/>
          <p:cNvSpPr txBox="1"/>
          <p:nvPr/>
        </p:nvSpPr>
        <p:spPr>
          <a:xfrm>
            <a:off x="7475538" y="6581775"/>
            <a:ext cx="1668462"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a:t>
            </a:r>
            <a:endParaRPr sz="1200">
              <a:solidFill>
                <a:srgbClr val="A5A5A5"/>
              </a:solidFill>
              <a:latin typeface="Arial"/>
              <a:ea typeface="Arial"/>
              <a:cs typeface="Arial"/>
              <a:sym typeface="Arial"/>
            </a:endParaRPr>
          </a:p>
        </p:txBody>
      </p:sp>
      <p:sp>
        <p:nvSpPr>
          <p:cNvPr id="561" name="Google Shape;561;p4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562" name="Google Shape;562;p4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xit" presetID="2" presetSubtype="2">
                                  <p:stCondLst>
                                    <p:cond delay="0"/>
                                  </p:stCondLst>
                                  <p:childTnLst>
                                    <p:anim calcmode="lin" valueType="num">
                                      <p:cBhvr additive="base">
                                        <p:cTn dur="1000"/>
                                        <p:tgtEl>
                                          <p:spTgt spid="552"/>
                                        </p:tgtEl>
                                        <p:attrNameLst>
                                          <p:attrName>ppt_x</p:attrName>
                                        </p:attrNameLst>
                                      </p:cBhvr>
                                      <p:tavLst>
                                        <p:tav fmla="" tm="0">
                                          <p:val>
                                            <p:strVal val="#ppt_x"/>
                                          </p:val>
                                        </p:tav>
                                        <p:tav fmla="" tm="100000">
                                          <p:val>
                                            <p:strVal val="#ppt_x+1"/>
                                          </p:val>
                                        </p:tav>
                                      </p:tavLst>
                                    </p:anim>
                                    <p:set>
                                      <p:cBhvr>
                                        <p:cTn dur="1" fill="hold">
                                          <p:stCondLst>
                                            <p:cond delay="1000"/>
                                          </p:stCondLst>
                                        </p:cTn>
                                        <p:tgtEl>
                                          <p:spTgt spid="55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xit" presetID="2" presetSubtype="2">
                                  <p:stCondLst>
                                    <p:cond delay="0"/>
                                  </p:stCondLst>
                                  <p:childTnLst>
                                    <p:anim calcmode="lin" valueType="num">
                                      <p:cBhvr additive="base">
                                        <p:cTn dur="1000"/>
                                        <p:tgtEl>
                                          <p:spTgt spid="553"/>
                                        </p:tgtEl>
                                        <p:attrNameLst>
                                          <p:attrName>ppt_x</p:attrName>
                                        </p:attrNameLst>
                                      </p:cBhvr>
                                      <p:tavLst>
                                        <p:tav fmla="" tm="0">
                                          <p:val>
                                            <p:strVal val="#ppt_x"/>
                                          </p:val>
                                        </p:tav>
                                        <p:tav fmla="" tm="100000">
                                          <p:val>
                                            <p:strVal val="#ppt_x+1"/>
                                          </p:val>
                                        </p:tav>
                                      </p:tavLst>
                                    </p:anim>
                                    <p:set>
                                      <p:cBhvr>
                                        <p:cTn dur="1" fill="hold">
                                          <p:stCondLst>
                                            <p:cond delay="1000"/>
                                          </p:stCondLst>
                                        </p:cTn>
                                        <p:tgtEl>
                                          <p:spTgt spid="55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66" name="Shape 566"/>
        <p:cNvGrpSpPr/>
        <p:nvPr/>
      </p:nvGrpSpPr>
      <p:grpSpPr>
        <a:xfrm>
          <a:off x="0" y="0"/>
          <a:ext cx="0" cy="0"/>
          <a:chOff x="0" y="0"/>
          <a:chExt cx="0" cy="0"/>
        </a:xfrm>
      </p:grpSpPr>
      <p:sp>
        <p:nvSpPr>
          <p:cNvPr id="567" name="Google Shape;567;p4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perfect classification algorithm</a:t>
            </a:r>
            <a:endParaRPr/>
          </a:p>
        </p:txBody>
      </p:sp>
      <p:sp>
        <p:nvSpPr>
          <p:cNvPr id="568" name="Google Shape;568;p41"/>
          <p:cNvSpPr txBox="1"/>
          <p:nvPr>
            <p:ph idx="1" type="body"/>
          </p:nvPr>
        </p:nvSpPr>
        <p:spPr>
          <a:xfrm>
            <a:off x="457200" y="990600"/>
            <a:ext cx="8229600" cy="5638800"/>
          </a:xfrm>
          <a:prstGeom prst="rect">
            <a:avLst/>
          </a:prstGeom>
          <a:noFill/>
          <a:ln>
            <a:noFill/>
          </a:ln>
        </p:spPr>
        <p:txBody>
          <a:bodyPr anchorCtr="0" anchor="t" bIns="45700" lIns="91425" spcFirstLastPara="1" rIns="91425" wrap="square" tIns="45700">
            <a:noAutofit/>
          </a:bodyPr>
          <a:lstStyle/>
          <a:p>
            <a:pPr indent="-237648" lvl="0" marL="342900" rtl="0" algn="l">
              <a:lnSpc>
                <a:spcPct val="80000"/>
              </a:lnSpc>
              <a:spcBef>
                <a:spcPts val="0"/>
              </a:spcBef>
              <a:spcAft>
                <a:spcPts val="0"/>
              </a:spcAft>
              <a:buSzPts val="1658"/>
              <a:buNone/>
            </a:pPr>
            <a:r>
              <a:t/>
            </a:r>
            <a:endParaRPr sz="2550"/>
          </a:p>
          <a:p>
            <a:pPr indent="-342900" lvl="0" marL="342900" rtl="0" algn="l">
              <a:lnSpc>
                <a:spcPct val="80000"/>
              </a:lnSpc>
              <a:spcBef>
                <a:spcPts val="510"/>
              </a:spcBef>
              <a:spcAft>
                <a:spcPts val="0"/>
              </a:spcAft>
              <a:buSzPts val="1658"/>
              <a:buChar char="■"/>
            </a:pPr>
            <a:r>
              <a:rPr lang="en-US" sz="2550"/>
              <a:t>Objective function: encodes the right loss for the problem</a:t>
            </a:r>
            <a:endParaRPr/>
          </a:p>
          <a:p>
            <a:pPr indent="-237648" lvl="0" marL="342900" rtl="0" algn="l">
              <a:lnSpc>
                <a:spcPct val="80000"/>
              </a:lnSpc>
              <a:spcBef>
                <a:spcPts val="510"/>
              </a:spcBef>
              <a:spcAft>
                <a:spcPts val="0"/>
              </a:spcAft>
              <a:buSzPts val="1658"/>
              <a:buNone/>
            </a:pPr>
            <a:r>
              <a:t/>
            </a:r>
            <a:endParaRPr sz="2550"/>
          </a:p>
          <a:p>
            <a:pPr indent="-342900" lvl="0" marL="342900" rtl="0" algn="l">
              <a:lnSpc>
                <a:spcPct val="80000"/>
              </a:lnSpc>
              <a:spcBef>
                <a:spcPts val="510"/>
              </a:spcBef>
              <a:spcAft>
                <a:spcPts val="0"/>
              </a:spcAft>
              <a:buSzPts val="1658"/>
              <a:buChar char="■"/>
            </a:pPr>
            <a:r>
              <a:rPr lang="en-US" sz="2550"/>
              <a:t>Parameterization: makes assumptions that fit the problem</a:t>
            </a:r>
            <a:endParaRPr/>
          </a:p>
          <a:p>
            <a:pPr indent="-237648" lvl="0" marL="342900" rtl="0" algn="l">
              <a:lnSpc>
                <a:spcPct val="80000"/>
              </a:lnSpc>
              <a:spcBef>
                <a:spcPts val="510"/>
              </a:spcBef>
              <a:spcAft>
                <a:spcPts val="0"/>
              </a:spcAft>
              <a:buSzPts val="1658"/>
              <a:buNone/>
            </a:pPr>
            <a:r>
              <a:t/>
            </a:r>
            <a:endParaRPr sz="2550"/>
          </a:p>
          <a:p>
            <a:pPr indent="-342900" lvl="0" marL="342900" rtl="0" algn="l">
              <a:lnSpc>
                <a:spcPct val="80000"/>
              </a:lnSpc>
              <a:spcBef>
                <a:spcPts val="510"/>
              </a:spcBef>
              <a:spcAft>
                <a:spcPts val="0"/>
              </a:spcAft>
              <a:buSzPts val="1658"/>
              <a:buChar char="■"/>
            </a:pPr>
            <a:r>
              <a:rPr lang="en-US" sz="2550"/>
              <a:t>Regularization: right level of regularization for amount of training data</a:t>
            </a:r>
            <a:endParaRPr/>
          </a:p>
          <a:p>
            <a:pPr indent="-237648" lvl="0" marL="342900" rtl="0" algn="l">
              <a:lnSpc>
                <a:spcPct val="80000"/>
              </a:lnSpc>
              <a:spcBef>
                <a:spcPts val="510"/>
              </a:spcBef>
              <a:spcAft>
                <a:spcPts val="0"/>
              </a:spcAft>
              <a:buSzPts val="1658"/>
              <a:buNone/>
            </a:pPr>
            <a:r>
              <a:t/>
            </a:r>
            <a:endParaRPr sz="2550"/>
          </a:p>
          <a:p>
            <a:pPr indent="-342900" lvl="0" marL="342900" rtl="0" algn="l">
              <a:lnSpc>
                <a:spcPct val="80000"/>
              </a:lnSpc>
              <a:spcBef>
                <a:spcPts val="510"/>
              </a:spcBef>
              <a:spcAft>
                <a:spcPts val="0"/>
              </a:spcAft>
              <a:buSzPts val="1658"/>
              <a:buChar char="■"/>
            </a:pPr>
            <a:r>
              <a:rPr lang="en-US" sz="2550"/>
              <a:t>Training algorithm: can find parameters that maximize objective on training set</a:t>
            </a:r>
            <a:endParaRPr/>
          </a:p>
          <a:p>
            <a:pPr indent="-237648" lvl="0" marL="342900" rtl="0" algn="l">
              <a:lnSpc>
                <a:spcPct val="80000"/>
              </a:lnSpc>
              <a:spcBef>
                <a:spcPts val="510"/>
              </a:spcBef>
              <a:spcAft>
                <a:spcPts val="0"/>
              </a:spcAft>
              <a:buSzPts val="1658"/>
              <a:buNone/>
            </a:pPr>
            <a:r>
              <a:t/>
            </a:r>
            <a:endParaRPr sz="2550"/>
          </a:p>
          <a:p>
            <a:pPr indent="-342900" lvl="0" marL="342900" rtl="0" algn="l">
              <a:lnSpc>
                <a:spcPct val="80000"/>
              </a:lnSpc>
              <a:spcBef>
                <a:spcPts val="510"/>
              </a:spcBef>
              <a:spcAft>
                <a:spcPts val="0"/>
              </a:spcAft>
              <a:buSzPts val="1658"/>
              <a:buChar char="■"/>
            </a:pPr>
            <a:r>
              <a:rPr lang="en-US" sz="2550"/>
              <a:t>Inference algorithm: can solve for objective function in evaluation</a:t>
            </a:r>
            <a:endParaRPr/>
          </a:p>
        </p:txBody>
      </p:sp>
      <p:sp>
        <p:nvSpPr>
          <p:cNvPr id="569" name="Google Shape;569;p41"/>
          <p:cNvSpPr txBox="1"/>
          <p:nvPr/>
        </p:nvSpPr>
        <p:spPr>
          <a:xfrm>
            <a:off x="7475538" y="6581775"/>
            <a:ext cx="1668462"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a:t>
            </a:r>
            <a:endParaRPr sz="1200">
              <a:solidFill>
                <a:srgbClr val="A5A5A5"/>
              </a:solidFill>
              <a:latin typeface="Arial"/>
              <a:ea typeface="Arial"/>
              <a:cs typeface="Arial"/>
              <a:sym typeface="Arial"/>
            </a:endParaRPr>
          </a:p>
        </p:txBody>
      </p:sp>
      <p:sp>
        <p:nvSpPr>
          <p:cNvPr id="570" name="Google Shape;570;p4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571" name="Google Shape;571;p4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4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Remember…</a:t>
            </a:r>
            <a:endParaRPr/>
          </a:p>
        </p:txBody>
      </p:sp>
      <p:sp>
        <p:nvSpPr>
          <p:cNvPr id="578" name="Google Shape;578;p42"/>
          <p:cNvSpPr txBox="1"/>
          <p:nvPr>
            <p:ph idx="1" type="body"/>
          </p:nvPr>
        </p:nvSpPr>
        <p:spPr>
          <a:xfrm>
            <a:off x="457200" y="990600"/>
            <a:ext cx="5638800" cy="51355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50"/>
              <a:buFont typeface="Arial"/>
              <a:buChar char="•"/>
            </a:pPr>
            <a:r>
              <a:rPr lang="en-US"/>
              <a:t>No classifier is inherently better than any other: you need to make assumptions to generalize</a:t>
            </a:r>
            <a:endParaRPr/>
          </a:p>
          <a:p>
            <a:pPr indent="-219075" lvl="0" marL="342900" rtl="0" algn="l">
              <a:lnSpc>
                <a:spcPct val="90000"/>
              </a:lnSpc>
              <a:spcBef>
                <a:spcPts val="600"/>
              </a:spcBef>
              <a:spcAft>
                <a:spcPts val="0"/>
              </a:spcAft>
              <a:buSzPts val="1950"/>
              <a:buFont typeface="Arial"/>
              <a:buNone/>
            </a:pPr>
            <a:r>
              <a:t/>
            </a:r>
            <a:endParaRPr/>
          </a:p>
          <a:p>
            <a:pPr indent="-342900" lvl="0" marL="342900" rtl="0" algn="l">
              <a:lnSpc>
                <a:spcPct val="90000"/>
              </a:lnSpc>
              <a:spcBef>
                <a:spcPts val="600"/>
              </a:spcBef>
              <a:spcAft>
                <a:spcPts val="0"/>
              </a:spcAft>
              <a:buSzPts val="1950"/>
              <a:buFont typeface="Arial"/>
              <a:buChar char="•"/>
            </a:pPr>
            <a:r>
              <a:rPr lang="en-US"/>
              <a:t>Three kinds of error</a:t>
            </a:r>
            <a:endParaRPr/>
          </a:p>
          <a:p>
            <a:pPr indent="-325438" lvl="1" marL="669925" rtl="0" algn="l">
              <a:lnSpc>
                <a:spcPct val="90000"/>
              </a:lnSpc>
              <a:spcBef>
                <a:spcPts val="520"/>
              </a:spcBef>
              <a:spcAft>
                <a:spcPts val="0"/>
              </a:spcAft>
              <a:buSzPts val="1560"/>
              <a:buFont typeface="Arial"/>
              <a:buChar char="–"/>
            </a:pPr>
            <a:r>
              <a:rPr lang="en-US"/>
              <a:t>Inherent: unavoidable</a:t>
            </a:r>
            <a:endParaRPr/>
          </a:p>
          <a:p>
            <a:pPr indent="-325438" lvl="1" marL="669925" rtl="0" algn="l">
              <a:lnSpc>
                <a:spcPct val="90000"/>
              </a:lnSpc>
              <a:spcBef>
                <a:spcPts val="520"/>
              </a:spcBef>
              <a:spcAft>
                <a:spcPts val="0"/>
              </a:spcAft>
              <a:buSzPts val="1560"/>
              <a:buFont typeface="Arial"/>
              <a:buChar char="–"/>
            </a:pPr>
            <a:r>
              <a:rPr lang="en-US"/>
              <a:t>Bias: due to over-simplifications</a:t>
            </a:r>
            <a:endParaRPr/>
          </a:p>
          <a:p>
            <a:pPr indent="-325438" lvl="1" marL="669925" rtl="0" algn="l">
              <a:lnSpc>
                <a:spcPct val="90000"/>
              </a:lnSpc>
              <a:spcBef>
                <a:spcPts val="520"/>
              </a:spcBef>
              <a:spcAft>
                <a:spcPts val="0"/>
              </a:spcAft>
              <a:buSzPts val="1560"/>
              <a:buFont typeface="Arial"/>
              <a:buChar char="–"/>
            </a:pPr>
            <a:r>
              <a:rPr lang="en-US"/>
              <a:t>Variance: due to inability to perfectly estimate parameters from limited data</a:t>
            </a:r>
            <a:endParaRPr/>
          </a:p>
        </p:txBody>
      </p:sp>
      <p:sp>
        <p:nvSpPr>
          <p:cNvPr id="579" name="Google Shape;579;p42"/>
          <p:cNvSpPr txBox="1"/>
          <p:nvPr/>
        </p:nvSpPr>
        <p:spPr>
          <a:xfrm>
            <a:off x="7475538" y="6581775"/>
            <a:ext cx="1668462"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a:t>
            </a:r>
            <a:endParaRPr sz="1200">
              <a:solidFill>
                <a:srgbClr val="A5A5A5"/>
              </a:solidFill>
              <a:latin typeface="Arial"/>
              <a:ea typeface="Arial"/>
              <a:cs typeface="Arial"/>
              <a:sym typeface="Arial"/>
            </a:endParaRPr>
          </a:p>
        </p:txBody>
      </p:sp>
      <p:sp>
        <p:nvSpPr>
          <p:cNvPr id="580" name="Google Shape;580;p42"/>
          <p:cNvSpPr txBox="1"/>
          <p:nvPr/>
        </p:nvSpPr>
        <p:spPr>
          <a:xfrm>
            <a:off x="7315200" y="6581775"/>
            <a:ext cx="1668463"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a:t>
            </a:r>
            <a:endParaRPr sz="1200">
              <a:solidFill>
                <a:srgbClr val="A5A5A5"/>
              </a:solidFill>
              <a:latin typeface="Arial"/>
              <a:ea typeface="Arial"/>
              <a:cs typeface="Arial"/>
              <a:sym typeface="Arial"/>
            </a:endParaRPr>
          </a:p>
        </p:txBody>
      </p:sp>
      <p:sp>
        <p:nvSpPr>
          <p:cNvPr id="581" name="Google Shape;581;p4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582" name="Google Shape;582;p4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4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to reduce variance?</a:t>
            </a:r>
            <a:endParaRPr/>
          </a:p>
        </p:txBody>
      </p:sp>
      <p:sp>
        <p:nvSpPr>
          <p:cNvPr id="589" name="Google Shape;589;p4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a:p>
            <a:pPr indent="-342900" lvl="0" marL="342900" rtl="0" algn="l">
              <a:spcBef>
                <a:spcPts val="600"/>
              </a:spcBef>
              <a:spcAft>
                <a:spcPts val="0"/>
              </a:spcAft>
              <a:buSzPts val="1950"/>
              <a:buChar char="■"/>
            </a:pPr>
            <a:r>
              <a:rPr lang="en-US"/>
              <a:t>Choose a simpler classifier</a:t>
            </a:r>
            <a:endParaRPr/>
          </a:p>
          <a:p>
            <a:pPr indent="-219075" lvl="0" marL="342900" rtl="0" algn="l">
              <a:spcBef>
                <a:spcPts val="600"/>
              </a:spcBef>
              <a:spcAft>
                <a:spcPts val="0"/>
              </a:spcAft>
              <a:buSzPts val="1950"/>
              <a:buNone/>
            </a:pPr>
            <a:r>
              <a:t/>
            </a:r>
            <a:endParaRPr/>
          </a:p>
          <a:p>
            <a:pPr indent="-342900" lvl="0" marL="342900" rtl="0" algn="l">
              <a:spcBef>
                <a:spcPts val="600"/>
              </a:spcBef>
              <a:spcAft>
                <a:spcPts val="0"/>
              </a:spcAft>
              <a:buSzPts val="1950"/>
              <a:buChar char="■"/>
            </a:pPr>
            <a:r>
              <a:rPr lang="en-US"/>
              <a:t>Regularize the parameters</a:t>
            </a:r>
            <a:endParaRPr/>
          </a:p>
          <a:p>
            <a:pPr indent="-219075" lvl="0" marL="342900" rtl="0" algn="l">
              <a:spcBef>
                <a:spcPts val="600"/>
              </a:spcBef>
              <a:spcAft>
                <a:spcPts val="0"/>
              </a:spcAft>
              <a:buSzPts val="1950"/>
              <a:buNone/>
            </a:pPr>
            <a:r>
              <a:t/>
            </a:r>
            <a:endParaRPr/>
          </a:p>
          <a:p>
            <a:pPr indent="-342900" lvl="0" marL="342900" rtl="0" algn="l">
              <a:spcBef>
                <a:spcPts val="600"/>
              </a:spcBef>
              <a:spcAft>
                <a:spcPts val="0"/>
              </a:spcAft>
              <a:buSzPts val="1950"/>
              <a:buChar char="■"/>
            </a:pPr>
            <a:r>
              <a:rPr lang="en-US"/>
              <a:t>Get more training data</a:t>
            </a:r>
            <a:endParaRPr/>
          </a:p>
        </p:txBody>
      </p:sp>
      <p:sp>
        <p:nvSpPr>
          <p:cNvPr id="590" name="Google Shape;590;p43"/>
          <p:cNvSpPr txBox="1"/>
          <p:nvPr/>
        </p:nvSpPr>
        <p:spPr>
          <a:xfrm>
            <a:off x="7475538" y="6581775"/>
            <a:ext cx="1668462"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a:t>
            </a:r>
            <a:endParaRPr sz="1200">
              <a:solidFill>
                <a:srgbClr val="A5A5A5"/>
              </a:solidFill>
              <a:latin typeface="Arial"/>
              <a:ea typeface="Arial"/>
              <a:cs typeface="Arial"/>
              <a:sym typeface="Arial"/>
            </a:endParaRPr>
          </a:p>
        </p:txBody>
      </p:sp>
      <p:sp>
        <p:nvSpPr>
          <p:cNvPr id="591" name="Google Shape;591;p4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592" name="Google Shape;592;p4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44"/>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Some classifiers</a:t>
            </a:r>
            <a:endParaRPr/>
          </a:p>
        </p:txBody>
      </p:sp>
      <p:sp>
        <p:nvSpPr>
          <p:cNvPr id="599" name="Google Shape;599;p44"/>
          <p:cNvSpPr txBox="1"/>
          <p:nvPr>
            <p:ph idx="1" type="body"/>
          </p:nvPr>
        </p:nvSpPr>
        <p:spPr>
          <a:xfrm>
            <a:off x="457200" y="9906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820"/>
              <a:buChar char="■"/>
            </a:pPr>
            <a:r>
              <a:rPr b="1" lang="en-US" sz="2800"/>
              <a:t>K-nearest neighbor</a:t>
            </a:r>
            <a:endParaRPr/>
          </a:p>
          <a:p>
            <a:pPr indent="-342900" lvl="0" marL="342900" rtl="0" algn="l">
              <a:spcBef>
                <a:spcPts val="560"/>
              </a:spcBef>
              <a:spcAft>
                <a:spcPts val="0"/>
              </a:spcAft>
              <a:buSzPts val="1820"/>
              <a:buChar char="■"/>
            </a:pPr>
            <a:r>
              <a:rPr b="1" lang="en-US" sz="2800"/>
              <a:t>SVM</a:t>
            </a:r>
            <a:endParaRPr/>
          </a:p>
          <a:p>
            <a:pPr indent="-342900" lvl="0" marL="342900" rtl="0" algn="l">
              <a:spcBef>
                <a:spcPts val="560"/>
              </a:spcBef>
              <a:spcAft>
                <a:spcPts val="0"/>
              </a:spcAft>
              <a:buSzPts val="1820"/>
              <a:buChar char="■"/>
            </a:pPr>
            <a:r>
              <a:rPr lang="en-US" sz="2800"/>
              <a:t>Boosted Decision Trees</a:t>
            </a:r>
            <a:endParaRPr/>
          </a:p>
          <a:p>
            <a:pPr indent="-342900" lvl="0" marL="342900" rtl="0" algn="l">
              <a:spcBef>
                <a:spcPts val="560"/>
              </a:spcBef>
              <a:spcAft>
                <a:spcPts val="0"/>
              </a:spcAft>
              <a:buSzPts val="1820"/>
              <a:buChar char="■"/>
            </a:pPr>
            <a:r>
              <a:rPr lang="en-US" sz="2800"/>
              <a:t>Neural networks</a:t>
            </a:r>
            <a:endParaRPr/>
          </a:p>
          <a:p>
            <a:pPr indent="-342900" lvl="0" marL="342900" rtl="0" algn="l">
              <a:spcBef>
                <a:spcPts val="560"/>
              </a:spcBef>
              <a:spcAft>
                <a:spcPts val="0"/>
              </a:spcAft>
              <a:buSzPts val="1820"/>
              <a:buChar char="■"/>
            </a:pPr>
            <a:r>
              <a:rPr lang="en-US" sz="2800"/>
              <a:t>Naïve Bayes</a:t>
            </a:r>
            <a:endParaRPr/>
          </a:p>
          <a:p>
            <a:pPr indent="-342900" lvl="0" marL="342900" rtl="0" algn="l">
              <a:spcBef>
                <a:spcPts val="560"/>
              </a:spcBef>
              <a:spcAft>
                <a:spcPts val="0"/>
              </a:spcAft>
              <a:buSzPts val="1820"/>
              <a:buChar char="■"/>
            </a:pPr>
            <a:r>
              <a:rPr lang="en-US" sz="2800"/>
              <a:t>Bayesian network</a:t>
            </a:r>
            <a:endParaRPr/>
          </a:p>
          <a:p>
            <a:pPr indent="-342900" lvl="0" marL="342900" rtl="0" algn="l">
              <a:spcBef>
                <a:spcPts val="560"/>
              </a:spcBef>
              <a:spcAft>
                <a:spcPts val="0"/>
              </a:spcAft>
              <a:buSzPts val="1820"/>
              <a:buChar char="■"/>
            </a:pPr>
            <a:r>
              <a:rPr lang="en-US" sz="2800"/>
              <a:t>Logistic regression</a:t>
            </a:r>
            <a:endParaRPr/>
          </a:p>
          <a:p>
            <a:pPr indent="-342900" lvl="0" marL="342900" rtl="0" algn="l">
              <a:spcBef>
                <a:spcPts val="560"/>
              </a:spcBef>
              <a:spcAft>
                <a:spcPts val="0"/>
              </a:spcAft>
              <a:buSzPts val="1820"/>
              <a:buChar char="■"/>
            </a:pPr>
            <a:r>
              <a:rPr lang="en-US" sz="2800"/>
              <a:t>Randomized Forests</a:t>
            </a:r>
            <a:endParaRPr/>
          </a:p>
          <a:p>
            <a:pPr indent="-342900" lvl="0" marL="342900" rtl="0" algn="l">
              <a:spcBef>
                <a:spcPts val="560"/>
              </a:spcBef>
              <a:spcAft>
                <a:spcPts val="0"/>
              </a:spcAft>
              <a:buSzPts val="1820"/>
              <a:buChar char="■"/>
            </a:pPr>
            <a:r>
              <a:rPr lang="en-US" sz="2800"/>
              <a:t>RBMs</a:t>
            </a:r>
            <a:endParaRPr/>
          </a:p>
          <a:p>
            <a:pPr indent="-342900" lvl="0" marL="342900" rtl="0" algn="l">
              <a:spcBef>
                <a:spcPts val="560"/>
              </a:spcBef>
              <a:spcAft>
                <a:spcPts val="0"/>
              </a:spcAft>
              <a:buSzPts val="1820"/>
              <a:buChar char="■"/>
            </a:pPr>
            <a:r>
              <a:rPr lang="en-US" sz="2800"/>
              <a:t>Etc.</a:t>
            </a:r>
            <a:endParaRPr/>
          </a:p>
          <a:p>
            <a:pPr indent="-342900" lvl="0" marL="342900" rtl="0" algn="l">
              <a:spcBef>
                <a:spcPts val="560"/>
              </a:spcBef>
              <a:spcAft>
                <a:spcPts val="0"/>
              </a:spcAft>
              <a:buSzPts val="1820"/>
              <a:buFont typeface="Arial"/>
              <a:buNone/>
            </a:pPr>
            <a:r>
              <a:t/>
            </a:r>
            <a:endParaRPr sz="2800"/>
          </a:p>
          <a:p>
            <a:pPr indent="-227330" lvl="0" marL="342900" rtl="0" algn="l">
              <a:spcBef>
                <a:spcPts val="560"/>
              </a:spcBef>
              <a:spcAft>
                <a:spcPts val="0"/>
              </a:spcAft>
              <a:buSzPts val="1820"/>
              <a:buNone/>
            </a:pPr>
            <a:r>
              <a:t/>
            </a:r>
            <a:endParaRPr sz="2800"/>
          </a:p>
          <a:p>
            <a:pPr indent="-227330" lvl="0" marL="342900" rtl="0" algn="l">
              <a:spcBef>
                <a:spcPts val="560"/>
              </a:spcBef>
              <a:spcAft>
                <a:spcPts val="0"/>
              </a:spcAft>
              <a:buSzPts val="1820"/>
              <a:buNone/>
            </a:pPr>
            <a:r>
              <a:t/>
            </a:r>
            <a:endParaRPr sz="2800"/>
          </a:p>
          <a:p>
            <a:pPr indent="-227330" lvl="0" marL="342900" rtl="0" algn="l">
              <a:spcBef>
                <a:spcPts val="560"/>
              </a:spcBef>
              <a:spcAft>
                <a:spcPts val="0"/>
              </a:spcAft>
              <a:buSzPts val="1820"/>
              <a:buNone/>
            </a:pPr>
            <a:r>
              <a:t/>
            </a:r>
            <a:endParaRPr sz="2800"/>
          </a:p>
        </p:txBody>
      </p:sp>
      <p:sp>
        <p:nvSpPr>
          <p:cNvPr id="600" name="Google Shape;600;p4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601" name="Google Shape;601;p4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1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pic>
        <p:nvPicPr>
          <p:cNvPr descr="C:\Users\hays\Desktop\143 Computer Vision\slides\07\machine_learning_spectrum.png" id="132" name="Google Shape;132;p18"/>
          <p:cNvPicPr preferRelativeResize="0"/>
          <p:nvPr/>
        </p:nvPicPr>
        <p:blipFill rotWithShape="1">
          <a:blip r:embed="rId3">
            <a:alphaModFix/>
          </a:blip>
          <a:srcRect b="0" l="0" r="0" t="0"/>
          <a:stretch/>
        </p:blipFill>
        <p:spPr>
          <a:xfrm>
            <a:off x="0" y="228600"/>
            <a:ext cx="9144000" cy="6483350"/>
          </a:xfrm>
          <a:prstGeom prst="rect">
            <a:avLst/>
          </a:prstGeom>
          <a:noFill/>
          <a:ln>
            <a:noFill/>
          </a:ln>
        </p:spPr>
      </p:pic>
      <p:sp>
        <p:nvSpPr>
          <p:cNvPr id="133" name="Google Shape;133;p18"/>
          <p:cNvSpPr/>
          <p:nvPr/>
        </p:nvSpPr>
        <p:spPr>
          <a:xfrm>
            <a:off x="5257800" y="2667000"/>
            <a:ext cx="3048000" cy="1295400"/>
          </a:xfrm>
          <a:prstGeom prst="frame">
            <a:avLst>
              <a:gd fmla="val 12500" name="adj1"/>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p1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35" name="Google Shape;135;p1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4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600"/>
              <a:t>Generative vs. Discriminative Classifiers</a:t>
            </a:r>
            <a:endParaRPr/>
          </a:p>
        </p:txBody>
      </p:sp>
      <p:sp>
        <p:nvSpPr>
          <p:cNvPr id="608" name="Google Shape;608;p45"/>
          <p:cNvSpPr txBox="1"/>
          <p:nvPr>
            <p:ph idx="1" type="body"/>
          </p:nvPr>
        </p:nvSpPr>
        <p:spPr>
          <a:xfrm>
            <a:off x="457200" y="838200"/>
            <a:ext cx="4114800" cy="5486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820"/>
              <a:buFont typeface="Arial"/>
              <a:buNone/>
            </a:pPr>
            <a:r>
              <a:rPr lang="en-US" sz="2800"/>
              <a:t>Generative Models</a:t>
            </a:r>
            <a:endParaRPr sz="2400"/>
          </a:p>
          <a:p>
            <a:pPr indent="-342900" lvl="0" marL="342900" rtl="0" algn="l">
              <a:spcBef>
                <a:spcPts val="480"/>
              </a:spcBef>
              <a:spcAft>
                <a:spcPts val="0"/>
              </a:spcAft>
              <a:buSzPts val="1560"/>
              <a:buChar char="■"/>
            </a:pPr>
            <a:r>
              <a:rPr lang="en-US" sz="2400"/>
              <a:t>Represent both the data and the labels</a:t>
            </a:r>
            <a:endParaRPr/>
          </a:p>
          <a:p>
            <a:pPr indent="-342900" lvl="0" marL="342900" rtl="0" algn="l">
              <a:spcBef>
                <a:spcPts val="480"/>
              </a:spcBef>
              <a:spcAft>
                <a:spcPts val="0"/>
              </a:spcAft>
              <a:buSzPts val="1560"/>
              <a:buChar char="■"/>
            </a:pPr>
            <a:r>
              <a:rPr lang="en-US" sz="2400"/>
              <a:t>Often, makes use of conditional independence and priors</a:t>
            </a:r>
            <a:endParaRPr/>
          </a:p>
          <a:p>
            <a:pPr indent="-342900" lvl="0" marL="342900" rtl="0" algn="l">
              <a:spcBef>
                <a:spcPts val="480"/>
              </a:spcBef>
              <a:spcAft>
                <a:spcPts val="0"/>
              </a:spcAft>
              <a:buSzPts val="1560"/>
              <a:buChar char="■"/>
            </a:pPr>
            <a:r>
              <a:rPr lang="en-US" sz="2400"/>
              <a:t>Examples</a:t>
            </a:r>
            <a:endParaRPr/>
          </a:p>
          <a:p>
            <a:pPr indent="-325438" lvl="1" marL="669925" rtl="0" algn="l">
              <a:spcBef>
                <a:spcPts val="400"/>
              </a:spcBef>
              <a:spcAft>
                <a:spcPts val="0"/>
              </a:spcAft>
              <a:buSzPts val="1200"/>
              <a:buChar char="❑"/>
            </a:pPr>
            <a:r>
              <a:rPr lang="en-US" sz="2000"/>
              <a:t>Naïve Bayes classifier</a:t>
            </a:r>
            <a:endParaRPr/>
          </a:p>
          <a:p>
            <a:pPr indent="-325438" lvl="1" marL="669925" rtl="0" algn="l">
              <a:spcBef>
                <a:spcPts val="400"/>
              </a:spcBef>
              <a:spcAft>
                <a:spcPts val="0"/>
              </a:spcAft>
              <a:buSzPts val="1200"/>
              <a:buChar char="❑"/>
            </a:pPr>
            <a:r>
              <a:rPr lang="en-US" sz="2000"/>
              <a:t>Bayesian network</a:t>
            </a:r>
            <a:endParaRPr/>
          </a:p>
          <a:p>
            <a:pPr indent="-243840" lvl="0" marL="342900" rtl="0" algn="l">
              <a:spcBef>
                <a:spcPts val="480"/>
              </a:spcBef>
              <a:spcAft>
                <a:spcPts val="0"/>
              </a:spcAft>
              <a:buSzPts val="1560"/>
              <a:buNone/>
            </a:pPr>
            <a:r>
              <a:t/>
            </a:r>
            <a:endParaRPr sz="2400"/>
          </a:p>
          <a:p>
            <a:pPr indent="-342900" lvl="0" marL="342900" rtl="0" algn="l">
              <a:spcBef>
                <a:spcPts val="480"/>
              </a:spcBef>
              <a:spcAft>
                <a:spcPts val="0"/>
              </a:spcAft>
              <a:buSzPts val="1560"/>
              <a:buChar char="■"/>
            </a:pPr>
            <a:r>
              <a:rPr lang="en-US" sz="2400"/>
              <a:t>Models of data may apply to future prediction problems</a:t>
            </a:r>
            <a:endParaRPr/>
          </a:p>
          <a:p>
            <a:pPr indent="-249237" lvl="1" marL="669925" rtl="0" algn="l">
              <a:spcBef>
                <a:spcPts val="400"/>
              </a:spcBef>
              <a:spcAft>
                <a:spcPts val="0"/>
              </a:spcAft>
              <a:buSzPts val="1200"/>
              <a:buNone/>
            </a:pPr>
            <a:r>
              <a:t/>
            </a:r>
            <a:endParaRPr sz="2000"/>
          </a:p>
        </p:txBody>
      </p:sp>
      <p:sp>
        <p:nvSpPr>
          <p:cNvPr id="609" name="Google Shape;609;p45"/>
          <p:cNvSpPr txBox="1"/>
          <p:nvPr/>
        </p:nvSpPr>
        <p:spPr>
          <a:xfrm>
            <a:off x="4572000" y="838200"/>
            <a:ext cx="4114800" cy="5486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2800"/>
              <a:buFont typeface="Arial"/>
              <a:buNone/>
            </a:pPr>
            <a:r>
              <a:rPr lang="en-US" sz="2800">
                <a:solidFill>
                  <a:srgbClr val="000000"/>
                </a:solidFill>
                <a:latin typeface="Calibri"/>
                <a:ea typeface="Calibri"/>
                <a:cs typeface="Calibri"/>
                <a:sym typeface="Calibri"/>
              </a:rPr>
              <a:t>Discriminative Models</a:t>
            </a:r>
            <a:endParaRPr/>
          </a:p>
          <a:p>
            <a:pPr indent="-342900" lvl="0" marL="342900" marR="0" rtl="0" algn="l">
              <a:spcBef>
                <a:spcPts val="48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Learn to directly predict the labels from the data</a:t>
            </a:r>
            <a:endParaRPr/>
          </a:p>
          <a:p>
            <a:pPr indent="-342900" lvl="0" marL="342900" marR="0" rtl="0" algn="l">
              <a:spcBef>
                <a:spcPts val="48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Often, assume a simple boundary (e.g., linear)</a:t>
            </a:r>
            <a:endParaRPr/>
          </a:p>
          <a:p>
            <a:pPr indent="-342900" lvl="0" marL="342900" marR="0" rtl="0" algn="l">
              <a:spcBef>
                <a:spcPts val="48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Examples</a:t>
            </a:r>
            <a:endParaRPr/>
          </a:p>
          <a:p>
            <a:pPr indent="-285750" lvl="1" marL="742950" marR="0" rtl="0" algn="l">
              <a:spcBef>
                <a:spcPts val="40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Logistic regression</a:t>
            </a:r>
            <a:endParaRPr/>
          </a:p>
          <a:p>
            <a:pPr indent="-285750" lvl="1" marL="742950" marR="0" rtl="0" algn="l">
              <a:spcBef>
                <a:spcPts val="40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SVM</a:t>
            </a:r>
            <a:endParaRPr/>
          </a:p>
          <a:p>
            <a:pPr indent="-285750" lvl="1" marL="742950" marR="0" rtl="0" algn="l">
              <a:spcBef>
                <a:spcPts val="40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Boosted decision trees</a:t>
            </a:r>
            <a:endParaRPr/>
          </a:p>
          <a:p>
            <a:pPr indent="-158750" lvl="0" marL="285750" marR="0" rtl="0" algn="l">
              <a:spcBef>
                <a:spcPts val="400"/>
              </a:spcBef>
              <a:spcAft>
                <a:spcPts val="0"/>
              </a:spcAft>
              <a:buClr>
                <a:schemeClr val="dk1"/>
              </a:buClr>
              <a:buSzPts val="2000"/>
              <a:buFont typeface="Arial"/>
              <a:buNone/>
            </a:pPr>
            <a:r>
              <a:t/>
            </a:r>
            <a:endParaRPr sz="2000">
              <a:solidFill>
                <a:srgbClr val="000000"/>
              </a:solidFill>
              <a:latin typeface="Calibri"/>
              <a:ea typeface="Calibri"/>
              <a:cs typeface="Calibri"/>
              <a:sym typeface="Calibri"/>
            </a:endParaRPr>
          </a:p>
          <a:p>
            <a:pPr indent="-285750" lvl="0" marL="285750" marR="0" rtl="0" algn="l">
              <a:spcBef>
                <a:spcPts val="48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Often easier to predict a label from the data than to model the data</a:t>
            </a:r>
            <a:endParaRPr/>
          </a:p>
          <a:p>
            <a:pPr indent="-158750" lvl="0" marL="285750" marR="0" rtl="0" algn="l">
              <a:spcBef>
                <a:spcPts val="400"/>
              </a:spcBef>
              <a:spcAft>
                <a:spcPts val="0"/>
              </a:spcAft>
              <a:buClr>
                <a:schemeClr val="dk1"/>
              </a:buClr>
              <a:buSzPts val="2000"/>
              <a:buFont typeface="Arial"/>
              <a:buNone/>
            </a:pPr>
            <a:r>
              <a:t/>
            </a:r>
            <a:endParaRPr sz="2000">
              <a:solidFill>
                <a:srgbClr val="000000"/>
              </a:solidFill>
              <a:latin typeface="Calibri"/>
              <a:ea typeface="Calibri"/>
              <a:cs typeface="Calibri"/>
              <a:sym typeface="Calibri"/>
            </a:endParaRPr>
          </a:p>
        </p:txBody>
      </p:sp>
      <p:sp>
        <p:nvSpPr>
          <p:cNvPr id="610" name="Google Shape;610;p45"/>
          <p:cNvSpPr txBox="1"/>
          <p:nvPr/>
        </p:nvSpPr>
        <p:spPr>
          <a:xfrm>
            <a:off x="7315200" y="6581775"/>
            <a:ext cx="1668463"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D. Hoiem</a:t>
            </a:r>
            <a:endParaRPr sz="1200">
              <a:solidFill>
                <a:srgbClr val="A5A5A5"/>
              </a:solidFill>
              <a:latin typeface="Arial"/>
              <a:ea typeface="Arial"/>
              <a:cs typeface="Arial"/>
              <a:sym typeface="Arial"/>
            </a:endParaRPr>
          </a:p>
        </p:txBody>
      </p:sp>
      <p:sp>
        <p:nvSpPr>
          <p:cNvPr id="611" name="Google Shape;611;p4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612" name="Google Shape;612;p4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46"/>
          <p:cNvSpPr txBox="1"/>
          <p:nvPr>
            <p:ph type="title"/>
          </p:nvPr>
        </p:nvSpPr>
        <p:spPr>
          <a:xfrm>
            <a:off x="457200" y="152400"/>
            <a:ext cx="8229600" cy="7921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Classification</a:t>
            </a:r>
            <a:endParaRPr/>
          </a:p>
        </p:txBody>
      </p:sp>
      <p:sp>
        <p:nvSpPr>
          <p:cNvPr id="619" name="Google Shape;619;p46"/>
          <p:cNvSpPr txBox="1"/>
          <p:nvPr>
            <p:ph idx="1" type="body"/>
          </p:nvPr>
        </p:nvSpPr>
        <p:spPr>
          <a:xfrm>
            <a:off x="457200" y="838200"/>
            <a:ext cx="8382000" cy="51355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Assign input vector to one of two or more classes</a:t>
            </a:r>
            <a:endParaRPr/>
          </a:p>
          <a:p>
            <a:pPr indent="-342900" lvl="0" marL="342900" rtl="0" algn="l">
              <a:spcBef>
                <a:spcPts val="600"/>
              </a:spcBef>
              <a:spcAft>
                <a:spcPts val="0"/>
              </a:spcAft>
              <a:buSzPts val="1950"/>
              <a:buChar char="■"/>
            </a:pPr>
            <a:r>
              <a:rPr lang="en-US"/>
              <a:t>Any decision rule divides input space into </a:t>
            </a:r>
            <a:r>
              <a:rPr i="1" lang="en-US"/>
              <a:t>decision regions</a:t>
            </a:r>
            <a:r>
              <a:rPr lang="en-US"/>
              <a:t> separated by </a:t>
            </a:r>
            <a:r>
              <a:rPr i="1" lang="en-US"/>
              <a:t>decision boundaries</a:t>
            </a:r>
            <a:endParaRPr/>
          </a:p>
          <a:p>
            <a:pPr indent="-219075" lvl="0" marL="342900" rtl="0" algn="l">
              <a:spcBef>
                <a:spcPts val="600"/>
              </a:spcBef>
              <a:spcAft>
                <a:spcPts val="0"/>
              </a:spcAft>
              <a:buSzPts val="1950"/>
              <a:buNone/>
            </a:pPr>
            <a:r>
              <a:t/>
            </a:r>
            <a:endParaRPr/>
          </a:p>
          <a:p>
            <a:pPr indent="-219075" lvl="0" marL="342900" rtl="0" algn="l">
              <a:spcBef>
                <a:spcPts val="600"/>
              </a:spcBef>
              <a:spcAft>
                <a:spcPts val="0"/>
              </a:spcAft>
              <a:buSzPts val="1950"/>
              <a:buNone/>
            </a:pPr>
            <a:r>
              <a:t/>
            </a:r>
            <a:endParaRPr/>
          </a:p>
        </p:txBody>
      </p:sp>
      <p:pic>
        <p:nvPicPr>
          <p:cNvPr descr="decision-regions" id="620" name="Google Shape;620;p46"/>
          <p:cNvPicPr preferRelativeResize="0"/>
          <p:nvPr/>
        </p:nvPicPr>
        <p:blipFill rotWithShape="1">
          <a:blip r:embed="rId3">
            <a:alphaModFix/>
          </a:blip>
          <a:srcRect b="0" l="0" r="0" t="0"/>
          <a:stretch/>
        </p:blipFill>
        <p:spPr>
          <a:xfrm>
            <a:off x="2771775" y="3048000"/>
            <a:ext cx="4467225" cy="3376612"/>
          </a:xfrm>
          <a:prstGeom prst="rect">
            <a:avLst/>
          </a:prstGeom>
          <a:noFill/>
          <a:ln>
            <a:noFill/>
          </a:ln>
        </p:spPr>
      </p:pic>
      <p:sp>
        <p:nvSpPr>
          <p:cNvPr id="621" name="Google Shape;621;p46"/>
          <p:cNvSpPr txBox="1"/>
          <p:nvPr/>
        </p:nvSpPr>
        <p:spPr>
          <a:xfrm>
            <a:off x="7315200" y="6581775"/>
            <a:ext cx="1812925" cy="276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
        <p:nvSpPr>
          <p:cNvPr id="622" name="Google Shape;622;p4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623" name="Google Shape;623;p4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47"/>
          <p:cNvSpPr txBox="1"/>
          <p:nvPr>
            <p:ph type="title"/>
          </p:nvPr>
        </p:nvSpPr>
        <p:spPr>
          <a:xfrm>
            <a:off x="685800" y="381000"/>
            <a:ext cx="77724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Nearest Neighbor Classifier</a:t>
            </a:r>
            <a:endParaRPr/>
          </a:p>
        </p:txBody>
      </p:sp>
      <p:sp>
        <p:nvSpPr>
          <p:cNvPr id="630" name="Google Shape;630;p47"/>
          <p:cNvSpPr txBox="1"/>
          <p:nvPr>
            <p:ph idx="1" type="body"/>
          </p:nvPr>
        </p:nvSpPr>
        <p:spPr>
          <a:xfrm>
            <a:off x="685800" y="9906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Assign label of nearest training data point to each test data point </a:t>
            </a:r>
            <a:endParaRPr/>
          </a:p>
        </p:txBody>
      </p:sp>
      <p:pic>
        <p:nvPicPr>
          <p:cNvPr id="631" name="Google Shape;631;p47"/>
          <p:cNvPicPr preferRelativeResize="0"/>
          <p:nvPr/>
        </p:nvPicPr>
        <p:blipFill rotWithShape="1">
          <a:blip r:embed="rId3">
            <a:alphaModFix/>
          </a:blip>
          <a:srcRect b="0" l="0" r="0" t="0"/>
          <a:stretch/>
        </p:blipFill>
        <p:spPr>
          <a:xfrm>
            <a:off x="1755775" y="1955800"/>
            <a:ext cx="5630863" cy="3073400"/>
          </a:xfrm>
          <a:prstGeom prst="rect">
            <a:avLst/>
          </a:prstGeom>
          <a:noFill/>
          <a:ln>
            <a:noFill/>
          </a:ln>
        </p:spPr>
      </p:pic>
      <p:sp>
        <p:nvSpPr>
          <p:cNvPr id="632" name="Google Shape;632;p47"/>
          <p:cNvSpPr txBox="1"/>
          <p:nvPr/>
        </p:nvSpPr>
        <p:spPr>
          <a:xfrm>
            <a:off x="2387600" y="5181600"/>
            <a:ext cx="4367213" cy="7016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2000"/>
              <a:buFont typeface="Tahoma"/>
              <a:buNone/>
            </a:pPr>
            <a:r>
              <a:rPr lang="en-US" sz="2000">
                <a:solidFill>
                  <a:srgbClr val="000000"/>
                </a:solidFill>
                <a:latin typeface="Tahoma"/>
                <a:ea typeface="Tahoma"/>
                <a:cs typeface="Tahoma"/>
                <a:sym typeface="Tahoma"/>
              </a:rPr>
              <a:t>Voronoi partitioning of feature space </a:t>
            </a:r>
            <a:endParaRPr/>
          </a:p>
          <a:p>
            <a:pPr indent="0" lvl="0" marL="0" marR="0" rtl="0" algn="ctr">
              <a:spcBef>
                <a:spcPts val="0"/>
              </a:spcBef>
              <a:spcAft>
                <a:spcPts val="0"/>
              </a:spcAft>
              <a:buClr>
                <a:srgbClr val="000000"/>
              </a:buClr>
              <a:buSzPts val="2000"/>
              <a:buFont typeface="Tahoma"/>
              <a:buNone/>
            </a:pPr>
            <a:r>
              <a:rPr lang="en-US" sz="2000">
                <a:solidFill>
                  <a:srgbClr val="000000"/>
                </a:solidFill>
                <a:latin typeface="Tahoma"/>
                <a:ea typeface="Tahoma"/>
                <a:cs typeface="Tahoma"/>
                <a:sym typeface="Tahoma"/>
              </a:rPr>
              <a:t>for two-category 2D and 3D data</a:t>
            </a:r>
            <a:endParaRPr/>
          </a:p>
        </p:txBody>
      </p:sp>
      <p:sp>
        <p:nvSpPr>
          <p:cNvPr id="633" name="Google Shape;633;p47"/>
          <p:cNvSpPr txBox="1"/>
          <p:nvPr/>
        </p:nvSpPr>
        <p:spPr>
          <a:xfrm>
            <a:off x="4872037" y="4662487"/>
            <a:ext cx="919163" cy="21431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000000"/>
              </a:buClr>
              <a:buSzPts val="800"/>
              <a:buFont typeface="Tahoma"/>
              <a:buNone/>
            </a:pPr>
            <a:r>
              <a:rPr lang="en-US" sz="800">
                <a:solidFill>
                  <a:srgbClr val="000000"/>
                </a:solidFill>
                <a:latin typeface="Tahoma"/>
                <a:ea typeface="Tahoma"/>
                <a:cs typeface="Tahoma"/>
                <a:sym typeface="Tahoma"/>
              </a:rPr>
              <a:t>from Duda </a:t>
            </a:r>
            <a:r>
              <a:rPr i="1" lang="en-US" sz="800">
                <a:solidFill>
                  <a:srgbClr val="000000"/>
                </a:solidFill>
                <a:latin typeface="Tahoma"/>
                <a:ea typeface="Tahoma"/>
                <a:cs typeface="Tahoma"/>
                <a:sym typeface="Tahoma"/>
              </a:rPr>
              <a:t>et al.</a:t>
            </a:r>
            <a:endParaRPr/>
          </a:p>
        </p:txBody>
      </p:sp>
      <p:sp>
        <p:nvSpPr>
          <p:cNvPr id="634" name="Google Shape;634;p47"/>
          <p:cNvSpPr txBox="1"/>
          <p:nvPr/>
        </p:nvSpPr>
        <p:spPr>
          <a:xfrm>
            <a:off x="7756525" y="6477000"/>
            <a:ext cx="1308100"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A6A6A6"/>
              </a:buClr>
              <a:buSzPts val="1200"/>
              <a:buFont typeface="Arial"/>
              <a:buNone/>
            </a:pPr>
            <a:r>
              <a:rPr lang="en-US" sz="1200">
                <a:solidFill>
                  <a:srgbClr val="A6A6A6"/>
                </a:solidFill>
                <a:latin typeface="Arial"/>
                <a:ea typeface="Arial"/>
                <a:cs typeface="Arial"/>
                <a:sym typeface="Arial"/>
              </a:rPr>
              <a:t>Source: D. Lowe</a:t>
            </a:r>
            <a:endParaRPr/>
          </a:p>
        </p:txBody>
      </p:sp>
      <p:sp>
        <p:nvSpPr>
          <p:cNvPr id="635" name="Google Shape;635;p4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636" name="Google Shape;636;p4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4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K-nearest neighbor</a:t>
            </a:r>
            <a:endParaRPr/>
          </a:p>
        </p:txBody>
      </p:sp>
      <p:grpSp>
        <p:nvGrpSpPr>
          <p:cNvPr id="643" name="Google Shape;643;p48"/>
          <p:cNvGrpSpPr/>
          <p:nvPr/>
        </p:nvGrpSpPr>
        <p:grpSpPr>
          <a:xfrm>
            <a:off x="4495800" y="1447800"/>
            <a:ext cx="4038600" cy="3417889"/>
            <a:chOff x="4267200" y="2667000"/>
            <a:chExt cx="4038600" cy="3417332"/>
          </a:xfrm>
        </p:grpSpPr>
        <p:sp>
          <p:nvSpPr>
            <p:cNvPr id="644" name="Google Shape;644;p48"/>
            <p:cNvSpPr txBox="1"/>
            <p:nvPr/>
          </p:nvSpPr>
          <p:spPr>
            <a:xfrm>
              <a:off x="6553200" y="35052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45" name="Google Shape;645;p48"/>
            <p:cNvSpPr txBox="1"/>
            <p:nvPr/>
          </p:nvSpPr>
          <p:spPr>
            <a:xfrm>
              <a:off x="7086600" y="35052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46" name="Google Shape;646;p48"/>
            <p:cNvSpPr txBox="1"/>
            <p:nvPr/>
          </p:nvSpPr>
          <p:spPr>
            <a:xfrm>
              <a:off x="7086600" y="4191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47" name="Google Shape;647;p48"/>
            <p:cNvSpPr txBox="1"/>
            <p:nvPr/>
          </p:nvSpPr>
          <p:spPr>
            <a:xfrm>
              <a:off x="7620000" y="4038600"/>
              <a:ext cx="228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48" name="Google Shape;648;p48"/>
            <p:cNvSpPr txBox="1"/>
            <p:nvPr/>
          </p:nvSpPr>
          <p:spPr>
            <a:xfrm>
              <a:off x="5257800" y="28956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49" name="Google Shape;649;p48"/>
            <p:cNvSpPr txBox="1"/>
            <p:nvPr/>
          </p:nvSpPr>
          <p:spPr>
            <a:xfrm>
              <a:off x="5257800" y="3429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50" name="Google Shape;650;p48"/>
            <p:cNvSpPr txBox="1"/>
            <p:nvPr/>
          </p:nvSpPr>
          <p:spPr>
            <a:xfrm>
              <a:off x="6248400" y="3048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51" name="Google Shape;651;p48"/>
            <p:cNvSpPr txBox="1"/>
            <p:nvPr/>
          </p:nvSpPr>
          <p:spPr>
            <a:xfrm>
              <a:off x="5715000" y="36576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52" name="Google Shape;652;p48"/>
            <p:cNvSpPr txBox="1"/>
            <p:nvPr/>
          </p:nvSpPr>
          <p:spPr>
            <a:xfrm>
              <a:off x="6172200" y="33528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53" name="Google Shape;653;p48"/>
            <p:cNvSpPr txBox="1"/>
            <p:nvPr/>
          </p:nvSpPr>
          <p:spPr>
            <a:xfrm>
              <a:off x="6553200" y="44196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54" name="Google Shape;654;p48"/>
            <p:cNvSpPr txBox="1"/>
            <p:nvPr/>
          </p:nvSpPr>
          <p:spPr>
            <a:xfrm>
              <a:off x="5181600" y="46482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55" name="Google Shape;655;p48"/>
            <p:cNvSpPr txBox="1"/>
            <p:nvPr/>
          </p:nvSpPr>
          <p:spPr>
            <a:xfrm>
              <a:off x="5334000" y="41148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56" name="Google Shape;656;p48"/>
            <p:cNvSpPr txBox="1"/>
            <p:nvPr/>
          </p:nvSpPr>
          <p:spPr>
            <a:xfrm>
              <a:off x="5943600" y="50292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57" name="Google Shape;657;p48"/>
            <p:cNvSpPr txBox="1"/>
            <p:nvPr/>
          </p:nvSpPr>
          <p:spPr>
            <a:xfrm>
              <a:off x="6019800" y="43434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58" name="Google Shape;658;p48"/>
            <p:cNvSpPr txBox="1"/>
            <p:nvPr/>
          </p:nvSpPr>
          <p:spPr>
            <a:xfrm>
              <a:off x="6019800" y="39624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cxnSp>
          <p:nvCxnSpPr>
            <p:cNvPr id="659" name="Google Shape;659;p48"/>
            <p:cNvCxnSpPr/>
            <p:nvPr/>
          </p:nvCxnSpPr>
          <p:spPr>
            <a:xfrm rot="-5400000">
              <a:off x="3389555" y="4152658"/>
              <a:ext cx="2972904" cy="1587"/>
            </a:xfrm>
            <a:prstGeom prst="straightConnector1">
              <a:avLst/>
            </a:prstGeom>
            <a:noFill/>
            <a:ln cap="flat" cmpd="sng" w="9525">
              <a:solidFill>
                <a:schemeClr val="dk1"/>
              </a:solidFill>
              <a:prstDash val="solid"/>
              <a:miter lim="800000"/>
              <a:headEnd len="sm" w="sm" type="none"/>
              <a:tailEnd len="med" w="med" type="stealth"/>
            </a:ln>
          </p:spPr>
        </p:cxnSp>
        <p:cxnSp>
          <p:nvCxnSpPr>
            <p:cNvPr id="660" name="Google Shape;660;p48"/>
            <p:cNvCxnSpPr/>
            <p:nvPr/>
          </p:nvCxnSpPr>
          <p:spPr>
            <a:xfrm flipH="1" rot="10800000">
              <a:off x="4876800" y="5638317"/>
              <a:ext cx="3429000" cy="1588"/>
            </a:xfrm>
            <a:prstGeom prst="straightConnector1">
              <a:avLst/>
            </a:prstGeom>
            <a:noFill/>
            <a:ln cap="flat" cmpd="sng" w="9525">
              <a:solidFill>
                <a:schemeClr val="dk1"/>
              </a:solidFill>
              <a:prstDash val="solid"/>
              <a:miter lim="800000"/>
              <a:headEnd len="sm" w="sm" type="none"/>
              <a:tailEnd len="med" w="med" type="stealth"/>
            </a:ln>
          </p:spPr>
        </p:cxnSp>
        <p:sp>
          <p:nvSpPr>
            <p:cNvPr id="661" name="Google Shape;661;p48"/>
            <p:cNvSpPr txBox="1"/>
            <p:nvPr/>
          </p:nvSpPr>
          <p:spPr>
            <a:xfrm>
              <a:off x="4267200" y="5181600"/>
              <a:ext cx="4283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x2</a:t>
              </a:r>
              <a:endParaRPr/>
            </a:p>
          </p:txBody>
        </p:sp>
        <p:sp>
          <p:nvSpPr>
            <p:cNvPr id="662" name="Google Shape;662;p48"/>
            <p:cNvSpPr txBox="1"/>
            <p:nvPr/>
          </p:nvSpPr>
          <p:spPr>
            <a:xfrm>
              <a:off x="5105400" y="5715000"/>
              <a:ext cx="4283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x1</a:t>
              </a:r>
              <a:endParaRPr/>
            </a:p>
          </p:txBody>
        </p:sp>
      </p:grpSp>
      <p:sp>
        <p:nvSpPr>
          <p:cNvPr id="663" name="Google Shape;663;p48"/>
          <p:cNvSpPr txBox="1"/>
          <p:nvPr/>
        </p:nvSpPr>
        <p:spPr>
          <a:xfrm>
            <a:off x="5867400" y="2667000"/>
            <a:ext cx="319088"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b="1" lang="en-US" sz="1800">
                <a:solidFill>
                  <a:srgbClr val="000000"/>
                </a:solidFill>
                <a:latin typeface="Arial"/>
                <a:ea typeface="Arial"/>
                <a:cs typeface="Arial"/>
                <a:sym typeface="Arial"/>
              </a:rPr>
              <a:t>+</a:t>
            </a:r>
            <a:endParaRPr/>
          </a:p>
        </p:txBody>
      </p:sp>
      <p:sp>
        <p:nvSpPr>
          <p:cNvPr id="664" name="Google Shape;664;p48"/>
          <p:cNvSpPr txBox="1"/>
          <p:nvPr/>
        </p:nvSpPr>
        <p:spPr>
          <a:xfrm>
            <a:off x="6996113" y="3124200"/>
            <a:ext cx="319087"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b="1" lang="en-US" sz="1800">
                <a:solidFill>
                  <a:srgbClr val="000000"/>
                </a:solidFill>
                <a:latin typeface="Arial"/>
                <a:ea typeface="Arial"/>
                <a:cs typeface="Arial"/>
                <a:sym typeface="Arial"/>
              </a:rPr>
              <a:t>+</a:t>
            </a:r>
            <a:endParaRPr/>
          </a:p>
        </p:txBody>
      </p:sp>
      <p:sp>
        <p:nvSpPr>
          <p:cNvPr id="665" name="Google Shape;665;p4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666" name="Google Shape;666;p4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4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1-nearest neighbor</a:t>
            </a:r>
            <a:endParaRPr/>
          </a:p>
        </p:txBody>
      </p:sp>
      <p:grpSp>
        <p:nvGrpSpPr>
          <p:cNvPr id="673" name="Google Shape;673;p49"/>
          <p:cNvGrpSpPr/>
          <p:nvPr/>
        </p:nvGrpSpPr>
        <p:grpSpPr>
          <a:xfrm>
            <a:off x="4495800" y="1447800"/>
            <a:ext cx="4038600" cy="3417889"/>
            <a:chOff x="4267200" y="2667000"/>
            <a:chExt cx="4038600" cy="3417332"/>
          </a:xfrm>
        </p:grpSpPr>
        <p:sp>
          <p:nvSpPr>
            <p:cNvPr id="674" name="Google Shape;674;p49"/>
            <p:cNvSpPr txBox="1"/>
            <p:nvPr/>
          </p:nvSpPr>
          <p:spPr>
            <a:xfrm>
              <a:off x="6553200" y="35052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75" name="Google Shape;675;p49"/>
            <p:cNvSpPr txBox="1"/>
            <p:nvPr/>
          </p:nvSpPr>
          <p:spPr>
            <a:xfrm>
              <a:off x="7086600" y="35052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76" name="Google Shape;676;p49"/>
            <p:cNvSpPr txBox="1"/>
            <p:nvPr/>
          </p:nvSpPr>
          <p:spPr>
            <a:xfrm>
              <a:off x="7086600" y="4191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77" name="Google Shape;677;p49"/>
            <p:cNvSpPr txBox="1"/>
            <p:nvPr/>
          </p:nvSpPr>
          <p:spPr>
            <a:xfrm>
              <a:off x="7620000" y="4038600"/>
              <a:ext cx="228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78" name="Google Shape;678;p49"/>
            <p:cNvSpPr txBox="1"/>
            <p:nvPr/>
          </p:nvSpPr>
          <p:spPr>
            <a:xfrm>
              <a:off x="5257800" y="28956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79" name="Google Shape;679;p49"/>
            <p:cNvSpPr txBox="1"/>
            <p:nvPr/>
          </p:nvSpPr>
          <p:spPr>
            <a:xfrm>
              <a:off x="5257800" y="3429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80" name="Google Shape;680;p49"/>
            <p:cNvSpPr txBox="1"/>
            <p:nvPr/>
          </p:nvSpPr>
          <p:spPr>
            <a:xfrm>
              <a:off x="6248400" y="3048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81" name="Google Shape;681;p49"/>
            <p:cNvSpPr txBox="1"/>
            <p:nvPr/>
          </p:nvSpPr>
          <p:spPr>
            <a:xfrm>
              <a:off x="5715000" y="36576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682" name="Google Shape;682;p49"/>
            <p:cNvSpPr txBox="1"/>
            <p:nvPr/>
          </p:nvSpPr>
          <p:spPr>
            <a:xfrm>
              <a:off x="6172200" y="33528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83" name="Google Shape;683;p49"/>
            <p:cNvSpPr txBox="1"/>
            <p:nvPr/>
          </p:nvSpPr>
          <p:spPr>
            <a:xfrm>
              <a:off x="6553200" y="44196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84" name="Google Shape;684;p49"/>
            <p:cNvSpPr txBox="1"/>
            <p:nvPr/>
          </p:nvSpPr>
          <p:spPr>
            <a:xfrm>
              <a:off x="5181600" y="46482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85" name="Google Shape;685;p49"/>
            <p:cNvSpPr txBox="1"/>
            <p:nvPr/>
          </p:nvSpPr>
          <p:spPr>
            <a:xfrm>
              <a:off x="5334000" y="41148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86" name="Google Shape;686;p49"/>
            <p:cNvSpPr txBox="1"/>
            <p:nvPr/>
          </p:nvSpPr>
          <p:spPr>
            <a:xfrm>
              <a:off x="5943600" y="50292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87" name="Google Shape;687;p49"/>
            <p:cNvSpPr txBox="1"/>
            <p:nvPr/>
          </p:nvSpPr>
          <p:spPr>
            <a:xfrm>
              <a:off x="6019800" y="43434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688" name="Google Shape;688;p49"/>
            <p:cNvSpPr txBox="1"/>
            <p:nvPr/>
          </p:nvSpPr>
          <p:spPr>
            <a:xfrm>
              <a:off x="6019800" y="39624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cxnSp>
          <p:nvCxnSpPr>
            <p:cNvPr id="689" name="Google Shape;689;p49"/>
            <p:cNvCxnSpPr/>
            <p:nvPr/>
          </p:nvCxnSpPr>
          <p:spPr>
            <a:xfrm rot="-5400000">
              <a:off x="3389555" y="4152658"/>
              <a:ext cx="2972904" cy="1587"/>
            </a:xfrm>
            <a:prstGeom prst="straightConnector1">
              <a:avLst/>
            </a:prstGeom>
            <a:noFill/>
            <a:ln cap="flat" cmpd="sng" w="9525">
              <a:solidFill>
                <a:schemeClr val="dk1"/>
              </a:solidFill>
              <a:prstDash val="solid"/>
              <a:miter lim="800000"/>
              <a:headEnd len="sm" w="sm" type="none"/>
              <a:tailEnd len="med" w="med" type="stealth"/>
            </a:ln>
          </p:spPr>
        </p:cxnSp>
        <p:cxnSp>
          <p:nvCxnSpPr>
            <p:cNvPr id="690" name="Google Shape;690;p49"/>
            <p:cNvCxnSpPr/>
            <p:nvPr/>
          </p:nvCxnSpPr>
          <p:spPr>
            <a:xfrm flipH="1" rot="10800000">
              <a:off x="4876800" y="5638317"/>
              <a:ext cx="3429000" cy="1588"/>
            </a:xfrm>
            <a:prstGeom prst="straightConnector1">
              <a:avLst/>
            </a:prstGeom>
            <a:noFill/>
            <a:ln cap="flat" cmpd="sng" w="9525">
              <a:solidFill>
                <a:schemeClr val="dk1"/>
              </a:solidFill>
              <a:prstDash val="solid"/>
              <a:miter lim="800000"/>
              <a:headEnd len="sm" w="sm" type="none"/>
              <a:tailEnd len="med" w="med" type="stealth"/>
            </a:ln>
          </p:spPr>
        </p:cxnSp>
        <p:sp>
          <p:nvSpPr>
            <p:cNvPr id="691" name="Google Shape;691;p49"/>
            <p:cNvSpPr txBox="1"/>
            <p:nvPr/>
          </p:nvSpPr>
          <p:spPr>
            <a:xfrm>
              <a:off x="4267200" y="5181600"/>
              <a:ext cx="4283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x2</a:t>
              </a:r>
              <a:endParaRPr/>
            </a:p>
          </p:txBody>
        </p:sp>
        <p:sp>
          <p:nvSpPr>
            <p:cNvPr id="692" name="Google Shape;692;p49"/>
            <p:cNvSpPr txBox="1"/>
            <p:nvPr/>
          </p:nvSpPr>
          <p:spPr>
            <a:xfrm>
              <a:off x="5105400" y="5715000"/>
              <a:ext cx="4283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x1</a:t>
              </a:r>
              <a:endParaRPr/>
            </a:p>
          </p:txBody>
        </p:sp>
      </p:grpSp>
      <p:sp>
        <p:nvSpPr>
          <p:cNvPr id="693" name="Google Shape;693;p49"/>
          <p:cNvSpPr txBox="1"/>
          <p:nvPr/>
        </p:nvSpPr>
        <p:spPr>
          <a:xfrm>
            <a:off x="5867400" y="2667000"/>
            <a:ext cx="319088"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b="1" lang="en-US" sz="1800">
                <a:solidFill>
                  <a:srgbClr val="000000"/>
                </a:solidFill>
                <a:latin typeface="Arial"/>
                <a:ea typeface="Arial"/>
                <a:cs typeface="Arial"/>
                <a:sym typeface="Arial"/>
              </a:rPr>
              <a:t>+</a:t>
            </a:r>
            <a:endParaRPr/>
          </a:p>
        </p:txBody>
      </p:sp>
      <p:sp>
        <p:nvSpPr>
          <p:cNvPr id="694" name="Google Shape;694;p49"/>
          <p:cNvSpPr txBox="1"/>
          <p:nvPr/>
        </p:nvSpPr>
        <p:spPr>
          <a:xfrm>
            <a:off x="6996113" y="3124200"/>
            <a:ext cx="319087"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b="1" lang="en-US" sz="1800">
                <a:solidFill>
                  <a:srgbClr val="000000"/>
                </a:solidFill>
                <a:latin typeface="Arial"/>
                <a:ea typeface="Arial"/>
                <a:cs typeface="Arial"/>
                <a:sym typeface="Arial"/>
              </a:rPr>
              <a:t>+</a:t>
            </a:r>
            <a:endParaRPr/>
          </a:p>
        </p:txBody>
      </p:sp>
      <p:sp>
        <p:nvSpPr>
          <p:cNvPr id="695" name="Google Shape;695;p49"/>
          <p:cNvSpPr/>
          <p:nvPr/>
        </p:nvSpPr>
        <p:spPr>
          <a:xfrm>
            <a:off x="5867400" y="2438400"/>
            <a:ext cx="381000" cy="609600"/>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96" name="Google Shape;696;p49"/>
          <p:cNvSpPr/>
          <p:nvPr/>
        </p:nvSpPr>
        <p:spPr>
          <a:xfrm>
            <a:off x="6781800" y="3048000"/>
            <a:ext cx="533400" cy="609600"/>
          </a:xfrm>
          <a:prstGeom prst="ellipse">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97" name="Google Shape;697;p4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sp>
        <p:nvSpPr>
          <p:cNvPr id="698" name="Google Shape;698;p4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699" name="Google Shape;699;p4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5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3-nearest neighbor</a:t>
            </a:r>
            <a:endParaRPr/>
          </a:p>
        </p:txBody>
      </p:sp>
      <p:grpSp>
        <p:nvGrpSpPr>
          <p:cNvPr id="706" name="Google Shape;706;p50"/>
          <p:cNvGrpSpPr/>
          <p:nvPr/>
        </p:nvGrpSpPr>
        <p:grpSpPr>
          <a:xfrm>
            <a:off x="4495800" y="1447800"/>
            <a:ext cx="4038600" cy="3417889"/>
            <a:chOff x="4267200" y="2667000"/>
            <a:chExt cx="4038600" cy="3417332"/>
          </a:xfrm>
        </p:grpSpPr>
        <p:sp>
          <p:nvSpPr>
            <p:cNvPr id="707" name="Google Shape;707;p50"/>
            <p:cNvSpPr txBox="1"/>
            <p:nvPr/>
          </p:nvSpPr>
          <p:spPr>
            <a:xfrm>
              <a:off x="6553200" y="35052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08" name="Google Shape;708;p50"/>
            <p:cNvSpPr txBox="1"/>
            <p:nvPr/>
          </p:nvSpPr>
          <p:spPr>
            <a:xfrm>
              <a:off x="7086600" y="35052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09" name="Google Shape;709;p50"/>
            <p:cNvSpPr txBox="1"/>
            <p:nvPr/>
          </p:nvSpPr>
          <p:spPr>
            <a:xfrm>
              <a:off x="7086600" y="4191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10" name="Google Shape;710;p50"/>
            <p:cNvSpPr txBox="1"/>
            <p:nvPr/>
          </p:nvSpPr>
          <p:spPr>
            <a:xfrm>
              <a:off x="7620000" y="4038600"/>
              <a:ext cx="228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11" name="Google Shape;711;p50"/>
            <p:cNvSpPr txBox="1"/>
            <p:nvPr/>
          </p:nvSpPr>
          <p:spPr>
            <a:xfrm>
              <a:off x="5257800" y="28956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12" name="Google Shape;712;p50"/>
            <p:cNvSpPr txBox="1"/>
            <p:nvPr/>
          </p:nvSpPr>
          <p:spPr>
            <a:xfrm>
              <a:off x="5257800" y="3429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13" name="Google Shape;713;p50"/>
            <p:cNvSpPr txBox="1"/>
            <p:nvPr/>
          </p:nvSpPr>
          <p:spPr>
            <a:xfrm>
              <a:off x="6248400" y="3048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14" name="Google Shape;714;p50"/>
            <p:cNvSpPr txBox="1"/>
            <p:nvPr/>
          </p:nvSpPr>
          <p:spPr>
            <a:xfrm>
              <a:off x="5715000" y="36576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15" name="Google Shape;715;p50"/>
            <p:cNvSpPr txBox="1"/>
            <p:nvPr/>
          </p:nvSpPr>
          <p:spPr>
            <a:xfrm>
              <a:off x="6172200" y="33528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16" name="Google Shape;716;p50"/>
            <p:cNvSpPr txBox="1"/>
            <p:nvPr/>
          </p:nvSpPr>
          <p:spPr>
            <a:xfrm>
              <a:off x="6553200" y="44196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17" name="Google Shape;717;p50"/>
            <p:cNvSpPr txBox="1"/>
            <p:nvPr/>
          </p:nvSpPr>
          <p:spPr>
            <a:xfrm>
              <a:off x="5181600" y="46482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18" name="Google Shape;718;p50"/>
            <p:cNvSpPr txBox="1"/>
            <p:nvPr/>
          </p:nvSpPr>
          <p:spPr>
            <a:xfrm>
              <a:off x="5334000" y="41148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19" name="Google Shape;719;p50"/>
            <p:cNvSpPr txBox="1"/>
            <p:nvPr/>
          </p:nvSpPr>
          <p:spPr>
            <a:xfrm>
              <a:off x="5943600" y="50292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20" name="Google Shape;720;p50"/>
            <p:cNvSpPr txBox="1"/>
            <p:nvPr/>
          </p:nvSpPr>
          <p:spPr>
            <a:xfrm>
              <a:off x="6019800" y="43434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21" name="Google Shape;721;p50"/>
            <p:cNvSpPr txBox="1"/>
            <p:nvPr/>
          </p:nvSpPr>
          <p:spPr>
            <a:xfrm>
              <a:off x="6019800" y="39624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cxnSp>
          <p:nvCxnSpPr>
            <p:cNvPr id="722" name="Google Shape;722;p50"/>
            <p:cNvCxnSpPr/>
            <p:nvPr/>
          </p:nvCxnSpPr>
          <p:spPr>
            <a:xfrm rot="-5400000">
              <a:off x="3389555" y="4152658"/>
              <a:ext cx="2972904" cy="1587"/>
            </a:xfrm>
            <a:prstGeom prst="straightConnector1">
              <a:avLst/>
            </a:prstGeom>
            <a:noFill/>
            <a:ln cap="flat" cmpd="sng" w="9525">
              <a:solidFill>
                <a:schemeClr val="dk1"/>
              </a:solidFill>
              <a:prstDash val="solid"/>
              <a:miter lim="800000"/>
              <a:headEnd len="sm" w="sm" type="none"/>
              <a:tailEnd len="med" w="med" type="stealth"/>
            </a:ln>
          </p:spPr>
        </p:cxnSp>
        <p:cxnSp>
          <p:nvCxnSpPr>
            <p:cNvPr id="723" name="Google Shape;723;p50"/>
            <p:cNvCxnSpPr/>
            <p:nvPr/>
          </p:nvCxnSpPr>
          <p:spPr>
            <a:xfrm flipH="1" rot="10800000">
              <a:off x="4876800" y="5638317"/>
              <a:ext cx="3429000" cy="1588"/>
            </a:xfrm>
            <a:prstGeom prst="straightConnector1">
              <a:avLst/>
            </a:prstGeom>
            <a:noFill/>
            <a:ln cap="flat" cmpd="sng" w="9525">
              <a:solidFill>
                <a:schemeClr val="dk1"/>
              </a:solidFill>
              <a:prstDash val="solid"/>
              <a:miter lim="800000"/>
              <a:headEnd len="sm" w="sm" type="none"/>
              <a:tailEnd len="med" w="med" type="stealth"/>
            </a:ln>
          </p:spPr>
        </p:cxnSp>
        <p:sp>
          <p:nvSpPr>
            <p:cNvPr id="724" name="Google Shape;724;p50"/>
            <p:cNvSpPr txBox="1"/>
            <p:nvPr/>
          </p:nvSpPr>
          <p:spPr>
            <a:xfrm>
              <a:off x="4267200" y="5181600"/>
              <a:ext cx="4283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x2</a:t>
              </a:r>
              <a:endParaRPr/>
            </a:p>
          </p:txBody>
        </p:sp>
        <p:sp>
          <p:nvSpPr>
            <p:cNvPr id="725" name="Google Shape;725;p50"/>
            <p:cNvSpPr txBox="1"/>
            <p:nvPr/>
          </p:nvSpPr>
          <p:spPr>
            <a:xfrm>
              <a:off x="5105400" y="5715000"/>
              <a:ext cx="4283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x1</a:t>
              </a:r>
              <a:endParaRPr/>
            </a:p>
          </p:txBody>
        </p:sp>
      </p:grpSp>
      <p:sp>
        <p:nvSpPr>
          <p:cNvPr id="726" name="Google Shape;726;p50"/>
          <p:cNvSpPr txBox="1"/>
          <p:nvPr/>
        </p:nvSpPr>
        <p:spPr>
          <a:xfrm>
            <a:off x="5867400" y="2667000"/>
            <a:ext cx="319088"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b="1" lang="en-US" sz="1800">
                <a:solidFill>
                  <a:srgbClr val="000000"/>
                </a:solidFill>
                <a:latin typeface="Arial"/>
                <a:ea typeface="Arial"/>
                <a:cs typeface="Arial"/>
                <a:sym typeface="Arial"/>
              </a:rPr>
              <a:t>+</a:t>
            </a:r>
            <a:endParaRPr/>
          </a:p>
        </p:txBody>
      </p:sp>
      <p:sp>
        <p:nvSpPr>
          <p:cNvPr id="727" name="Google Shape;727;p50"/>
          <p:cNvSpPr txBox="1"/>
          <p:nvPr/>
        </p:nvSpPr>
        <p:spPr>
          <a:xfrm>
            <a:off x="6996113" y="3124200"/>
            <a:ext cx="319087"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b="1" lang="en-US" sz="1800">
                <a:solidFill>
                  <a:srgbClr val="000000"/>
                </a:solidFill>
                <a:latin typeface="Arial"/>
                <a:ea typeface="Arial"/>
                <a:cs typeface="Arial"/>
                <a:sym typeface="Arial"/>
              </a:rPr>
              <a:t>+</a:t>
            </a:r>
            <a:endParaRPr/>
          </a:p>
        </p:txBody>
      </p:sp>
      <p:sp>
        <p:nvSpPr>
          <p:cNvPr id="728" name="Google Shape;728;p50"/>
          <p:cNvSpPr/>
          <p:nvPr/>
        </p:nvSpPr>
        <p:spPr>
          <a:xfrm>
            <a:off x="5486400" y="2438400"/>
            <a:ext cx="1066800" cy="914400"/>
          </a:xfrm>
          <a:prstGeom prst="ellipse">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9" name="Google Shape;729;p50"/>
          <p:cNvSpPr/>
          <p:nvPr/>
        </p:nvSpPr>
        <p:spPr>
          <a:xfrm>
            <a:off x="6248400" y="2971800"/>
            <a:ext cx="1447800" cy="685800"/>
          </a:xfrm>
          <a:prstGeom prst="ellipse">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30" name="Google Shape;730;p5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sp>
        <p:nvSpPr>
          <p:cNvPr id="731" name="Google Shape;731;p5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732" name="Google Shape;732;p5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5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5-nearest neighbor</a:t>
            </a:r>
            <a:endParaRPr/>
          </a:p>
        </p:txBody>
      </p:sp>
      <p:grpSp>
        <p:nvGrpSpPr>
          <p:cNvPr id="739" name="Google Shape;739;p51"/>
          <p:cNvGrpSpPr/>
          <p:nvPr/>
        </p:nvGrpSpPr>
        <p:grpSpPr>
          <a:xfrm>
            <a:off x="4495800" y="1447800"/>
            <a:ext cx="4038600" cy="3417889"/>
            <a:chOff x="4267200" y="2667000"/>
            <a:chExt cx="4038600" cy="3417332"/>
          </a:xfrm>
        </p:grpSpPr>
        <p:sp>
          <p:nvSpPr>
            <p:cNvPr id="740" name="Google Shape;740;p51"/>
            <p:cNvSpPr txBox="1"/>
            <p:nvPr/>
          </p:nvSpPr>
          <p:spPr>
            <a:xfrm>
              <a:off x="6553200" y="35052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41" name="Google Shape;741;p51"/>
            <p:cNvSpPr txBox="1"/>
            <p:nvPr/>
          </p:nvSpPr>
          <p:spPr>
            <a:xfrm>
              <a:off x="7086600" y="35052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42" name="Google Shape;742;p51"/>
            <p:cNvSpPr txBox="1"/>
            <p:nvPr/>
          </p:nvSpPr>
          <p:spPr>
            <a:xfrm>
              <a:off x="7086600" y="4191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43" name="Google Shape;743;p51"/>
            <p:cNvSpPr txBox="1"/>
            <p:nvPr/>
          </p:nvSpPr>
          <p:spPr>
            <a:xfrm>
              <a:off x="7620000" y="4038600"/>
              <a:ext cx="228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44" name="Google Shape;744;p51"/>
            <p:cNvSpPr txBox="1"/>
            <p:nvPr/>
          </p:nvSpPr>
          <p:spPr>
            <a:xfrm>
              <a:off x="5257800" y="28956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45" name="Google Shape;745;p51"/>
            <p:cNvSpPr txBox="1"/>
            <p:nvPr/>
          </p:nvSpPr>
          <p:spPr>
            <a:xfrm>
              <a:off x="5257800" y="3429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46" name="Google Shape;746;p51"/>
            <p:cNvSpPr txBox="1"/>
            <p:nvPr/>
          </p:nvSpPr>
          <p:spPr>
            <a:xfrm>
              <a:off x="6248400" y="3048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47" name="Google Shape;747;p51"/>
            <p:cNvSpPr txBox="1"/>
            <p:nvPr/>
          </p:nvSpPr>
          <p:spPr>
            <a:xfrm>
              <a:off x="5715000" y="36576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48" name="Google Shape;748;p51"/>
            <p:cNvSpPr txBox="1"/>
            <p:nvPr/>
          </p:nvSpPr>
          <p:spPr>
            <a:xfrm>
              <a:off x="6172200" y="33528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49" name="Google Shape;749;p51"/>
            <p:cNvSpPr txBox="1"/>
            <p:nvPr/>
          </p:nvSpPr>
          <p:spPr>
            <a:xfrm>
              <a:off x="6553200" y="44196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50" name="Google Shape;750;p51"/>
            <p:cNvSpPr txBox="1"/>
            <p:nvPr/>
          </p:nvSpPr>
          <p:spPr>
            <a:xfrm>
              <a:off x="5181600" y="46482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51" name="Google Shape;751;p51"/>
            <p:cNvSpPr txBox="1"/>
            <p:nvPr/>
          </p:nvSpPr>
          <p:spPr>
            <a:xfrm>
              <a:off x="5334000" y="41148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52" name="Google Shape;752;p51"/>
            <p:cNvSpPr txBox="1"/>
            <p:nvPr/>
          </p:nvSpPr>
          <p:spPr>
            <a:xfrm>
              <a:off x="5943600" y="50292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53" name="Google Shape;753;p51"/>
            <p:cNvSpPr txBox="1"/>
            <p:nvPr/>
          </p:nvSpPr>
          <p:spPr>
            <a:xfrm>
              <a:off x="6019800" y="43434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54" name="Google Shape;754;p51"/>
            <p:cNvSpPr txBox="1"/>
            <p:nvPr/>
          </p:nvSpPr>
          <p:spPr>
            <a:xfrm>
              <a:off x="6019800" y="39624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cxnSp>
          <p:nvCxnSpPr>
            <p:cNvPr id="755" name="Google Shape;755;p51"/>
            <p:cNvCxnSpPr/>
            <p:nvPr/>
          </p:nvCxnSpPr>
          <p:spPr>
            <a:xfrm rot="-5400000">
              <a:off x="3389555" y="4152658"/>
              <a:ext cx="2972904" cy="1587"/>
            </a:xfrm>
            <a:prstGeom prst="straightConnector1">
              <a:avLst/>
            </a:prstGeom>
            <a:noFill/>
            <a:ln cap="flat" cmpd="sng" w="9525">
              <a:solidFill>
                <a:schemeClr val="dk1"/>
              </a:solidFill>
              <a:prstDash val="solid"/>
              <a:miter lim="800000"/>
              <a:headEnd len="sm" w="sm" type="none"/>
              <a:tailEnd len="med" w="med" type="stealth"/>
            </a:ln>
          </p:spPr>
        </p:cxnSp>
        <p:cxnSp>
          <p:nvCxnSpPr>
            <p:cNvPr id="756" name="Google Shape;756;p51"/>
            <p:cNvCxnSpPr/>
            <p:nvPr/>
          </p:nvCxnSpPr>
          <p:spPr>
            <a:xfrm flipH="1" rot="10800000">
              <a:off x="4876800" y="5638317"/>
              <a:ext cx="3429000" cy="1588"/>
            </a:xfrm>
            <a:prstGeom prst="straightConnector1">
              <a:avLst/>
            </a:prstGeom>
            <a:noFill/>
            <a:ln cap="flat" cmpd="sng" w="9525">
              <a:solidFill>
                <a:schemeClr val="dk1"/>
              </a:solidFill>
              <a:prstDash val="solid"/>
              <a:miter lim="800000"/>
              <a:headEnd len="sm" w="sm" type="none"/>
              <a:tailEnd len="med" w="med" type="stealth"/>
            </a:ln>
          </p:spPr>
        </p:cxnSp>
        <p:sp>
          <p:nvSpPr>
            <p:cNvPr id="757" name="Google Shape;757;p51"/>
            <p:cNvSpPr txBox="1"/>
            <p:nvPr/>
          </p:nvSpPr>
          <p:spPr>
            <a:xfrm>
              <a:off x="4267200" y="5181600"/>
              <a:ext cx="4283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x2</a:t>
              </a:r>
              <a:endParaRPr/>
            </a:p>
          </p:txBody>
        </p:sp>
        <p:sp>
          <p:nvSpPr>
            <p:cNvPr id="758" name="Google Shape;758;p51"/>
            <p:cNvSpPr txBox="1"/>
            <p:nvPr/>
          </p:nvSpPr>
          <p:spPr>
            <a:xfrm>
              <a:off x="5105400" y="5715000"/>
              <a:ext cx="4283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x1</a:t>
              </a:r>
              <a:endParaRPr/>
            </a:p>
          </p:txBody>
        </p:sp>
      </p:grpSp>
      <p:sp>
        <p:nvSpPr>
          <p:cNvPr id="759" name="Google Shape;759;p51"/>
          <p:cNvSpPr txBox="1"/>
          <p:nvPr/>
        </p:nvSpPr>
        <p:spPr>
          <a:xfrm>
            <a:off x="5867400" y="2667000"/>
            <a:ext cx="319088"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b="1" lang="en-US" sz="1800">
                <a:solidFill>
                  <a:srgbClr val="000000"/>
                </a:solidFill>
                <a:latin typeface="Arial"/>
                <a:ea typeface="Arial"/>
                <a:cs typeface="Arial"/>
                <a:sym typeface="Arial"/>
              </a:rPr>
              <a:t>+</a:t>
            </a:r>
            <a:endParaRPr/>
          </a:p>
        </p:txBody>
      </p:sp>
      <p:sp>
        <p:nvSpPr>
          <p:cNvPr id="760" name="Google Shape;760;p51"/>
          <p:cNvSpPr txBox="1"/>
          <p:nvPr/>
        </p:nvSpPr>
        <p:spPr>
          <a:xfrm>
            <a:off x="6996113" y="3124200"/>
            <a:ext cx="319087"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b="1" lang="en-US" sz="1800">
                <a:solidFill>
                  <a:srgbClr val="000000"/>
                </a:solidFill>
                <a:latin typeface="Arial"/>
                <a:ea typeface="Arial"/>
                <a:cs typeface="Arial"/>
                <a:sym typeface="Arial"/>
              </a:rPr>
              <a:t>+</a:t>
            </a:r>
            <a:endParaRPr/>
          </a:p>
        </p:txBody>
      </p:sp>
      <p:sp>
        <p:nvSpPr>
          <p:cNvPr id="761" name="Google Shape;761;p51"/>
          <p:cNvSpPr/>
          <p:nvPr/>
        </p:nvSpPr>
        <p:spPr>
          <a:xfrm rot="2565105">
            <a:off x="5334000" y="2286000"/>
            <a:ext cx="1447800" cy="1143000"/>
          </a:xfrm>
          <a:prstGeom prst="ellipse">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62" name="Google Shape;762;p51"/>
          <p:cNvSpPr/>
          <p:nvPr/>
        </p:nvSpPr>
        <p:spPr>
          <a:xfrm>
            <a:off x="6096000" y="2743200"/>
            <a:ext cx="2209800" cy="914400"/>
          </a:xfrm>
          <a:prstGeom prst="ellipse">
            <a:avLst/>
          </a:prstGeom>
          <a:noFill/>
          <a:ln cap="flat" cmpd="sng" w="127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63" name="Google Shape;763;p5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764" name="Google Shape;764;p5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5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K-NN</a:t>
            </a:r>
            <a:endParaRPr/>
          </a:p>
        </p:txBody>
      </p:sp>
      <p:sp>
        <p:nvSpPr>
          <p:cNvPr id="771" name="Google Shape;771;p5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a:p>
            <a:pPr indent="-342900" lvl="0" marL="342900" rtl="0" algn="l">
              <a:spcBef>
                <a:spcPts val="600"/>
              </a:spcBef>
              <a:spcAft>
                <a:spcPts val="0"/>
              </a:spcAft>
              <a:buSzPts val="1950"/>
              <a:buChar char="■"/>
            </a:pPr>
            <a:r>
              <a:rPr lang="en-US"/>
              <a:t>Simple, a good one to try first</a:t>
            </a:r>
            <a:endParaRPr/>
          </a:p>
          <a:p>
            <a:pPr indent="-219075" lvl="0" marL="342900" rtl="0" algn="l">
              <a:spcBef>
                <a:spcPts val="600"/>
              </a:spcBef>
              <a:spcAft>
                <a:spcPts val="0"/>
              </a:spcAft>
              <a:buSzPts val="1950"/>
              <a:buNone/>
            </a:pPr>
            <a:r>
              <a:t/>
            </a:r>
            <a:endParaRPr/>
          </a:p>
          <a:p>
            <a:pPr indent="-342900" lvl="0" marL="342900" rtl="0" algn="l">
              <a:spcBef>
                <a:spcPts val="600"/>
              </a:spcBef>
              <a:spcAft>
                <a:spcPts val="0"/>
              </a:spcAft>
              <a:buSzPts val="1950"/>
              <a:buChar char="■"/>
            </a:pPr>
            <a:r>
              <a:rPr lang="en-US"/>
              <a:t>With infinite examples, 1-NN provably has error that is at most twice Bayes optimal error</a:t>
            </a:r>
            <a:endParaRPr/>
          </a:p>
        </p:txBody>
      </p:sp>
      <p:sp>
        <p:nvSpPr>
          <p:cNvPr id="772" name="Google Shape;772;p5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773" name="Google Shape;773;p5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5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Classifiers: Linear SVM</a:t>
            </a:r>
            <a:endParaRPr/>
          </a:p>
        </p:txBody>
      </p:sp>
      <p:grpSp>
        <p:nvGrpSpPr>
          <p:cNvPr id="780" name="Google Shape;780;p53"/>
          <p:cNvGrpSpPr/>
          <p:nvPr/>
        </p:nvGrpSpPr>
        <p:grpSpPr>
          <a:xfrm>
            <a:off x="4495800" y="1447800"/>
            <a:ext cx="4038600" cy="3417889"/>
            <a:chOff x="4267200" y="2667000"/>
            <a:chExt cx="4038600" cy="3417332"/>
          </a:xfrm>
        </p:grpSpPr>
        <p:sp>
          <p:nvSpPr>
            <p:cNvPr id="781" name="Google Shape;781;p53"/>
            <p:cNvSpPr txBox="1"/>
            <p:nvPr/>
          </p:nvSpPr>
          <p:spPr>
            <a:xfrm>
              <a:off x="6553200" y="35052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82" name="Google Shape;782;p53"/>
            <p:cNvSpPr txBox="1"/>
            <p:nvPr/>
          </p:nvSpPr>
          <p:spPr>
            <a:xfrm>
              <a:off x="7086600" y="35052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83" name="Google Shape;783;p53"/>
            <p:cNvSpPr txBox="1"/>
            <p:nvPr/>
          </p:nvSpPr>
          <p:spPr>
            <a:xfrm>
              <a:off x="7086600" y="4191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84" name="Google Shape;784;p53"/>
            <p:cNvSpPr txBox="1"/>
            <p:nvPr/>
          </p:nvSpPr>
          <p:spPr>
            <a:xfrm>
              <a:off x="7620000" y="4038600"/>
              <a:ext cx="228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85" name="Google Shape;785;p53"/>
            <p:cNvSpPr txBox="1"/>
            <p:nvPr/>
          </p:nvSpPr>
          <p:spPr>
            <a:xfrm>
              <a:off x="5257800" y="28956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86" name="Google Shape;786;p53"/>
            <p:cNvSpPr txBox="1"/>
            <p:nvPr/>
          </p:nvSpPr>
          <p:spPr>
            <a:xfrm>
              <a:off x="5257800" y="3429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87" name="Google Shape;787;p53"/>
            <p:cNvSpPr txBox="1"/>
            <p:nvPr/>
          </p:nvSpPr>
          <p:spPr>
            <a:xfrm>
              <a:off x="6248400" y="304800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88" name="Google Shape;788;p53"/>
            <p:cNvSpPr txBox="1"/>
            <p:nvPr/>
          </p:nvSpPr>
          <p:spPr>
            <a:xfrm>
              <a:off x="5715000" y="3680460"/>
              <a:ext cx="312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Arial"/>
                <a:buNone/>
              </a:pPr>
              <a:r>
                <a:rPr b="1" lang="en-US" sz="1800">
                  <a:solidFill>
                    <a:srgbClr val="FF0000"/>
                  </a:solidFill>
                  <a:latin typeface="Arial"/>
                  <a:ea typeface="Arial"/>
                  <a:cs typeface="Arial"/>
                  <a:sym typeface="Arial"/>
                </a:rPr>
                <a:t>x</a:t>
              </a:r>
              <a:endParaRPr/>
            </a:p>
          </p:txBody>
        </p:sp>
        <p:sp>
          <p:nvSpPr>
            <p:cNvPr id="789" name="Google Shape;789;p53"/>
            <p:cNvSpPr txBox="1"/>
            <p:nvPr/>
          </p:nvSpPr>
          <p:spPr>
            <a:xfrm>
              <a:off x="6553200" y="44196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90" name="Google Shape;790;p53"/>
            <p:cNvSpPr txBox="1"/>
            <p:nvPr/>
          </p:nvSpPr>
          <p:spPr>
            <a:xfrm>
              <a:off x="5181600" y="46482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91" name="Google Shape;791;p53"/>
            <p:cNvSpPr txBox="1"/>
            <p:nvPr/>
          </p:nvSpPr>
          <p:spPr>
            <a:xfrm>
              <a:off x="5334000" y="41148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92" name="Google Shape;792;p53"/>
            <p:cNvSpPr txBox="1"/>
            <p:nvPr/>
          </p:nvSpPr>
          <p:spPr>
            <a:xfrm>
              <a:off x="5943600" y="50292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sp>
          <p:nvSpPr>
            <p:cNvPr id="793" name="Google Shape;793;p53"/>
            <p:cNvSpPr txBox="1"/>
            <p:nvPr/>
          </p:nvSpPr>
          <p:spPr>
            <a:xfrm>
              <a:off x="6019800" y="4343400"/>
              <a:ext cx="3257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B050"/>
                </a:buClr>
                <a:buSzPts val="1800"/>
                <a:buFont typeface="Arial"/>
                <a:buNone/>
              </a:pPr>
              <a:r>
                <a:rPr b="1" lang="en-US" sz="1800">
                  <a:solidFill>
                    <a:srgbClr val="00B050"/>
                  </a:solidFill>
                  <a:latin typeface="Arial"/>
                  <a:ea typeface="Arial"/>
                  <a:cs typeface="Arial"/>
                  <a:sym typeface="Arial"/>
                </a:rPr>
                <a:t>o</a:t>
              </a:r>
              <a:endParaRPr/>
            </a:p>
          </p:txBody>
        </p:sp>
        <p:cxnSp>
          <p:nvCxnSpPr>
            <p:cNvPr id="794" name="Google Shape;794;p53"/>
            <p:cNvCxnSpPr/>
            <p:nvPr/>
          </p:nvCxnSpPr>
          <p:spPr>
            <a:xfrm rot="-5400000">
              <a:off x="3389555" y="4152658"/>
              <a:ext cx="2972904" cy="1587"/>
            </a:xfrm>
            <a:prstGeom prst="straightConnector1">
              <a:avLst/>
            </a:prstGeom>
            <a:noFill/>
            <a:ln cap="flat" cmpd="sng" w="9525">
              <a:solidFill>
                <a:schemeClr val="dk1"/>
              </a:solidFill>
              <a:prstDash val="solid"/>
              <a:miter lim="800000"/>
              <a:headEnd len="sm" w="sm" type="none"/>
              <a:tailEnd len="med" w="med" type="stealth"/>
            </a:ln>
          </p:spPr>
        </p:cxnSp>
        <p:cxnSp>
          <p:nvCxnSpPr>
            <p:cNvPr id="795" name="Google Shape;795;p53"/>
            <p:cNvCxnSpPr/>
            <p:nvPr/>
          </p:nvCxnSpPr>
          <p:spPr>
            <a:xfrm flipH="1" rot="10800000">
              <a:off x="4876800" y="5638317"/>
              <a:ext cx="3429000" cy="1588"/>
            </a:xfrm>
            <a:prstGeom prst="straightConnector1">
              <a:avLst/>
            </a:prstGeom>
            <a:noFill/>
            <a:ln cap="flat" cmpd="sng" w="9525">
              <a:solidFill>
                <a:schemeClr val="dk1"/>
              </a:solidFill>
              <a:prstDash val="solid"/>
              <a:miter lim="800000"/>
              <a:headEnd len="sm" w="sm" type="none"/>
              <a:tailEnd len="med" w="med" type="stealth"/>
            </a:ln>
          </p:spPr>
        </p:cxnSp>
        <p:sp>
          <p:nvSpPr>
            <p:cNvPr id="796" name="Google Shape;796;p53"/>
            <p:cNvSpPr txBox="1"/>
            <p:nvPr/>
          </p:nvSpPr>
          <p:spPr>
            <a:xfrm>
              <a:off x="4267200" y="5181600"/>
              <a:ext cx="4283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x2</a:t>
              </a:r>
              <a:endParaRPr/>
            </a:p>
          </p:txBody>
        </p:sp>
        <p:sp>
          <p:nvSpPr>
            <p:cNvPr id="797" name="Google Shape;797;p53"/>
            <p:cNvSpPr txBox="1"/>
            <p:nvPr/>
          </p:nvSpPr>
          <p:spPr>
            <a:xfrm>
              <a:off x="5105400" y="5715000"/>
              <a:ext cx="4283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x1</a:t>
              </a:r>
              <a:endParaRPr/>
            </a:p>
          </p:txBody>
        </p:sp>
      </p:grpSp>
      <p:cxnSp>
        <p:nvCxnSpPr>
          <p:cNvPr id="798" name="Google Shape;798;p53"/>
          <p:cNvCxnSpPr/>
          <p:nvPr/>
        </p:nvCxnSpPr>
        <p:spPr>
          <a:xfrm>
            <a:off x="4724400" y="2362200"/>
            <a:ext cx="4038600" cy="1524000"/>
          </a:xfrm>
          <a:prstGeom prst="straightConnector1">
            <a:avLst/>
          </a:prstGeom>
          <a:noFill/>
          <a:ln cap="flat" cmpd="sng" w="9525">
            <a:solidFill>
              <a:schemeClr val="accent1"/>
            </a:solidFill>
            <a:prstDash val="solid"/>
            <a:miter lim="800000"/>
            <a:headEnd len="sm" w="sm" type="none"/>
            <a:tailEnd len="sm" w="sm" type="none"/>
          </a:ln>
        </p:spPr>
      </p:cxnSp>
      <p:cxnSp>
        <p:nvCxnSpPr>
          <p:cNvPr id="799" name="Google Shape;799;p53"/>
          <p:cNvCxnSpPr/>
          <p:nvPr/>
        </p:nvCxnSpPr>
        <p:spPr>
          <a:xfrm>
            <a:off x="4648200" y="2781300"/>
            <a:ext cx="4267200" cy="723900"/>
          </a:xfrm>
          <a:prstGeom prst="straightConnector1">
            <a:avLst/>
          </a:prstGeom>
          <a:noFill/>
          <a:ln cap="flat" cmpd="sng" w="9525">
            <a:solidFill>
              <a:srgbClr val="7030A0"/>
            </a:solidFill>
            <a:prstDash val="solid"/>
            <a:miter lim="800000"/>
            <a:headEnd len="sm" w="sm" type="none"/>
            <a:tailEnd len="sm" w="sm" type="none"/>
          </a:ln>
        </p:spPr>
      </p:cxnSp>
      <p:sp>
        <p:nvSpPr>
          <p:cNvPr id="800" name="Google Shape;800;p5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sp>
        <p:nvSpPr>
          <p:cNvPr id="801" name="Google Shape;801;p53"/>
          <p:cNvSpPr txBox="1"/>
          <p:nvPr/>
        </p:nvSpPr>
        <p:spPr>
          <a:xfrm>
            <a:off x="228600" y="4800600"/>
            <a:ext cx="8686800" cy="13255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960"/>
              <a:buFont typeface="Arial"/>
              <a:buChar char="•"/>
            </a:pPr>
            <a:r>
              <a:rPr lang="en-US" sz="2960">
                <a:solidFill>
                  <a:schemeClr val="dk1"/>
                </a:solidFill>
                <a:latin typeface="Arial"/>
                <a:ea typeface="Arial"/>
                <a:cs typeface="Arial"/>
                <a:sym typeface="Arial"/>
              </a:rPr>
              <a:t>Find a </a:t>
            </a:r>
            <a:r>
              <a:rPr i="1" lang="en-US" sz="2960">
                <a:solidFill>
                  <a:schemeClr val="dk1"/>
                </a:solidFill>
                <a:latin typeface="Arial"/>
                <a:ea typeface="Arial"/>
                <a:cs typeface="Arial"/>
                <a:sym typeface="Arial"/>
              </a:rPr>
              <a:t>linear function </a:t>
            </a:r>
            <a:r>
              <a:rPr lang="en-US" sz="2960">
                <a:solidFill>
                  <a:schemeClr val="dk1"/>
                </a:solidFill>
                <a:latin typeface="Arial"/>
                <a:ea typeface="Arial"/>
                <a:cs typeface="Arial"/>
                <a:sym typeface="Arial"/>
              </a:rPr>
              <a:t>to separate the classes:</a:t>
            </a:r>
            <a:endParaRPr/>
          </a:p>
          <a:p>
            <a:pPr indent="-272415" lvl="0" marL="342900" marR="0" rtl="0" algn="l">
              <a:spcBef>
                <a:spcPts val="222"/>
              </a:spcBef>
              <a:spcAft>
                <a:spcPts val="0"/>
              </a:spcAft>
              <a:buClr>
                <a:schemeClr val="dk1"/>
              </a:buClr>
              <a:buSzPts val="1110"/>
              <a:buFont typeface="Arial"/>
              <a:buNone/>
            </a:pPr>
            <a:r>
              <a:t/>
            </a:r>
            <a:endParaRPr sz="1110">
              <a:solidFill>
                <a:schemeClr val="dk1"/>
              </a:solidFill>
              <a:latin typeface="Arial"/>
              <a:ea typeface="Arial"/>
              <a:cs typeface="Arial"/>
              <a:sym typeface="Arial"/>
            </a:endParaRPr>
          </a:p>
          <a:p>
            <a:pPr indent="-342900" lvl="0" marL="342900" marR="0" rtl="0" algn="ctr">
              <a:spcBef>
                <a:spcPts val="592"/>
              </a:spcBef>
              <a:spcAft>
                <a:spcPts val="0"/>
              </a:spcAft>
              <a:buClr>
                <a:srgbClr val="0000FF"/>
              </a:buClr>
              <a:buSzPts val="2960"/>
              <a:buFont typeface="Arial"/>
              <a:buNone/>
            </a:pPr>
            <a:r>
              <a:rPr lang="en-US" sz="2960">
                <a:solidFill>
                  <a:srgbClr val="0000FF"/>
                </a:solidFill>
                <a:latin typeface="Arial"/>
                <a:ea typeface="Arial"/>
                <a:cs typeface="Arial"/>
                <a:sym typeface="Arial"/>
              </a:rPr>
              <a:t>	f(</a:t>
            </a:r>
            <a:r>
              <a:rPr b="1" lang="en-US" sz="2960">
                <a:solidFill>
                  <a:srgbClr val="0000FF"/>
                </a:solidFill>
                <a:latin typeface="Arial"/>
                <a:ea typeface="Arial"/>
                <a:cs typeface="Arial"/>
                <a:sym typeface="Arial"/>
              </a:rPr>
              <a:t>x</a:t>
            </a:r>
            <a:r>
              <a:rPr lang="en-US" sz="2960">
                <a:solidFill>
                  <a:srgbClr val="0000FF"/>
                </a:solidFill>
                <a:latin typeface="Arial"/>
                <a:ea typeface="Arial"/>
                <a:cs typeface="Arial"/>
                <a:sym typeface="Arial"/>
              </a:rPr>
              <a:t>) = sgn(</a:t>
            </a:r>
            <a:r>
              <a:rPr b="1" lang="en-US" sz="2960">
                <a:solidFill>
                  <a:srgbClr val="0000FF"/>
                </a:solidFill>
                <a:latin typeface="Arial"/>
                <a:ea typeface="Arial"/>
                <a:cs typeface="Arial"/>
                <a:sym typeface="Arial"/>
              </a:rPr>
              <a:t>w </a:t>
            </a:r>
            <a:r>
              <a:rPr lang="en-US" sz="2960">
                <a:solidFill>
                  <a:srgbClr val="0000FF"/>
                </a:solidFill>
                <a:latin typeface="Arial"/>
                <a:ea typeface="Arial"/>
                <a:cs typeface="Arial"/>
                <a:sym typeface="Arial"/>
              </a:rPr>
              <a:t>⋅ </a:t>
            </a:r>
            <a:r>
              <a:rPr b="1" lang="en-US" sz="2960">
                <a:solidFill>
                  <a:srgbClr val="0000FF"/>
                </a:solidFill>
                <a:latin typeface="Arial"/>
                <a:ea typeface="Arial"/>
                <a:cs typeface="Arial"/>
                <a:sym typeface="Arial"/>
              </a:rPr>
              <a:t>x </a:t>
            </a:r>
            <a:r>
              <a:rPr lang="en-US" sz="2960">
                <a:solidFill>
                  <a:srgbClr val="0000FF"/>
                </a:solidFill>
                <a:latin typeface="Arial"/>
                <a:ea typeface="Arial"/>
                <a:cs typeface="Arial"/>
                <a:sym typeface="Arial"/>
              </a:rPr>
              <a:t>+ b)</a:t>
            </a:r>
            <a:endParaRPr/>
          </a:p>
        </p:txBody>
      </p:sp>
      <p:sp>
        <p:nvSpPr>
          <p:cNvPr id="802" name="Google Shape;802;p5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803" name="Google Shape;803;p5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54"/>
          <p:cNvSpPr/>
          <p:nvPr/>
        </p:nvSpPr>
        <p:spPr>
          <a:xfrm>
            <a:off x="0" y="908050"/>
            <a:ext cx="6227763" cy="793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rgbClr val="00FF00"/>
                </a:solidFill>
                <a:latin typeface="Arial"/>
                <a:ea typeface="Arial"/>
                <a:cs typeface="Arial"/>
                <a:sym typeface="Arial"/>
              </a:rPr>
              <a:t>                                                   </a:t>
            </a:r>
            <a:endParaRPr sz="1800">
              <a:solidFill>
                <a:srgbClr val="0000FF"/>
              </a:solidFill>
              <a:latin typeface="Arial"/>
              <a:ea typeface="Arial"/>
              <a:cs typeface="Arial"/>
              <a:sym typeface="Arial"/>
            </a:endParaRPr>
          </a:p>
        </p:txBody>
      </p:sp>
      <p:pic>
        <p:nvPicPr>
          <p:cNvPr id="809" name="Google Shape;809;p54"/>
          <p:cNvPicPr preferRelativeResize="0"/>
          <p:nvPr/>
        </p:nvPicPr>
        <p:blipFill rotWithShape="1">
          <a:blip r:embed="rId3">
            <a:alphaModFix/>
          </a:blip>
          <a:srcRect b="0" l="0" r="0" t="0"/>
          <a:stretch/>
        </p:blipFill>
        <p:spPr>
          <a:xfrm>
            <a:off x="0" y="0"/>
            <a:ext cx="9144000" cy="6875463"/>
          </a:xfrm>
          <a:prstGeom prst="rect">
            <a:avLst/>
          </a:prstGeom>
          <a:noFill/>
          <a:ln>
            <a:noFill/>
          </a:ln>
        </p:spPr>
      </p:pic>
      <p:sp>
        <p:nvSpPr>
          <p:cNvPr id="810" name="Google Shape;810;p5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811" name="Google Shape;811;p5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Clustering Strategies</a:t>
            </a:r>
            <a:endParaRPr/>
          </a:p>
        </p:txBody>
      </p:sp>
      <p:sp>
        <p:nvSpPr>
          <p:cNvPr id="142" name="Google Shape;142;p19"/>
          <p:cNvSpPr txBox="1"/>
          <p:nvPr>
            <p:ph idx="1" type="body"/>
          </p:nvPr>
        </p:nvSpPr>
        <p:spPr>
          <a:xfrm>
            <a:off x="457200" y="990600"/>
            <a:ext cx="8229600" cy="47244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804"/>
              <a:buFont typeface="Arial"/>
              <a:buChar char="•"/>
            </a:pPr>
            <a:r>
              <a:rPr lang="en-US" sz="2775"/>
              <a:t>K-means</a:t>
            </a:r>
            <a:endParaRPr/>
          </a:p>
          <a:p>
            <a:pPr indent="-325438" lvl="1" marL="669925" rtl="0" algn="l">
              <a:lnSpc>
                <a:spcPct val="90000"/>
              </a:lnSpc>
              <a:spcBef>
                <a:spcPts val="481"/>
              </a:spcBef>
              <a:spcAft>
                <a:spcPts val="0"/>
              </a:spcAft>
              <a:buSzPts val="1443"/>
              <a:buFont typeface="Arial"/>
              <a:buChar char="–"/>
            </a:pPr>
            <a:r>
              <a:rPr lang="en-US" sz="2405"/>
              <a:t>Iteratively re-assign points to the nearest cluster center</a:t>
            </a:r>
            <a:endParaRPr/>
          </a:p>
          <a:p>
            <a:pPr indent="-342900" lvl="0" marL="342900" rtl="0" algn="l">
              <a:lnSpc>
                <a:spcPct val="90000"/>
              </a:lnSpc>
              <a:spcBef>
                <a:spcPts val="555"/>
              </a:spcBef>
              <a:spcAft>
                <a:spcPts val="0"/>
              </a:spcAft>
              <a:buSzPts val="1804"/>
              <a:buFont typeface="Arial"/>
              <a:buChar char="•"/>
            </a:pPr>
            <a:r>
              <a:rPr lang="en-US" sz="2775"/>
              <a:t>Agglomerative clustering</a:t>
            </a:r>
            <a:endParaRPr/>
          </a:p>
          <a:p>
            <a:pPr indent="-325438" lvl="1" marL="669925" rtl="0" algn="l">
              <a:lnSpc>
                <a:spcPct val="90000"/>
              </a:lnSpc>
              <a:spcBef>
                <a:spcPts val="481"/>
              </a:spcBef>
              <a:spcAft>
                <a:spcPts val="0"/>
              </a:spcAft>
              <a:buSzPts val="1443"/>
              <a:buFont typeface="Arial"/>
              <a:buChar char="–"/>
            </a:pPr>
            <a:r>
              <a:rPr lang="en-US" sz="2405"/>
              <a:t>Start with each point as its own cluster and iteratively merge the closest clusters</a:t>
            </a:r>
            <a:endParaRPr/>
          </a:p>
          <a:p>
            <a:pPr indent="-342900" lvl="0" marL="342900" rtl="0" algn="l">
              <a:lnSpc>
                <a:spcPct val="90000"/>
              </a:lnSpc>
              <a:spcBef>
                <a:spcPts val="555"/>
              </a:spcBef>
              <a:spcAft>
                <a:spcPts val="0"/>
              </a:spcAft>
              <a:buSzPts val="1804"/>
              <a:buFont typeface="Arial"/>
              <a:buChar char="•"/>
            </a:pPr>
            <a:r>
              <a:rPr lang="en-US" sz="2775"/>
              <a:t>Mean-shift clustering</a:t>
            </a:r>
            <a:endParaRPr/>
          </a:p>
          <a:p>
            <a:pPr indent="-325438" lvl="1" marL="669925" rtl="0" algn="l">
              <a:lnSpc>
                <a:spcPct val="90000"/>
              </a:lnSpc>
              <a:spcBef>
                <a:spcPts val="481"/>
              </a:spcBef>
              <a:spcAft>
                <a:spcPts val="0"/>
              </a:spcAft>
              <a:buSzPts val="1443"/>
              <a:buFont typeface="Arial"/>
              <a:buChar char="–"/>
            </a:pPr>
            <a:r>
              <a:rPr lang="en-US" sz="2405"/>
              <a:t>Estimate modes of pdf</a:t>
            </a:r>
            <a:endParaRPr sz="2405"/>
          </a:p>
          <a:p>
            <a:pPr indent="-342900" lvl="0" marL="342900" rtl="0" algn="l">
              <a:lnSpc>
                <a:spcPct val="90000"/>
              </a:lnSpc>
              <a:spcBef>
                <a:spcPts val="555"/>
              </a:spcBef>
              <a:spcAft>
                <a:spcPts val="0"/>
              </a:spcAft>
              <a:buSzPts val="1804"/>
              <a:buFont typeface="Arial"/>
              <a:buChar char="•"/>
            </a:pPr>
            <a:r>
              <a:rPr lang="en-US" sz="2775"/>
              <a:t>Spectral clustering</a:t>
            </a:r>
            <a:endParaRPr/>
          </a:p>
          <a:p>
            <a:pPr indent="-325438" lvl="1" marL="669925" rtl="0" algn="l">
              <a:lnSpc>
                <a:spcPct val="90000"/>
              </a:lnSpc>
              <a:spcBef>
                <a:spcPts val="481"/>
              </a:spcBef>
              <a:spcAft>
                <a:spcPts val="0"/>
              </a:spcAft>
              <a:buSzPts val="1443"/>
              <a:buFont typeface="Arial"/>
              <a:buChar char="–"/>
            </a:pPr>
            <a:r>
              <a:rPr lang="en-US" sz="2405"/>
              <a:t>Split the nodes in a graph based on assigned links with similarity weights</a:t>
            </a:r>
            <a:endParaRPr sz="2405"/>
          </a:p>
        </p:txBody>
      </p:sp>
      <p:sp>
        <p:nvSpPr>
          <p:cNvPr id="143" name="Google Shape;143;p19"/>
          <p:cNvSpPr txBox="1"/>
          <p:nvPr/>
        </p:nvSpPr>
        <p:spPr>
          <a:xfrm>
            <a:off x="1905000" y="5562600"/>
            <a:ext cx="5486400" cy="9239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BFBFBF"/>
                </a:solidFill>
                <a:latin typeface="Arial"/>
                <a:ea typeface="Arial"/>
                <a:cs typeface="Arial"/>
                <a:sym typeface="Arial"/>
              </a:rPr>
              <a:t>As we go down this chart, the clustering strategies have more tendency to transitively group points even if they are not nearby in feature space</a:t>
            </a:r>
            <a:endParaRPr/>
          </a:p>
        </p:txBody>
      </p:sp>
      <p:sp>
        <p:nvSpPr>
          <p:cNvPr id="144" name="Google Shape;144;p1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45" name="Google Shape;145;p1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5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Main Ideas</a:t>
            </a:r>
            <a:endParaRPr/>
          </a:p>
        </p:txBody>
      </p:sp>
      <p:sp>
        <p:nvSpPr>
          <p:cNvPr id="818" name="Google Shape;818;p5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820"/>
              <a:buChar char="■"/>
            </a:pPr>
            <a:r>
              <a:rPr b="1" lang="en-US" sz="2800"/>
              <a:t>Max-Margin Classifier</a:t>
            </a:r>
            <a:endParaRPr/>
          </a:p>
          <a:p>
            <a:pPr indent="-325438" lvl="1" marL="669925" rtl="0" algn="l">
              <a:lnSpc>
                <a:spcPct val="80000"/>
              </a:lnSpc>
              <a:spcBef>
                <a:spcPts val="480"/>
              </a:spcBef>
              <a:spcAft>
                <a:spcPts val="0"/>
              </a:spcAft>
              <a:buSzPts val="1440"/>
              <a:buChar char="❑"/>
            </a:pPr>
            <a:r>
              <a:rPr lang="en-US" sz="2400"/>
              <a:t>Formalize notion of the best linear separator</a:t>
            </a:r>
            <a:endParaRPr/>
          </a:p>
          <a:p>
            <a:pPr indent="-342900" lvl="0" marL="342900" rtl="0" algn="l">
              <a:lnSpc>
                <a:spcPct val="80000"/>
              </a:lnSpc>
              <a:spcBef>
                <a:spcPts val="560"/>
              </a:spcBef>
              <a:spcAft>
                <a:spcPts val="0"/>
              </a:spcAft>
              <a:buSzPts val="1820"/>
              <a:buChar char="■"/>
            </a:pPr>
            <a:r>
              <a:rPr b="1" lang="en-US" sz="2800"/>
              <a:t>Lagrangian Multipliers</a:t>
            </a:r>
            <a:endParaRPr/>
          </a:p>
          <a:p>
            <a:pPr indent="-325438" lvl="1" marL="669925" rtl="0" algn="l">
              <a:lnSpc>
                <a:spcPct val="80000"/>
              </a:lnSpc>
              <a:spcBef>
                <a:spcPts val="480"/>
              </a:spcBef>
              <a:spcAft>
                <a:spcPts val="0"/>
              </a:spcAft>
              <a:buSzPts val="1440"/>
              <a:buChar char="❑"/>
            </a:pPr>
            <a:r>
              <a:rPr lang="en-US" sz="2400"/>
              <a:t>Way to convert a constrained optimization problem to one that is easier to solve</a:t>
            </a:r>
            <a:endParaRPr/>
          </a:p>
          <a:p>
            <a:pPr indent="-342900" lvl="0" marL="342900" rtl="0" algn="l">
              <a:lnSpc>
                <a:spcPct val="80000"/>
              </a:lnSpc>
              <a:spcBef>
                <a:spcPts val="560"/>
              </a:spcBef>
              <a:spcAft>
                <a:spcPts val="0"/>
              </a:spcAft>
              <a:buSzPts val="1820"/>
              <a:buChar char="■"/>
            </a:pPr>
            <a:r>
              <a:rPr b="1" lang="en-US" sz="2800"/>
              <a:t>Kernels</a:t>
            </a:r>
            <a:endParaRPr/>
          </a:p>
          <a:p>
            <a:pPr indent="-325438" lvl="1" marL="669925" rtl="0" algn="l">
              <a:lnSpc>
                <a:spcPct val="80000"/>
              </a:lnSpc>
              <a:spcBef>
                <a:spcPts val="480"/>
              </a:spcBef>
              <a:spcAft>
                <a:spcPts val="0"/>
              </a:spcAft>
              <a:buSzPts val="1440"/>
              <a:buChar char="❑"/>
            </a:pPr>
            <a:r>
              <a:rPr lang="en-US" sz="2400"/>
              <a:t>Projecting data into higher-dimensional space makes it linearly separable</a:t>
            </a:r>
            <a:endParaRPr/>
          </a:p>
          <a:p>
            <a:pPr indent="-342900" lvl="0" marL="342900" rtl="0" algn="l">
              <a:lnSpc>
                <a:spcPct val="80000"/>
              </a:lnSpc>
              <a:spcBef>
                <a:spcPts val="560"/>
              </a:spcBef>
              <a:spcAft>
                <a:spcPts val="0"/>
              </a:spcAft>
              <a:buSzPts val="1820"/>
              <a:buChar char="■"/>
            </a:pPr>
            <a:r>
              <a:rPr b="1" lang="en-US" sz="2800"/>
              <a:t>Complexity</a:t>
            </a:r>
            <a:endParaRPr/>
          </a:p>
          <a:p>
            <a:pPr indent="-325438" lvl="1" marL="669925" rtl="0" algn="l">
              <a:lnSpc>
                <a:spcPct val="80000"/>
              </a:lnSpc>
              <a:spcBef>
                <a:spcPts val="480"/>
              </a:spcBef>
              <a:spcAft>
                <a:spcPts val="0"/>
              </a:spcAft>
              <a:buSzPts val="1440"/>
              <a:buChar char="❑"/>
            </a:pPr>
            <a:r>
              <a:rPr lang="en-US" sz="2400"/>
              <a:t>Depends only on the number of training examples, not on dimensionality of the kernel space!</a:t>
            </a:r>
            <a:endParaRPr/>
          </a:p>
          <a:p>
            <a:pPr indent="-233998" lvl="1" marL="669925" rtl="0" algn="l">
              <a:lnSpc>
                <a:spcPct val="80000"/>
              </a:lnSpc>
              <a:spcBef>
                <a:spcPts val="480"/>
              </a:spcBef>
              <a:spcAft>
                <a:spcPts val="0"/>
              </a:spcAft>
              <a:buSzPts val="1440"/>
              <a:buNone/>
            </a:pPr>
            <a:r>
              <a:t/>
            </a:r>
            <a:endParaRPr sz="2400"/>
          </a:p>
        </p:txBody>
      </p:sp>
      <p:sp>
        <p:nvSpPr>
          <p:cNvPr id="819" name="Google Shape;819;p5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820" name="Google Shape;820;p5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56"/>
          <p:cNvSpPr/>
          <p:nvPr/>
        </p:nvSpPr>
        <p:spPr>
          <a:xfrm>
            <a:off x="152400" y="304800"/>
            <a:ext cx="4648200" cy="685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 Linear Classifiers</a:t>
            </a:r>
            <a:endParaRPr/>
          </a:p>
        </p:txBody>
      </p:sp>
      <p:sp>
        <p:nvSpPr>
          <p:cNvPr id="827" name="Google Shape;827;p56"/>
          <p:cNvSpPr/>
          <p:nvPr/>
        </p:nvSpPr>
        <p:spPr>
          <a:xfrm>
            <a:off x="5334000" y="776288"/>
            <a:ext cx="1600200" cy="654050"/>
          </a:xfrm>
          <a:prstGeom prst="rect">
            <a:avLst/>
          </a:prstGeom>
          <a:solidFill>
            <a:srgbClr val="FF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600">
                <a:solidFill>
                  <a:schemeClr val="dk1"/>
                </a:solidFill>
                <a:latin typeface="Tahoma"/>
                <a:ea typeface="Tahoma"/>
                <a:cs typeface="Tahoma"/>
                <a:sym typeface="Tahoma"/>
              </a:rPr>
              <a:t>f </a:t>
            </a:r>
            <a:r>
              <a:rPr lang="en-US" sz="2000">
                <a:solidFill>
                  <a:schemeClr val="dk1"/>
                </a:solidFill>
                <a:latin typeface="Tahoma"/>
                <a:ea typeface="Tahoma"/>
                <a:cs typeface="Tahoma"/>
                <a:sym typeface="Tahoma"/>
              </a:rPr>
              <a:t>        </a:t>
            </a:r>
            <a:endParaRPr/>
          </a:p>
        </p:txBody>
      </p:sp>
      <p:cxnSp>
        <p:nvCxnSpPr>
          <p:cNvPr id="828" name="Google Shape;828;p56"/>
          <p:cNvCxnSpPr/>
          <p:nvPr/>
        </p:nvCxnSpPr>
        <p:spPr>
          <a:xfrm>
            <a:off x="39624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829" name="Google Shape;829;p56"/>
          <p:cNvSpPr txBox="1"/>
          <p:nvPr/>
        </p:nvSpPr>
        <p:spPr>
          <a:xfrm>
            <a:off x="3505200" y="762000"/>
            <a:ext cx="609600" cy="519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800">
                <a:solidFill>
                  <a:schemeClr val="dk1"/>
                </a:solidFill>
                <a:latin typeface="Tahoma"/>
                <a:ea typeface="Tahoma"/>
                <a:cs typeface="Tahoma"/>
                <a:sym typeface="Tahoma"/>
              </a:rPr>
              <a:t>x</a:t>
            </a:r>
            <a:endParaRPr/>
          </a:p>
        </p:txBody>
      </p:sp>
      <p:cxnSp>
        <p:nvCxnSpPr>
          <p:cNvPr id="830" name="Google Shape;830;p56"/>
          <p:cNvCxnSpPr/>
          <p:nvPr/>
        </p:nvCxnSpPr>
        <p:spPr>
          <a:xfrm>
            <a:off x="6019800" y="381000"/>
            <a:ext cx="0" cy="381000"/>
          </a:xfrm>
          <a:prstGeom prst="straightConnector1">
            <a:avLst/>
          </a:prstGeom>
          <a:noFill/>
          <a:ln cap="flat" cmpd="sng" w="12700">
            <a:solidFill>
              <a:schemeClr val="dk1"/>
            </a:solidFill>
            <a:prstDash val="solid"/>
            <a:round/>
            <a:headEnd len="med" w="med" type="none"/>
            <a:tailEnd len="med" w="med" type="triangle"/>
          </a:ln>
        </p:spPr>
      </p:cxnSp>
      <p:sp>
        <p:nvSpPr>
          <p:cNvPr id="831" name="Google Shape;831;p56"/>
          <p:cNvSpPr txBox="1"/>
          <p:nvPr/>
        </p:nvSpPr>
        <p:spPr>
          <a:xfrm>
            <a:off x="5791200" y="0"/>
            <a:ext cx="381000" cy="5794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CC00"/>
                </a:solidFill>
                <a:latin typeface="Noto Sans Symbols"/>
                <a:ea typeface="Noto Sans Symbols"/>
                <a:cs typeface="Noto Sans Symbols"/>
                <a:sym typeface="Noto Sans Symbols"/>
              </a:rPr>
              <a:t>α</a:t>
            </a:r>
            <a:endParaRPr/>
          </a:p>
        </p:txBody>
      </p:sp>
      <p:cxnSp>
        <p:nvCxnSpPr>
          <p:cNvPr id="832" name="Google Shape;832;p56"/>
          <p:cNvCxnSpPr/>
          <p:nvPr/>
        </p:nvCxnSpPr>
        <p:spPr>
          <a:xfrm>
            <a:off x="69342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833" name="Google Shape;833;p56"/>
          <p:cNvSpPr txBox="1"/>
          <p:nvPr/>
        </p:nvSpPr>
        <p:spPr>
          <a:xfrm>
            <a:off x="8305800" y="838200"/>
            <a:ext cx="83820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Tahoma"/>
                <a:ea typeface="Tahoma"/>
                <a:cs typeface="Tahoma"/>
                <a:sym typeface="Tahoma"/>
              </a:rPr>
              <a:t>y</a:t>
            </a:r>
            <a:r>
              <a:rPr baseline="30000" lang="en-US" sz="3200">
                <a:solidFill>
                  <a:schemeClr val="dk1"/>
                </a:solidFill>
                <a:latin typeface="Tahoma"/>
                <a:ea typeface="Tahoma"/>
                <a:cs typeface="Tahoma"/>
                <a:sym typeface="Tahoma"/>
              </a:rPr>
              <a:t>est</a:t>
            </a:r>
            <a:endParaRPr/>
          </a:p>
        </p:txBody>
      </p:sp>
      <p:sp>
        <p:nvSpPr>
          <p:cNvPr id="834" name="Google Shape;834;p56"/>
          <p:cNvSpPr txBox="1"/>
          <p:nvPr/>
        </p:nvSpPr>
        <p:spPr>
          <a:xfrm>
            <a:off x="381000" y="1828800"/>
            <a:ext cx="1905000" cy="8540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denotes +1</a:t>
            </a:r>
            <a:endParaRPr/>
          </a:p>
          <a:p>
            <a:pPr indent="0" lvl="0" marL="0" marR="0" rtl="0" algn="ctr">
              <a:spcBef>
                <a:spcPts val="1000"/>
              </a:spcBef>
              <a:spcAft>
                <a:spcPts val="0"/>
              </a:spcAft>
              <a:buNone/>
            </a:pPr>
            <a:r>
              <a:rPr lang="en-US" sz="2000">
                <a:solidFill>
                  <a:schemeClr val="dk1"/>
                </a:solidFill>
                <a:latin typeface="Tahoma"/>
                <a:ea typeface="Tahoma"/>
                <a:cs typeface="Tahoma"/>
                <a:sym typeface="Tahoma"/>
              </a:rPr>
              <a:t>denotes -1</a:t>
            </a:r>
            <a:endParaRPr/>
          </a:p>
        </p:txBody>
      </p:sp>
      <p:sp>
        <p:nvSpPr>
          <p:cNvPr id="835" name="Google Shape;835;p56"/>
          <p:cNvSpPr/>
          <p:nvPr/>
        </p:nvSpPr>
        <p:spPr>
          <a:xfrm rot="4777107">
            <a:off x="381794" y="1980406"/>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36" name="Google Shape;836;p56"/>
          <p:cNvSpPr/>
          <p:nvPr/>
        </p:nvSpPr>
        <p:spPr>
          <a:xfrm rot="5895381">
            <a:off x="382588" y="2436812"/>
            <a:ext cx="50800"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837" name="Google Shape;837;p56"/>
          <p:cNvCxnSpPr/>
          <p:nvPr/>
        </p:nvCxnSpPr>
        <p:spPr>
          <a:xfrm>
            <a:off x="2590800" y="2209800"/>
            <a:ext cx="0" cy="3505200"/>
          </a:xfrm>
          <a:prstGeom prst="straightConnector1">
            <a:avLst/>
          </a:prstGeom>
          <a:noFill/>
          <a:ln cap="flat" cmpd="sng" w="38100">
            <a:solidFill>
              <a:schemeClr val="hlink"/>
            </a:solidFill>
            <a:prstDash val="solid"/>
            <a:round/>
            <a:headEnd len="med" w="med" type="none"/>
            <a:tailEnd len="med" w="med" type="none"/>
          </a:ln>
        </p:spPr>
      </p:cxnSp>
      <p:cxnSp>
        <p:nvCxnSpPr>
          <p:cNvPr id="838" name="Google Shape;838;p56"/>
          <p:cNvCxnSpPr/>
          <p:nvPr/>
        </p:nvCxnSpPr>
        <p:spPr>
          <a:xfrm>
            <a:off x="2438400" y="5562600"/>
            <a:ext cx="3657600" cy="0"/>
          </a:xfrm>
          <a:prstGeom prst="straightConnector1">
            <a:avLst/>
          </a:prstGeom>
          <a:noFill/>
          <a:ln cap="flat" cmpd="sng" w="38100">
            <a:solidFill>
              <a:schemeClr val="hlink"/>
            </a:solidFill>
            <a:prstDash val="solid"/>
            <a:round/>
            <a:headEnd len="med" w="med" type="none"/>
            <a:tailEnd len="med" w="med" type="none"/>
          </a:ln>
        </p:spPr>
      </p:cxnSp>
      <p:sp>
        <p:nvSpPr>
          <p:cNvPr id="839" name="Google Shape;839;p56"/>
          <p:cNvSpPr/>
          <p:nvPr/>
        </p:nvSpPr>
        <p:spPr>
          <a:xfrm>
            <a:off x="3717925" y="5032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0" name="Google Shape;840;p56"/>
          <p:cNvSpPr/>
          <p:nvPr/>
        </p:nvSpPr>
        <p:spPr>
          <a:xfrm>
            <a:off x="2486025" y="3903663"/>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1" name="Google Shape;841;p56"/>
          <p:cNvSpPr/>
          <p:nvPr/>
        </p:nvSpPr>
        <p:spPr>
          <a:xfrm>
            <a:off x="4340225" y="28146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2" name="Google Shape;842;p56"/>
          <p:cNvSpPr/>
          <p:nvPr/>
        </p:nvSpPr>
        <p:spPr>
          <a:xfrm>
            <a:off x="4403725" y="3635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3" name="Google Shape;843;p56"/>
          <p:cNvSpPr/>
          <p:nvPr/>
        </p:nvSpPr>
        <p:spPr>
          <a:xfrm>
            <a:off x="3409950" y="2663825"/>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4" name="Google Shape;844;p56"/>
          <p:cNvSpPr/>
          <p:nvPr/>
        </p:nvSpPr>
        <p:spPr>
          <a:xfrm>
            <a:off x="3886200" y="3733800"/>
            <a:ext cx="5397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5" name="Google Shape;845;p56"/>
          <p:cNvSpPr/>
          <p:nvPr/>
        </p:nvSpPr>
        <p:spPr>
          <a:xfrm>
            <a:off x="3048000" y="3124200"/>
            <a:ext cx="60325" cy="587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6" name="Google Shape;846;p56"/>
          <p:cNvSpPr/>
          <p:nvPr/>
        </p:nvSpPr>
        <p:spPr>
          <a:xfrm>
            <a:off x="5105400" y="4114800"/>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7" name="Google Shape;847;p56"/>
          <p:cNvSpPr/>
          <p:nvPr/>
        </p:nvSpPr>
        <p:spPr>
          <a:xfrm rot="-1118274">
            <a:off x="3887788" y="4443413"/>
            <a:ext cx="5397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8" name="Google Shape;848;p56"/>
          <p:cNvSpPr/>
          <p:nvPr/>
        </p:nvSpPr>
        <p:spPr>
          <a:xfrm rot="-1118274">
            <a:off x="6003925" y="32289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9" name="Google Shape;849;p56"/>
          <p:cNvSpPr/>
          <p:nvPr/>
        </p:nvSpPr>
        <p:spPr>
          <a:xfrm rot="-1118274">
            <a:off x="5295900" y="4545013"/>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0" name="Google Shape;850;p56"/>
          <p:cNvSpPr/>
          <p:nvPr/>
        </p:nvSpPr>
        <p:spPr>
          <a:xfrm rot="-1118274">
            <a:off x="3124200" y="2667000"/>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1" name="Google Shape;851;p56"/>
          <p:cNvSpPr/>
          <p:nvPr/>
        </p:nvSpPr>
        <p:spPr>
          <a:xfrm rot="-1118274">
            <a:off x="4711700" y="35845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2" name="Google Shape;852;p56"/>
          <p:cNvSpPr/>
          <p:nvPr/>
        </p:nvSpPr>
        <p:spPr>
          <a:xfrm rot="-1118274">
            <a:off x="5867400" y="4495800"/>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3" name="Google Shape;853;p56"/>
          <p:cNvSpPr/>
          <p:nvPr/>
        </p:nvSpPr>
        <p:spPr>
          <a:xfrm rot="-1118274">
            <a:off x="3114675" y="36401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4" name="Google Shape;854;p56"/>
          <p:cNvSpPr/>
          <p:nvPr/>
        </p:nvSpPr>
        <p:spPr>
          <a:xfrm rot="5895381">
            <a:off x="3867150" y="3057525"/>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5" name="Google Shape;855;p56"/>
          <p:cNvSpPr/>
          <p:nvPr/>
        </p:nvSpPr>
        <p:spPr>
          <a:xfrm rot="5895381">
            <a:off x="4136231" y="5242719"/>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6" name="Google Shape;856;p56"/>
          <p:cNvSpPr/>
          <p:nvPr/>
        </p:nvSpPr>
        <p:spPr>
          <a:xfrm rot="5895381">
            <a:off x="3114675" y="40989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7" name="Google Shape;857;p56"/>
          <p:cNvSpPr/>
          <p:nvPr/>
        </p:nvSpPr>
        <p:spPr>
          <a:xfrm rot="5895381">
            <a:off x="4343400" y="2393950"/>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8" name="Google Shape;858;p56"/>
          <p:cNvSpPr/>
          <p:nvPr/>
        </p:nvSpPr>
        <p:spPr>
          <a:xfrm rot="5895381">
            <a:off x="5304632" y="4144169"/>
            <a:ext cx="58737"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9" name="Google Shape;859;p56"/>
          <p:cNvSpPr/>
          <p:nvPr/>
        </p:nvSpPr>
        <p:spPr>
          <a:xfrm rot="5895381">
            <a:off x="4370388" y="407987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0" name="Google Shape;860;p56"/>
          <p:cNvSpPr/>
          <p:nvPr/>
        </p:nvSpPr>
        <p:spPr>
          <a:xfrm rot="5895381">
            <a:off x="5619750" y="3365500"/>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1" name="Google Shape;861;p56"/>
          <p:cNvSpPr/>
          <p:nvPr/>
        </p:nvSpPr>
        <p:spPr>
          <a:xfrm rot="5895381">
            <a:off x="3087688" y="23463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2" name="Google Shape;862;p56"/>
          <p:cNvSpPr/>
          <p:nvPr/>
        </p:nvSpPr>
        <p:spPr>
          <a:xfrm rot="5895381">
            <a:off x="5260975" y="32734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3" name="Google Shape;863;p56"/>
          <p:cNvSpPr/>
          <p:nvPr/>
        </p:nvSpPr>
        <p:spPr>
          <a:xfrm rot="5895381">
            <a:off x="5117307" y="4718844"/>
            <a:ext cx="58737"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4" name="Google Shape;864;p56"/>
          <p:cNvSpPr/>
          <p:nvPr/>
        </p:nvSpPr>
        <p:spPr>
          <a:xfrm rot="4777107">
            <a:off x="3498057" y="3534569"/>
            <a:ext cx="58737"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5" name="Google Shape;865;p56"/>
          <p:cNvSpPr/>
          <p:nvPr/>
        </p:nvSpPr>
        <p:spPr>
          <a:xfrm rot="4777107">
            <a:off x="4651375" y="5254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6" name="Google Shape;866;p56"/>
          <p:cNvSpPr/>
          <p:nvPr/>
        </p:nvSpPr>
        <p:spPr>
          <a:xfrm rot="4777107">
            <a:off x="4346575" y="4873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7" name="Google Shape;867;p56"/>
          <p:cNvSpPr/>
          <p:nvPr/>
        </p:nvSpPr>
        <p:spPr>
          <a:xfrm rot="4777107">
            <a:off x="2817019" y="3736181"/>
            <a:ext cx="58738"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8" name="Google Shape;868;p56"/>
          <p:cNvSpPr/>
          <p:nvPr/>
        </p:nvSpPr>
        <p:spPr>
          <a:xfrm rot="4777107">
            <a:off x="3713163" y="2776537"/>
            <a:ext cx="50800"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69" name="Google Shape;869;p56"/>
          <p:cNvSpPr/>
          <p:nvPr/>
        </p:nvSpPr>
        <p:spPr>
          <a:xfrm rot="4777107">
            <a:off x="4356101" y="4364037"/>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0" name="Google Shape;870;p56"/>
          <p:cNvSpPr/>
          <p:nvPr/>
        </p:nvSpPr>
        <p:spPr>
          <a:xfrm rot="4777107">
            <a:off x="2504282" y="3082131"/>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1" name="Google Shape;871;p56"/>
          <p:cNvSpPr/>
          <p:nvPr/>
        </p:nvSpPr>
        <p:spPr>
          <a:xfrm rot="4777107">
            <a:off x="3937794" y="5049044"/>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2" name="Google Shape;872;p56"/>
          <p:cNvSpPr/>
          <p:nvPr/>
        </p:nvSpPr>
        <p:spPr>
          <a:xfrm rot="4777107">
            <a:off x="5303838" y="4756150"/>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3" name="Google Shape;873;p56"/>
          <p:cNvSpPr txBox="1"/>
          <p:nvPr/>
        </p:nvSpPr>
        <p:spPr>
          <a:xfrm>
            <a:off x="5486400" y="1676400"/>
            <a:ext cx="32004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000">
                <a:solidFill>
                  <a:schemeClr val="dk1"/>
                </a:solidFill>
                <a:latin typeface="Tahoma"/>
                <a:ea typeface="Tahoma"/>
                <a:cs typeface="Tahoma"/>
                <a:sym typeface="Tahoma"/>
              </a:rPr>
              <a:t>f</a:t>
            </a:r>
            <a:r>
              <a:rPr i="1" lang="en-US" sz="2000">
                <a:solidFill>
                  <a:schemeClr val="dk1"/>
                </a:solidFill>
                <a:latin typeface="Tahoma"/>
                <a:ea typeface="Tahoma"/>
                <a:cs typeface="Tahoma"/>
                <a:sym typeface="Tahoma"/>
              </a:rPr>
              <a:t>(</a:t>
            </a:r>
            <a:r>
              <a:rPr b="1" i="1" lang="en-US" sz="2000">
                <a:solidFill>
                  <a:schemeClr val="dk1"/>
                </a:solidFill>
                <a:latin typeface="Tahoma"/>
                <a:ea typeface="Tahoma"/>
                <a:cs typeface="Tahoma"/>
                <a:sym typeface="Tahoma"/>
              </a:rPr>
              <a:t>x</a:t>
            </a:r>
            <a:r>
              <a:rPr i="1" lang="en-US" sz="2000">
                <a:solidFill>
                  <a:schemeClr val="dk1"/>
                </a:solidFill>
                <a:latin typeface="Tahoma"/>
                <a:ea typeface="Tahoma"/>
                <a:cs typeface="Tahoma"/>
                <a:sym typeface="Tahoma"/>
              </a:rPr>
              <a:t>,</a:t>
            </a:r>
            <a:r>
              <a:rPr b="1" i="1" lang="en-US" sz="2000">
                <a:solidFill>
                  <a:srgbClr val="00CC00"/>
                </a:solidFill>
                <a:latin typeface="Tahoma"/>
                <a:ea typeface="Tahoma"/>
                <a:cs typeface="Tahoma"/>
                <a:sym typeface="Tahoma"/>
              </a:rPr>
              <a:t>w</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 = sign(</a:t>
            </a:r>
            <a:r>
              <a:rPr b="1" i="1" lang="en-US" sz="2000">
                <a:solidFill>
                  <a:srgbClr val="00CC00"/>
                </a:solidFill>
                <a:latin typeface="Tahoma"/>
                <a:ea typeface="Tahoma"/>
                <a:cs typeface="Tahoma"/>
                <a:sym typeface="Tahoma"/>
              </a:rPr>
              <a:t>w</a:t>
            </a:r>
            <a:r>
              <a:rPr b="1" i="1" lang="en-US" sz="2000">
                <a:solidFill>
                  <a:schemeClr val="dk1"/>
                </a:solidFill>
                <a:latin typeface="Tahoma"/>
                <a:ea typeface="Tahoma"/>
                <a:cs typeface="Tahoma"/>
                <a:sym typeface="Tahoma"/>
              </a:rPr>
              <a:t> x</a:t>
            </a:r>
            <a:r>
              <a:rPr i="1" lang="en-US" sz="2000">
                <a:solidFill>
                  <a:srgbClr val="00CC00"/>
                </a:solidFill>
                <a:latin typeface="Tahoma"/>
                <a:ea typeface="Tahoma"/>
                <a:cs typeface="Tahoma"/>
                <a:sym typeface="Tahoma"/>
              </a:rPr>
              <a:t> </a:t>
            </a:r>
            <a:r>
              <a:rPr i="1" lang="en-US" sz="2000">
                <a:solidFill>
                  <a:schemeClr val="dk1"/>
                </a:solidFill>
                <a:latin typeface="Tahoma"/>
                <a:ea typeface="Tahoma"/>
                <a:cs typeface="Tahoma"/>
                <a:sym typeface="Tahoma"/>
              </a:rPr>
              <a:t>+ </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a:t>
            </a:r>
            <a:endParaRPr/>
          </a:p>
        </p:txBody>
      </p:sp>
      <p:cxnSp>
        <p:nvCxnSpPr>
          <p:cNvPr id="874" name="Google Shape;874;p56"/>
          <p:cNvCxnSpPr/>
          <p:nvPr/>
        </p:nvCxnSpPr>
        <p:spPr>
          <a:xfrm flipH="1" rot="10800000">
            <a:off x="2590800" y="2209800"/>
            <a:ext cx="3124200" cy="3048000"/>
          </a:xfrm>
          <a:prstGeom prst="straightConnector1">
            <a:avLst/>
          </a:prstGeom>
          <a:noFill/>
          <a:ln cap="flat" cmpd="sng" w="12700">
            <a:solidFill>
              <a:schemeClr val="dk1"/>
            </a:solidFill>
            <a:prstDash val="solid"/>
            <a:round/>
            <a:headEnd len="med" w="med" type="none"/>
            <a:tailEnd len="med" w="med" type="none"/>
          </a:ln>
        </p:spPr>
      </p:cxnSp>
      <p:sp>
        <p:nvSpPr>
          <p:cNvPr id="875" name="Google Shape;875;p56"/>
          <p:cNvSpPr txBox="1"/>
          <p:nvPr/>
        </p:nvSpPr>
        <p:spPr>
          <a:xfrm>
            <a:off x="6248400" y="3200400"/>
            <a:ext cx="24384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sp>
        <p:nvSpPr>
          <p:cNvPr id="876" name="Google Shape;876;p56"/>
          <p:cNvSpPr txBox="1"/>
          <p:nvPr/>
        </p:nvSpPr>
        <p:spPr>
          <a:xfrm>
            <a:off x="6400800" y="3352800"/>
            <a:ext cx="2209800" cy="7016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ahoma"/>
                <a:ea typeface="Tahoma"/>
                <a:cs typeface="Tahoma"/>
                <a:sym typeface="Tahoma"/>
              </a:rPr>
              <a:t>How would you classify this data?</a:t>
            </a:r>
            <a:endParaRPr/>
          </a:p>
        </p:txBody>
      </p:sp>
      <p:sp>
        <p:nvSpPr>
          <p:cNvPr id="877" name="Google Shape;877;p56"/>
          <p:cNvSpPr/>
          <p:nvPr/>
        </p:nvSpPr>
        <p:spPr>
          <a:xfrm rot="-2733336">
            <a:off x="3962400" y="2743200"/>
            <a:ext cx="2438400" cy="304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rgbClr val="00CC00"/>
                </a:solidFill>
                <a:latin typeface="Arial"/>
                <a:ea typeface="Arial"/>
                <a:cs typeface="Arial"/>
                <a:sym typeface="Arial"/>
              </a:rPr>
              <a:t>w</a:t>
            </a:r>
            <a:r>
              <a:rPr b="1" i="1" lang="en-US" sz="1800">
                <a:solidFill>
                  <a:schemeClr val="dk1"/>
                </a:solidFill>
                <a:latin typeface="Arial"/>
                <a:ea typeface="Arial"/>
                <a:cs typeface="Arial"/>
                <a:sym typeface="Arial"/>
              </a:rPr>
              <a:t> x</a:t>
            </a:r>
            <a:r>
              <a:rPr b="1" i="1" lang="en-US" sz="1800">
                <a:solidFill>
                  <a:srgbClr val="00CC00"/>
                </a:solidFill>
                <a:latin typeface="Arial"/>
                <a:ea typeface="Arial"/>
                <a:cs typeface="Arial"/>
                <a:sym typeface="Arial"/>
              </a:rPr>
              <a:t> </a:t>
            </a:r>
            <a:r>
              <a:rPr b="1" i="1" lang="en-US" sz="1800">
                <a:solidFill>
                  <a:schemeClr val="dk1"/>
                </a:solidFill>
                <a:latin typeface="Arial"/>
                <a:ea typeface="Arial"/>
                <a:cs typeface="Arial"/>
                <a:sym typeface="Arial"/>
              </a:rPr>
              <a:t>+ </a:t>
            </a:r>
            <a:r>
              <a:rPr b="1" i="1" lang="en-US" sz="1800">
                <a:solidFill>
                  <a:srgbClr val="00CC00"/>
                </a:solidFill>
                <a:latin typeface="Arial"/>
                <a:ea typeface="Arial"/>
                <a:cs typeface="Arial"/>
                <a:sym typeface="Arial"/>
              </a:rPr>
              <a:t>b=0</a:t>
            </a:r>
            <a:endParaRPr/>
          </a:p>
        </p:txBody>
      </p:sp>
      <p:sp>
        <p:nvSpPr>
          <p:cNvPr id="878" name="Google Shape;878;p56"/>
          <p:cNvSpPr/>
          <p:nvPr/>
        </p:nvSpPr>
        <p:spPr>
          <a:xfrm>
            <a:off x="4648200" y="4876800"/>
            <a:ext cx="2438400" cy="304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rgbClr val="00CC00"/>
                </a:solidFill>
                <a:latin typeface="Arial"/>
                <a:ea typeface="Arial"/>
                <a:cs typeface="Arial"/>
                <a:sym typeface="Arial"/>
              </a:rPr>
              <a:t>w</a:t>
            </a:r>
            <a:r>
              <a:rPr b="1" i="1" lang="en-US" sz="1800">
                <a:solidFill>
                  <a:schemeClr val="dk1"/>
                </a:solidFill>
                <a:latin typeface="Arial"/>
                <a:ea typeface="Arial"/>
                <a:cs typeface="Arial"/>
                <a:sym typeface="Arial"/>
              </a:rPr>
              <a:t> x</a:t>
            </a:r>
            <a:r>
              <a:rPr b="1" i="1" lang="en-US" sz="1800">
                <a:solidFill>
                  <a:srgbClr val="00CC00"/>
                </a:solidFill>
                <a:latin typeface="Arial"/>
                <a:ea typeface="Arial"/>
                <a:cs typeface="Arial"/>
                <a:sym typeface="Arial"/>
              </a:rPr>
              <a:t> </a:t>
            </a:r>
            <a:r>
              <a:rPr b="1" i="1" lang="en-US" sz="1800">
                <a:solidFill>
                  <a:schemeClr val="dk1"/>
                </a:solidFill>
                <a:latin typeface="Arial"/>
                <a:ea typeface="Arial"/>
                <a:cs typeface="Arial"/>
                <a:sym typeface="Arial"/>
              </a:rPr>
              <a:t>+ </a:t>
            </a:r>
            <a:r>
              <a:rPr b="1" i="1" lang="en-US" sz="1800">
                <a:solidFill>
                  <a:srgbClr val="00CC00"/>
                </a:solidFill>
                <a:latin typeface="Arial"/>
                <a:ea typeface="Arial"/>
                <a:cs typeface="Arial"/>
                <a:sym typeface="Arial"/>
              </a:rPr>
              <a:t>b&lt;0</a:t>
            </a:r>
            <a:endParaRPr/>
          </a:p>
        </p:txBody>
      </p:sp>
      <p:sp>
        <p:nvSpPr>
          <p:cNvPr id="879" name="Google Shape;879;p56"/>
          <p:cNvSpPr/>
          <p:nvPr/>
        </p:nvSpPr>
        <p:spPr>
          <a:xfrm>
            <a:off x="2590800" y="1905000"/>
            <a:ext cx="2438400" cy="304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rgbClr val="00CC00"/>
                </a:solidFill>
                <a:latin typeface="Arial"/>
                <a:ea typeface="Arial"/>
                <a:cs typeface="Arial"/>
                <a:sym typeface="Arial"/>
              </a:rPr>
              <a:t>w</a:t>
            </a:r>
            <a:r>
              <a:rPr b="1" i="1" lang="en-US" sz="1800">
                <a:solidFill>
                  <a:schemeClr val="dk1"/>
                </a:solidFill>
                <a:latin typeface="Arial"/>
                <a:ea typeface="Arial"/>
                <a:cs typeface="Arial"/>
                <a:sym typeface="Arial"/>
              </a:rPr>
              <a:t> x</a:t>
            </a:r>
            <a:r>
              <a:rPr b="1" i="1" lang="en-US" sz="1800">
                <a:solidFill>
                  <a:srgbClr val="00CC00"/>
                </a:solidFill>
                <a:latin typeface="Arial"/>
                <a:ea typeface="Arial"/>
                <a:cs typeface="Arial"/>
                <a:sym typeface="Arial"/>
              </a:rPr>
              <a:t> </a:t>
            </a:r>
            <a:r>
              <a:rPr b="1" i="1" lang="en-US" sz="1800">
                <a:solidFill>
                  <a:schemeClr val="dk1"/>
                </a:solidFill>
                <a:latin typeface="Arial"/>
                <a:ea typeface="Arial"/>
                <a:cs typeface="Arial"/>
                <a:sym typeface="Arial"/>
              </a:rPr>
              <a:t>+ </a:t>
            </a:r>
            <a:r>
              <a:rPr b="1" i="1" lang="en-US" sz="1800">
                <a:solidFill>
                  <a:srgbClr val="00CC00"/>
                </a:solidFill>
                <a:latin typeface="Arial"/>
                <a:ea typeface="Arial"/>
                <a:cs typeface="Arial"/>
                <a:sym typeface="Arial"/>
              </a:rPr>
              <a:t>b&gt;0</a:t>
            </a:r>
            <a:endParaRPr/>
          </a:p>
        </p:txBody>
      </p:sp>
      <p:sp>
        <p:nvSpPr>
          <p:cNvPr id="880" name="Google Shape;880;p5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881" name="Google Shape;881;p5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57"/>
          <p:cNvSpPr/>
          <p:nvPr/>
        </p:nvSpPr>
        <p:spPr>
          <a:xfrm>
            <a:off x="152400" y="304800"/>
            <a:ext cx="4648200" cy="685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 Linear Classifiers</a:t>
            </a:r>
            <a:endParaRPr/>
          </a:p>
        </p:txBody>
      </p:sp>
      <p:sp>
        <p:nvSpPr>
          <p:cNvPr id="888" name="Google Shape;888;p57"/>
          <p:cNvSpPr/>
          <p:nvPr/>
        </p:nvSpPr>
        <p:spPr>
          <a:xfrm>
            <a:off x="5334000" y="776288"/>
            <a:ext cx="1600200" cy="654050"/>
          </a:xfrm>
          <a:prstGeom prst="rect">
            <a:avLst/>
          </a:prstGeom>
          <a:solidFill>
            <a:srgbClr val="FF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600">
                <a:solidFill>
                  <a:schemeClr val="dk1"/>
                </a:solidFill>
                <a:latin typeface="Tahoma"/>
                <a:ea typeface="Tahoma"/>
                <a:cs typeface="Tahoma"/>
                <a:sym typeface="Tahoma"/>
              </a:rPr>
              <a:t>f </a:t>
            </a:r>
            <a:r>
              <a:rPr lang="en-US" sz="2000">
                <a:solidFill>
                  <a:schemeClr val="dk1"/>
                </a:solidFill>
                <a:latin typeface="Tahoma"/>
                <a:ea typeface="Tahoma"/>
                <a:cs typeface="Tahoma"/>
                <a:sym typeface="Tahoma"/>
              </a:rPr>
              <a:t>        </a:t>
            </a:r>
            <a:endParaRPr/>
          </a:p>
        </p:txBody>
      </p:sp>
      <p:cxnSp>
        <p:nvCxnSpPr>
          <p:cNvPr id="889" name="Google Shape;889;p57"/>
          <p:cNvCxnSpPr/>
          <p:nvPr/>
        </p:nvCxnSpPr>
        <p:spPr>
          <a:xfrm>
            <a:off x="39624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890" name="Google Shape;890;p57"/>
          <p:cNvSpPr txBox="1"/>
          <p:nvPr/>
        </p:nvSpPr>
        <p:spPr>
          <a:xfrm>
            <a:off x="3505200" y="762000"/>
            <a:ext cx="609600" cy="519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800">
                <a:solidFill>
                  <a:schemeClr val="dk1"/>
                </a:solidFill>
                <a:latin typeface="Tahoma"/>
                <a:ea typeface="Tahoma"/>
                <a:cs typeface="Tahoma"/>
                <a:sym typeface="Tahoma"/>
              </a:rPr>
              <a:t>x</a:t>
            </a:r>
            <a:endParaRPr/>
          </a:p>
        </p:txBody>
      </p:sp>
      <p:cxnSp>
        <p:nvCxnSpPr>
          <p:cNvPr id="891" name="Google Shape;891;p57"/>
          <p:cNvCxnSpPr/>
          <p:nvPr/>
        </p:nvCxnSpPr>
        <p:spPr>
          <a:xfrm>
            <a:off x="6019800" y="381000"/>
            <a:ext cx="0" cy="381000"/>
          </a:xfrm>
          <a:prstGeom prst="straightConnector1">
            <a:avLst/>
          </a:prstGeom>
          <a:noFill/>
          <a:ln cap="flat" cmpd="sng" w="12700">
            <a:solidFill>
              <a:schemeClr val="dk1"/>
            </a:solidFill>
            <a:prstDash val="solid"/>
            <a:round/>
            <a:headEnd len="med" w="med" type="none"/>
            <a:tailEnd len="med" w="med" type="triangle"/>
          </a:ln>
        </p:spPr>
      </p:cxnSp>
      <p:sp>
        <p:nvSpPr>
          <p:cNvPr id="892" name="Google Shape;892;p57"/>
          <p:cNvSpPr txBox="1"/>
          <p:nvPr/>
        </p:nvSpPr>
        <p:spPr>
          <a:xfrm>
            <a:off x="5791200" y="0"/>
            <a:ext cx="381000" cy="5794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CC00"/>
                </a:solidFill>
                <a:latin typeface="Noto Sans Symbols"/>
                <a:ea typeface="Noto Sans Symbols"/>
                <a:cs typeface="Noto Sans Symbols"/>
                <a:sym typeface="Noto Sans Symbols"/>
              </a:rPr>
              <a:t>α</a:t>
            </a:r>
            <a:endParaRPr/>
          </a:p>
        </p:txBody>
      </p:sp>
      <p:cxnSp>
        <p:nvCxnSpPr>
          <p:cNvPr id="893" name="Google Shape;893;p57"/>
          <p:cNvCxnSpPr/>
          <p:nvPr/>
        </p:nvCxnSpPr>
        <p:spPr>
          <a:xfrm>
            <a:off x="69342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894" name="Google Shape;894;p57"/>
          <p:cNvSpPr txBox="1"/>
          <p:nvPr/>
        </p:nvSpPr>
        <p:spPr>
          <a:xfrm>
            <a:off x="8305800" y="838200"/>
            <a:ext cx="83820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Tahoma"/>
                <a:ea typeface="Tahoma"/>
                <a:cs typeface="Tahoma"/>
                <a:sym typeface="Tahoma"/>
              </a:rPr>
              <a:t>y</a:t>
            </a:r>
            <a:r>
              <a:rPr baseline="30000" lang="en-US" sz="3200">
                <a:solidFill>
                  <a:schemeClr val="dk1"/>
                </a:solidFill>
                <a:latin typeface="Tahoma"/>
                <a:ea typeface="Tahoma"/>
                <a:cs typeface="Tahoma"/>
                <a:sym typeface="Tahoma"/>
              </a:rPr>
              <a:t>est</a:t>
            </a:r>
            <a:endParaRPr/>
          </a:p>
        </p:txBody>
      </p:sp>
      <p:sp>
        <p:nvSpPr>
          <p:cNvPr id="895" name="Google Shape;895;p57"/>
          <p:cNvSpPr txBox="1"/>
          <p:nvPr/>
        </p:nvSpPr>
        <p:spPr>
          <a:xfrm>
            <a:off x="838200" y="1905000"/>
            <a:ext cx="1905000" cy="8540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denotes +1</a:t>
            </a:r>
            <a:endParaRPr/>
          </a:p>
          <a:p>
            <a:pPr indent="0" lvl="0" marL="0" marR="0" rtl="0" algn="ctr">
              <a:spcBef>
                <a:spcPts val="1000"/>
              </a:spcBef>
              <a:spcAft>
                <a:spcPts val="0"/>
              </a:spcAft>
              <a:buNone/>
            </a:pPr>
            <a:r>
              <a:rPr lang="en-US" sz="2000">
                <a:solidFill>
                  <a:schemeClr val="dk1"/>
                </a:solidFill>
                <a:latin typeface="Tahoma"/>
                <a:ea typeface="Tahoma"/>
                <a:cs typeface="Tahoma"/>
                <a:sym typeface="Tahoma"/>
              </a:rPr>
              <a:t>denotes -1</a:t>
            </a:r>
            <a:endParaRPr/>
          </a:p>
        </p:txBody>
      </p:sp>
      <p:sp>
        <p:nvSpPr>
          <p:cNvPr id="896" name="Google Shape;896;p57"/>
          <p:cNvSpPr/>
          <p:nvPr/>
        </p:nvSpPr>
        <p:spPr>
          <a:xfrm rot="4777107">
            <a:off x="915194" y="2056606"/>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97" name="Google Shape;897;p57"/>
          <p:cNvSpPr/>
          <p:nvPr/>
        </p:nvSpPr>
        <p:spPr>
          <a:xfrm rot="5895381">
            <a:off x="915988" y="2513012"/>
            <a:ext cx="50800"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898" name="Google Shape;898;p57"/>
          <p:cNvCxnSpPr/>
          <p:nvPr/>
        </p:nvCxnSpPr>
        <p:spPr>
          <a:xfrm>
            <a:off x="2590800" y="2209800"/>
            <a:ext cx="0" cy="3505200"/>
          </a:xfrm>
          <a:prstGeom prst="straightConnector1">
            <a:avLst/>
          </a:prstGeom>
          <a:noFill/>
          <a:ln cap="flat" cmpd="sng" w="38100">
            <a:solidFill>
              <a:schemeClr val="hlink"/>
            </a:solidFill>
            <a:prstDash val="solid"/>
            <a:round/>
            <a:headEnd len="med" w="med" type="none"/>
            <a:tailEnd len="med" w="med" type="none"/>
          </a:ln>
        </p:spPr>
      </p:cxnSp>
      <p:cxnSp>
        <p:nvCxnSpPr>
          <p:cNvPr id="899" name="Google Shape;899;p57"/>
          <p:cNvCxnSpPr/>
          <p:nvPr/>
        </p:nvCxnSpPr>
        <p:spPr>
          <a:xfrm>
            <a:off x="2438400" y="5562600"/>
            <a:ext cx="3657600" cy="0"/>
          </a:xfrm>
          <a:prstGeom prst="straightConnector1">
            <a:avLst/>
          </a:prstGeom>
          <a:noFill/>
          <a:ln cap="flat" cmpd="sng" w="38100">
            <a:solidFill>
              <a:schemeClr val="hlink"/>
            </a:solidFill>
            <a:prstDash val="solid"/>
            <a:round/>
            <a:headEnd len="med" w="med" type="none"/>
            <a:tailEnd len="med" w="med" type="none"/>
          </a:ln>
        </p:spPr>
      </p:cxnSp>
      <p:sp>
        <p:nvSpPr>
          <p:cNvPr id="900" name="Google Shape;900;p57"/>
          <p:cNvSpPr/>
          <p:nvPr/>
        </p:nvSpPr>
        <p:spPr>
          <a:xfrm>
            <a:off x="3717925" y="5032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1" name="Google Shape;901;p57"/>
          <p:cNvSpPr/>
          <p:nvPr/>
        </p:nvSpPr>
        <p:spPr>
          <a:xfrm>
            <a:off x="2486025" y="3903663"/>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2" name="Google Shape;902;p57"/>
          <p:cNvSpPr/>
          <p:nvPr/>
        </p:nvSpPr>
        <p:spPr>
          <a:xfrm>
            <a:off x="4340225" y="28146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3" name="Google Shape;903;p57"/>
          <p:cNvSpPr/>
          <p:nvPr/>
        </p:nvSpPr>
        <p:spPr>
          <a:xfrm>
            <a:off x="4403725" y="3635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4" name="Google Shape;904;p57"/>
          <p:cNvSpPr/>
          <p:nvPr/>
        </p:nvSpPr>
        <p:spPr>
          <a:xfrm>
            <a:off x="3409950" y="2663825"/>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5" name="Google Shape;905;p57"/>
          <p:cNvSpPr/>
          <p:nvPr/>
        </p:nvSpPr>
        <p:spPr>
          <a:xfrm>
            <a:off x="3886200" y="3733800"/>
            <a:ext cx="5397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6" name="Google Shape;906;p57"/>
          <p:cNvSpPr/>
          <p:nvPr/>
        </p:nvSpPr>
        <p:spPr>
          <a:xfrm>
            <a:off x="3048000" y="3124200"/>
            <a:ext cx="60325" cy="587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7" name="Google Shape;907;p57"/>
          <p:cNvSpPr/>
          <p:nvPr/>
        </p:nvSpPr>
        <p:spPr>
          <a:xfrm>
            <a:off x="5105400" y="4114800"/>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8" name="Google Shape;908;p57"/>
          <p:cNvSpPr/>
          <p:nvPr/>
        </p:nvSpPr>
        <p:spPr>
          <a:xfrm rot="-1118274">
            <a:off x="3887788" y="4443413"/>
            <a:ext cx="5397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9" name="Google Shape;909;p57"/>
          <p:cNvSpPr/>
          <p:nvPr/>
        </p:nvSpPr>
        <p:spPr>
          <a:xfrm rot="-1118274">
            <a:off x="6003925" y="32289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0" name="Google Shape;910;p57"/>
          <p:cNvSpPr/>
          <p:nvPr/>
        </p:nvSpPr>
        <p:spPr>
          <a:xfrm rot="-1118274">
            <a:off x="5295900" y="4545013"/>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1" name="Google Shape;911;p57"/>
          <p:cNvSpPr/>
          <p:nvPr/>
        </p:nvSpPr>
        <p:spPr>
          <a:xfrm rot="-1118274">
            <a:off x="3124200" y="2667000"/>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2" name="Google Shape;912;p57"/>
          <p:cNvSpPr/>
          <p:nvPr/>
        </p:nvSpPr>
        <p:spPr>
          <a:xfrm rot="-1118274">
            <a:off x="4711700" y="35845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3" name="Google Shape;913;p57"/>
          <p:cNvSpPr/>
          <p:nvPr/>
        </p:nvSpPr>
        <p:spPr>
          <a:xfrm rot="-1118274">
            <a:off x="5867400" y="4495800"/>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4" name="Google Shape;914;p57"/>
          <p:cNvSpPr/>
          <p:nvPr/>
        </p:nvSpPr>
        <p:spPr>
          <a:xfrm rot="-1118274">
            <a:off x="3114675" y="36401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5" name="Google Shape;915;p57"/>
          <p:cNvSpPr/>
          <p:nvPr/>
        </p:nvSpPr>
        <p:spPr>
          <a:xfrm rot="5895381">
            <a:off x="3867150" y="3057525"/>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6" name="Google Shape;916;p57"/>
          <p:cNvSpPr/>
          <p:nvPr/>
        </p:nvSpPr>
        <p:spPr>
          <a:xfrm rot="5895381">
            <a:off x="4136231" y="5242719"/>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7" name="Google Shape;917;p57"/>
          <p:cNvSpPr/>
          <p:nvPr/>
        </p:nvSpPr>
        <p:spPr>
          <a:xfrm rot="5895381">
            <a:off x="3114675" y="40989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8" name="Google Shape;918;p57"/>
          <p:cNvSpPr/>
          <p:nvPr/>
        </p:nvSpPr>
        <p:spPr>
          <a:xfrm rot="5895381">
            <a:off x="4343400" y="2393950"/>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19" name="Google Shape;919;p57"/>
          <p:cNvSpPr/>
          <p:nvPr/>
        </p:nvSpPr>
        <p:spPr>
          <a:xfrm rot="5895381">
            <a:off x="5304632" y="4144169"/>
            <a:ext cx="58737"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20" name="Google Shape;920;p57"/>
          <p:cNvSpPr/>
          <p:nvPr/>
        </p:nvSpPr>
        <p:spPr>
          <a:xfrm rot="5895381">
            <a:off x="4370388" y="407987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21" name="Google Shape;921;p57"/>
          <p:cNvSpPr/>
          <p:nvPr/>
        </p:nvSpPr>
        <p:spPr>
          <a:xfrm rot="5895381">
            <a:off x="5619750" y="3365500"/>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22" name="Google Shape;922;p57"/>
          <p:cNvSpPr/>
          <p:nvPr/>
        </p:nvSpPr>
        <p:spPr>
          <a:xfrm rot="5895381">
            <a:off x="3087688" y="23463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23" name="Google Shape;923;p57"/>
          <p:cNvSpPr/>
          <p:nvPr/>
        </p:nvSpPr>
        <p:spPr>
          <a:xfrm rot="5895381">
            <a:off x="5260975" y="32734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24" name="Google Shape;924;p57"/>
          <p:cNvSpPr/>
          <p:nvPr/>
        </p:nvSpPr>
        <p:spPr>
          <a:xfrm rot="5895381">
            <a:off x="5117307" y="4718844"/>
            <a:ext cx="58737"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25" name="Google Shape;925;p57"/>
          <p:cNvSpPr/>
          <p:nvPr/>
        </p:nvSpPr>
        <p:spPr>
          <a:xfrm rot="4777107">
            <a:off x="3498057" y="3534569"/>
            <a:ext cx="58737"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26" name="Google Shape;926;p57"/>
          <p:cNvSpPr/>
          <p:nvPr/>
        </p:nvSpPr>
        <p:spPr>
          <a:xfrm rot="4777107">
            <a:off x="4651375" y="5254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27" name="Google Shape;927;p57"/>
          <p:cNvSpPr/>
          <p:nvPr/>
        </p:nvSpPr>
        <p:spPr>
          <a:xfrm rot="4777107">
            <a:off x="4346575" y="4873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28" name="Google Shape;928;p57"/>
          <p:cNvSpPr/>
          <p:nvPr/>
        </p:nvSpPr>
        <p:spPr>
          <a:xfrm rot="4777107">
            <a:off x="2817019" y="3736181"/>
            <a:ext cx="58738"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29" name="Google Shape;929;p57"/>
          <p:cNvSpPr/>
          <p:nvPr/>
        </p:nvSpPr>
        <p:spPr>
          <a:xfrm rot="4777107">
            <a:off x="3713163" y="2776537"/>
            <a:ext cx="50800"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30" name="Google Shape;930;p57"/>
          <p:cNvSpPr/>
          <p:nvPr/>
        </p:nvSpPr>
        <p:spPr>
          <a:xfrm rot="4777107">
            <a:off x="4356101" y="4364037"/>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31" name="Google Shape;931;p57"/>
          <p:cNvSpPr/>
          <p:nvPr/>
        </p:nvSpPr>
        <p:spPr>
          <a:xfrm rot="4777107">
            <a:off x="2504282" y="3082131"/>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32" name="Google Shape;932;p57"/>
          <p:cNvSpPr/>
          <p:nvPr/>
        </p:nvSpPr>
        <p:spPr>
          <a:xfrm rot="4777107">
            <a:off x="3937794" y="5049044"/>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33" name="Google Shape;933;p57"/>
          <p:cNvSpPr/>
          <p:nvPr/>
        </p:nvSpPr>
        <p:spPr>
          <a:xfrm rot="4777107">
            <a:off x="5303838" y="4756150"/>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34" name="Google Shape;934;p57"/>
          <p:cNvSpPr txBox="1"/>
          <p:nvPr/>
        </p:nvSpPr>
        <p:spPr>
          <a:xfrm>
            <a:off x="5486400" y="1676400"/>
            <a:ext cx="32004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000">
                <a:solidFill>
                  <a:schemeClr val="dk1"/>
                </a:solidFill>
                <a:latin typeface="Tahoma"/>
                <a:ea typeface="Tahoma"/>
                <a:cs typeface="Tahoma"/>
                <a:sym typeface="Tahoma"/>
              </a:rPr>
              <a:t>f</a:t>
            </a:r>
            <a:r>
              <a:rPr i="1" lang="en-US" sz="2000">
                <a:solidFill>
                  <a:schemeClr val="dk1"/>
                </a:solidFill>
                <a:latin typeface="Tahoma"/>
                <a:ea typeface="Tahoma"/>
                <a:cs typeface="Tahoma"/>
                <a:sym typeface="Tahoma"/>
              </a:rPr>
              <a:t>(</a:t>
            </a:r>
            <a:r>
              <a:rPr b="1" i="1" lang="en-US" sz="2000">
                <a:solidFill>
                  <a:schemeClr val="dk1"/>
                </a:solidFill>
                <a:latin typeface="Tahoma"/>
                <a:ea typeface="Tahoma"/>
                <a:cs typeface="Tahoma"/>
                <a:sym typeface="Tahoma"/>
              </a:rPr>
              <a:t>x</a:t>
            </a:r>
            <a:r>
              <a:rPr i="1" lang="en-US" sz="2000">
                <a:solidFill>
                  <a:schemeClr val="dk1"/>
                </a:solidFill>
                <a:latin typeface="Tahoma"/>
                <a:ea typeface="Tahoma"/>
                <a:cs typeface="Tahoma"/>
                <a:sym typeface="Tahoma"/>
              </a:rPr>
              <a:t>,</a:t>
            </a:r>
            <a:r>
              <a:rPr b="1" i="1" lang="en-US" sz="2000">
                <a:solidFill>
                  <a:srgbClr val="00CC00"/>
                </a:solidFill>
                <a:latin typeface="Tahoma"/>
                <a:ea typeface="Tahoma"/>
                <a:cs typeface="Tahoma"/>
                <a:sym typeface="Tahoma"/>
              </a:rPr>
              <a:t>w</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 = sign(</a:t>
            </a:r>
            <a:r>
              <a:rPr b="1" i="1" lang="en-US" sz="2000">
                <a:solidFill>
                  <a:srgbClr val="00CC00"/>
                </a:solidFill>
                <a:latin typeface="Tahoma"/>
                <a:ea typeface="Tahoma"/>
                <a:cs typeface="Tahoma"/>
                <a:sym typeface="Tahoma"/>
              </a:rPr>
              <a:t>w</a:t>
            </a:r>
            <a:r>
              <a:rPr b="1" i="1" lang="en-US" sz="2000">
                <a:solidFill>
                  <a:schemeClr val="dk1"/>
                </a:solidFill>
                <a:latin typeface="Tahoma"/>
                <a:ea typeface="Tahoma"/>
                <a:cs typeface="Tahoma"/>
                <a:sym typeface="Tahoma"/>
              </a:rPr>
              <a:t> x</a:t>
            </a:r>
            <a:r>
              <a:rPr i="1" lang="en-US" sz="2000">
                <a:solidFill>
                  <a:srgbClr val="00CC00"/>
                </a:solidFill>
                <a:latin typeface="Tahoma"/>
                <a:ea typeface="Tahoma"/>
                <a:cs typeface="Tahoma"/>
                <a:sym typeface="Tahoma"/>
              </a:rPr>
              <a:t> +</a:t>
            </a:r>
            <a:r>
              <a:rPr i="1" lang="en-US" sz="2000">
                <a:solidFill>
                  <a:schemeClr val="dk1"/>
                </a:solidFill>
                <a:latin typeface="Tahoma"/>
                <a:ea typeface="Tahoma"/>
                <a:cs typeface="Tahoma"/>
                <a:sym typeface="Tahoma"/>
              </a:rPr>
              <a:t> </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a:t>
            </a:r>
            <a:endParaRPr/>
          </a:p>
        </p:txBody>
      </p:sp>
      <p:cxnSp>
        <p:nvCxnSpPr>
          <p:cNvPr id="935" name="Google Shape;935;p57"/>
          <p:cNvCxnSpPr/>
          <p:nvPr/>
        </p:nvCxnSpPr>
        <p:spPr>
          <a:xfrm flipH="1" rot="10800000">
            <a:off x="2286000" y="2362200"/>
            <a:ext cx="4038600" cy="2590800"/>
          </a:xfrm>
          <a:prstGeom prst="straightConnector1">
            <a:avLst/>
          </a:prstGeom>
          <a:noFill/>
          <a:ln cap="flat" cmpd="sng" w="12700">
            <a:solidFill>
              <a:schemeClr val="dk1"/>
            </a:solidFill>
            <a:prstDash val="solid"/>
            <a:round/>
            <a:headEnd len="med" w="med" type="none"/>
            <a:tailEnd len="med" w="med" type="none"/>
          </a:ln>
        </p:spPr>
      </p:cxnSp>
      <p:sp>
        <p:nvSpPr>
          <p:cNvPr id="936" name="Google Shape;936;p57"/>
          <p:cNvSpPr txBox="1"/>
          <p:nvPr/>
        </p:nvSpPr>
        <p:spPr>
          <a:xfrm>
            <a:off x="6248400" y="3200400"/>
            <a:ext cx="24384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sp>
        <p:nvSpPr>
          <p:cNvPr id="937" name="Google Shape;937;p57"/>
          <p:cNvSpPr txBox="1"/>
          <p:nvPr/>
        </p:nvSpPr>
        <p:spPr>
          <a:xfrm>
            <a:off x="6400800" y="3352800"/>
            <a:ext cx="2209800" cy="7016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ahoma"/>
                <a:ea typeface="Tahoma"/>
                <a:cs typeface="Tahoma"/>
                <a:sym typeface="Tahoma"/>
              </a:rPr>
              <a:t>How would you classify this data?</a:t>
            </a:r>
            <a:endParaRPr/>
          </a:p>
        </p:txBody>
      </p:sp>
      <p:sp>
        <p:nvSpPr>
          <p:cNvPr id="938" name="Google Shape;938;p5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939" name="Google Shape;939;p5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58"/>
          <p:cNvSpPr/>
          <p:nvPr/>
        </p:nvSpPr>
        <p:spPr>
          <a:xfrm>
            <a:off x="152400" y="304800"/>
            <a:ext cx="4648200" cy="685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 Linear Classifiers</a:t>
            </a:r>
            <a:endParaRPr/>
          </a:p>
        </p:txBody>
      </p:sp>
      <p:sp>
        <p:nvSpPr>
          <p:cNvPr id="946" name="Google Shape;946;p58"/>
          <p:cNvSpPr/>
          <p:nvPr/>
        </p:nvSpPr>
        <p:spPr>
          <a:xfrm>
            <a:off x="5334000" y="776288"/>
            <a:ext cx="1600200" cy="654050"/>
          </a:xfrm>
          <a:prstGeom prst="rect">
            <a:avLst/>
          </a:prstGeom>
          <a:solidFill>
            <a:srgbClr val="FF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600">
                <a:solidFill>
                  <a:schemeClr val="dk1"/>
                </a:solidFill>
                <a:latin typeface="Tahoma"/>
                <a:ea typeface="Tahoma"/>
                <a:cs typeface="Tahoma"/>
                <a:sym typeface="Tahoma"/>
              </a:rPr>
              <a:t>f </a:t>
            </a:r>
            <a:r>
              <a:rPr lang="en-US" sz="2000">
                <a:solidFill>
                  <a:schemeClr val="dk1"/>
                </a:solidFill>
                <a:latin typeface="Tahoma"/>
                <a:ea typeface="Tahoma"/>
                <a:cs typeface="Tahoma"/>
                <a:sym typeface="Tahoma"/>
              </a:rPr>
              <a:t>        </a:t>
            </a:r>
            <a:endParaRPr/>
          </a:p>
        </p:txBody>
      </p:sp>
      <p:cxnSp>
        <p:nvCxnSpPr>
          <p:cNvPr id="947" name="Google Shape;947;p58"/>
          <p:cNvCxnSpPr/>
          <p:nvPr/>
        </p:nvCxnSpPr>
        <p:spPr>
          <a:xfrm>
            <a:off x="39624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948" name="Google Shape;948;p58"/>
          <p:cNvSpPr txBox="1"/>
          <p:nvPr/>
        </p:nvSpPr>
        <p:spPr>
          <a:xfrm>
            <a:off x="3505200" y="762000"/>
            <a:ext cx="609600" cy="519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800">
                <a:solidFill>
                  <a:schemeClr val="dk1"/>
                </a:solidFill>
                <a:latin typeface="Tahoma"/>
                <a:ea typeface="Tahoma"/>
                <a:cs typeface="Tahoma"/>
                <a:sym typeface="Tahoma"/>
              </a:rPr>
              <a:t>x</a:t>
            </a:r>
            <a:endParaRPr/>
          </a:p>
        </p:txBody>
      </p:sp>
      <p:cxnSp>
        <p:nvCxnSpPr>
          <p:cNvPr id="949" name="Google Shape;949;p58"/>
          <p:cNvCxnSpPr/>
          <p:nvPr/>
        </p:nvCxnSpPr>
        <p:spPr>
          <a:xfrm>
            <a:off x="6019800" y="381000"/>
            <a:ext cx="0" cy="381000"/>
          </a:xfrm>
          <a:prstGeom prst="straightConnector1">
            <a:avLst/>
          </a:prstGeom>
          <a:noFill/>
          <a:ln cap="flat" cmpd="sng" w="12700">
            <a:solidFill>
              <a:schemeClr val="dk1"/>
            </a:solidFill>
            <a:prstDash val="solid"/>
            <a:round/>
            <a:headEnd len="med" w="med" type="none"/>
            <a:tailEnd len="med" w="med" type="triangle"/>
          </a:ln>
        </p:spPr>
      </p:cxnSp>
      <p:sp>
        <p:nvSpPr>
          <p:cNvPr id="950" name="Google Shape;950;p58"/>
          <p:cNvSpPr txBox="1"/>
          <p:nvPr/>
        </p:nvSpPr>
        <p:spPr>
          <a:xfrm>
            <a:off x="5791200" y="0"/>
            <a:ext cx="381000" cy="5794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CC00"/>
                </a:solidFill>
                <a:latin typeface="Noto Sans Symbols"/>
                <a:ea typeface="Noto Sans Symbols"/>
                <a:cs typeface="Noto Sans Symbols"/>
                <a:sym typeface="Noto Sans Symbols"/>
              </a:rPr>
              <a:t>α</a:t>
            </a:r>
            <a:endParaRPr/>
          </a:p>
        </p:txBody>
      </p:sp>
      <p:cxnSp>
        <p:nvCxnSpPr>
          <p:cNvPr id="951" name="Google Shape;951;p58"/>
          <p:cNvCxnSpPr/>
          <p:nvPr/>
        </p:nvCxnSpPr>
        <p:spPr>
          <a:xfrm>
            <a:off x="69342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952" name="Google Shape;952;p58"/>
          <p:cNvSpPr txBox="1"/>
          <p:nvPr/>
        </p:nvSpPr>
        <p:spPr>
          <a:xfrm>
            <a:off x="8305800" y="838200"/>
            <a:ext cx="83820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Tahoma"/>
                <a:ea typeface="Tahoma"/>
                <a:cs typeface="Tahoma"/>
                <a:sym typeface="Tahoma"/>
              </a:rPr>
              <a:t>y</a:t>
            </a:r>
            <a:r>
              <a:rPr baseline="30000" lang="en-US" sz="3200">
                <a:solidFill>
                  <a:schemeClr val="dk1"/>
                </a:solidFill>
                <a:latin typeface="Tahoma"/>
                <a:ea typeface="Tahoma"/>
                <a:cs typeface="Tahoma"/>
                <a:sym typeface="Tahoma"/>
              </a:rPr>
              <a:t>est</a:t>
            </a:r>
            <a:endParaRPr/>
          </a:p>
        </p:txBody>
      </p:sp>
      <p:sp>
        <p:nvSpPr>
          <p:cNvPr id="953" name="Google Shape;953;p58"/>
          <p:cNvSpPr txBox="1"/>
          <p:nvPr/>
        </p:nvSpPr>
        <p:spPr>
          <a:xfrm>
            <a:off x="838200" y="1905000"/>
            <a:ext cx="1905000" cy="8540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denotes +1</a:t>
            </a:r>
            <a:endParaRPr/>
          </a:p>
          <a:p>
            <a:pPr indent="0" lvl="0" marL="0" marR="0" rtl="0" algn="ctr">
              <a:spcBef>
                <a:spcPts val="1000"/>
              </a:spcBef>
              <a:spcAft>
                <a:spcPts val="0"/>
              </a:spcAft>
              <a:buNone/>
            </a:pPr>
            <a:r>
              <a:rPr lang="en-US" sz="2000">
                <a:solidFill>
                  <a:schemeClr val="dk1"/>
                </a:solidFill>
                <a:latin typeface="Tahoma"/>
                <a:ea typeface="Tahoma"/>
                <a:cs typeface="Tahoma"/>
                <a:sym typeface="Tahoma"/>
              </a:rPr>
              <a:t>denotes -1</a:t>
            </a:r>
            <a:endParaRPr/>
          </a:p>
        </p:txBody>
      </p:sp>
      <p:sp>
        <p:nvSpPr>
          <p:cNvPr id="954" name="Google Shape;954;p58"/>
          <p:cNvSpPr/>
          <p:nvPr/>
        </p:nvSpPr>
        <p:spPr>
          <a:xfrm rot="4777107">
            <a:off x="915194" y="2056606"/>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55" name="Google Shape;955;p58"/>
          <p:cNvSpPr/>
          <p:nvPr/>
        </p:nvSpPr>
        <p:spPr>
          <a:xfrm rot="5895381">
            <a:off x="915988" y="2513012"/>
            <a:ext cx="50800"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956" name="Google Shape;956;p58"/>
          <p:cNvCxnSpPr/>
          <p:nvPr/>
        </p:nvCxnSpPr>
        <p:spPr>
          <a:xfrm>
            <a:off x="2590800" y="2209800"/>
            <a:ext cx="0" cy="3505200"/>
          </a:xfrm>
          <a:prstGeom prst="straightConnector1">
            <a:avLst/>
          </a:prstGeom>
          <a:noFill/>
          <a:ln cap="flat" cmpd="sng" w="38100">
            <a:solidFill>
              <a:schemeClr val="hlink"/>
            </a:solidFill>
            <a:prstDash val="solid"/>
            <a:round/>
            <a:headEnd len="med" w="med" type="none"/>
            <a:tailEnd len="med" w="med" type="none"/>
          </a:ln>
        </p:spPr>
      </p:cxnSp>
      <p:cxnSp>
        <p:nvCxnSpPr>
          <p:cNvPr id="957" name="Google Shape;957;p58"/>
          <p:cNvCxnSpPr/>
          <p:nvPr/>
        </p:nvCxnSpPr>
        <p:spPr>
          <a:xfrm>
            <a:off x="2438400" y="5562600"/>
            <a:ext cx="3657600" cy="0"/>
          </a:xfrm>
          <a:prstGeom prst="straightConnector1">
            <a:avLst/>
          </a:prstGeom>
          <a:noFill/>
          <a:ln cap="flat" cmpd="sng" w="38100">
            <a:solidFill>
              <a:schemeClr val="hlink"/>
            </a:solidFill>
            <a:prstDash val="solid"/>
            <a:round/>
            <a:headEnd len="med" w="med" type="none"/>
            <a:tailEnd len="med" w="med" type="none"/>
          </a:ln>
        </p:spPr>
      </p:cxnSp>
      <p:sp>
        <p:nvSpPr>
          <p:cNvPr id="958" name="Google Shape;958;p58"/>
          <p:cNvSpPr/>
          <p:nvPr/>
        </p:nvSpPr>
        <p:spPr>
          <a:xfrm>
            <a:off x="3717925" y="5032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59" name="Google Shape;959;p58"/>
          <p:cNvSpPr/>
          <p:nvPr/>
        </p:nvSpPr>
        <p:spPr>
          <a:xfrm>
            <a:off x="2486025" y="3903663"/>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0" name="Google Shape;960;p58"/>
          <p:cNvSpPr/>
          <p:nvPr/>
        </p:nvSpPr>
        <p:spPr>
          <a:xfrm>
            <a:off x="4340225" y="28146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1" name="Google Shape;961;p58"/>
          <p:cNvSpPr/>
          <p:nvPr/>
        </p:nvSpPr>
        <p:spPr>
          <a:xfrm>
            <a:off x="4403725" y="3635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2" name="Google Shape;962;p58"/>
          <p:cNvSpPr/>
          <p:nvPr/>
        </p:nvSpPr>
        <p:spPr>
          <a:xfrm>
            <a:off x="3409950" y="2663825"/>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3" name="Google Shape;963;p58"/>
          <p:cNvSpPr/>
          <p:nvPr/>
        </p:nvSpPr>
        <p:spPr>
          <a:xfrm>
            <a:off x="3886200" y="3733800"/>
            <a:ext cx="5397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4" name="Google Shape;964;p58"/>
          <p:cNvSpPr/>
          <p:nvPr/>
        </p:nvSpPr>
        <p:spPr>
          <a:xfrm>
            <a:off x="3048000" y="3124200"/>
            <a:ext cx="60325" cy="587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5" name="Google Shape;965;p58"/>
          <p:cNvSpPr/>
          <p:nvPr/>
        </p:nvSpPr>
        <p:spPr>
          <a:xfrm>
            <a:off x="5105400" y="4114800"/>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6" name="Google Shape;966;p58"/>
          <p:cNvSpPr/>
          <p:nvPr/>
        </p:nvSpPr>
        <p:spPr>
          <a:xfrm rot="-1118274">
            <a:off x="3887788" y="4443413"/>
            <a:ext cx="5397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7" name="Google Shape;967;p58"/>
          <p:cNvSpPr/>
          <p:nvPr/>
        </p:nvSpPr>
        <p:spPr>
          <a:xfrm rot="-1118274">
            <a:off x="6003925" y="32289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8" name="Google Shape;968;p58"/>
          <p:cNvSpPr/>
          <p:nvPr/>
        </p:nvSpPr>
        <p:spPr>
          <a:xfrm rot="-1118274">
            <a:off x="5295900" y="4545013"/>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69" name="Google Shape;969;p58"/>
          <p:cNvSpPr/>
          <p:nvPr/>
        </p:nvSpPr>
        <p:spPr>
          <a:xfrm rot="-1118274">
            <a:off x="3124200" y="2667000"/>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70" name="Google Shape;970;p58"/>
          <p:cNvSpPr/>
          <p:nvPr/>
        </p:nvSpPr>
        <p:spPr>
          <a:xfrm rot="-1118274">
            <a:off x="4711700" y="35845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71" name="Google Shape;971;p58"/>
          <p:cNvSpPr/>
          <p:nvPr/>
        </p:nvSpPr>
        <p:spPr>
          <a:xfrm rot="-1118274">
            <a:off x="5867400" y="4495800"/>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72" name="Google Shape;972;p58"/>
          <p:cNvSpPr/>
          <p:nvPr/>
        </p:nvSpPr>
        <p:spPr>
          <a:xfrm rot="-1118274">
            <a:off x="3114675" y="36401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73" name="Google Shape;973;p58"/>
          <p:cNvSpPr/>
          <p:nvPr/>
        </p:nvSpPr>
        <p:spPr>
          <a:xfrm rot="5895381">
            <a:off x="3867150" y="3057525"/>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74" name="Google Shape;974;p58"/>
          <p:cNvSpPr/>
          <p:nvPr/>
        </p:nvSpPr>
        <p:spPr>
          <a:xfrm rot="5895381">
            <a:off x="4136231" y="5242719"/>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75" name="Google Shape;975;p58"/>
          <p:cNvSpPr/>
          <p:nvPr/>
        </p:nvSpPr>
        <p:spPr>
          <a:xfrm rot="5895381">
            <a:off x="3114675" y="40989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76" name="Google Shape;976;p58"/>
          <p:cNvSpPr/>
          <p:nvPr/>
        </p:nvSpPr>
        <p:spPr>
          <a:xfrm rot="5895381">
            <a:off x="4343400" y="2393950"/>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77" name="Google Shape;977;p58"/>
          <p:cNvSpPr/>
          <p:nvPr/>
        </p:nvSpPr>
        <p:spPr>
          <a:xfrm rot="5895381">
            <a:off x="5304632" y="4144169"/>
            <a:ext cx="58737"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78" name="Google Shape;978;p58"/>
          <p:cNvSpPr/>
          <p:nvPr/>
        </p:nvSpPr>
        <p:spPr>
          <a:xfrm rot="5895381">
            <a:off x="4370388" y="407987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79" name="Google Shape;979;p58"/>
          <p:cNvSpPr/>
          <p:nvPr/>
        </p:nvSpPr>
        <p:spPr>
          <a:xfrm rot="5895381">
            <a:off x="5619750" y="3365500"/>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0" name="Google Shape;980;p58"/>
          <p:cNvSpPr/>
          <p:nvPr/>
        </p:nvSpPr>
        <p:spPr>
          <a:xfrm rot="5895381">
            <a:off x="3087688" y="23463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1" name="Google Shape;981;p58"/>
          <p:cNvSpPr/>
          <p:nvPr/>
        </p:nvSpPr>
        <p:spPr>
          <a:xfrm rot="5895381">
            <a:off x="5260975" y="32734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2" name="Google Shape;982;p58"/>
          <p:cNvSpPr/>
          <p:nvPr/>
        </p:nvSpPr>
        <p:spPr>
          <a:xfrm rot="5895381">
            <a:off x="5117307" y="4718844"/>
            <a:ext cx="58737"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3" name="Google Shape;983;p58"/>
          <p:cNvSpPr/>
          <p:nvPr/>
        </p:nvSpPr>
        <p:spPr>
          <a:xfrm rot="4777107">
            <a:off x="3498057" y="3534569"/>
            <a:ext cx="58737"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4" name="Google Shape;984;p58"/>
          <p:cNvSpPr/>
          <p:nvPr/>
        </p:nvSpPr>
        <p:spPr>
          <a:xfrm rot="4777107">
            <a:off x="4651375" y="5254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5" name="Google Shape;985;p58"/>
          <p:cNvSpPr/>
          <p:nvPr/>
        </p:nvSpPr>
        <p:spPr>
          <a:xfrm rot="4777107">
            <a:off x="4346575" y="4873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6" name="Google Shape;986;p58"/>
          <p:cNvSpPr/>
          <p:nvPr/>
        </p:nvSpPr>
        <p:spPr>
          <a:xfrm rot="4777107">
            <a:off x="2817019" y="3736181"/>
            <a:ext cx="58738"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7" name="Google Shape;987;p58"/>
          <p:cNvSpPr/>
          <p:nvPr/>
        </p:nvSpPr>
        <p:spPr>
          <a:xfrm rot="4777107">
            <a:off x="3713163" y="2776537"/>
            <a:ext cx="50800"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8" name="Google Shape;988;p58"/>
          <p:cNvSpPr/>
          <p:nvPr/>
        </p:nvSpPr>
        <p:spPr>
          <a:xfrm rot="4777107">
            <a:off x="4356101" y="4364037"/>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89" name="Google Shape;989;p58"/>
          <p:cNvSpPr/>
          <p:nvPr/>
        </p:nvSpPr>
        <p:spPr>
          <a:xfrm rot="4777107">
            <a:off x="2504282" y="3082131"/>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90" name="Google Shape;990;p58"/>
          <p:cNvSpPr/>
          <p:nvPr/>
        </p:nvSpPr>
        <p:spPr>
          <a:xfrm rot="4777107">
            <a:off x="3937794" y="5049044"/>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91" name="Google Shape;991;p58"/>
          <p:cNvSpPr/>
          <p:nvPr/>
        </p:nvSpPr>
        <p:spPr>
          <a:xfrm rot="4777107">
            <a:off x="5303838" y="4756150"/>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92" name="Google Shape;992;p58"/>
          <p:cNvSpPr txBox="1"/>
          <p:nvPr/>
        </p:nvSpPr>
        <p:spPr>
          <a:xfrm>
            <a:off x="5486400" y="1676400"/>
            <a:ext cx="32004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000">
                <a:solidFill>
                  <a:schemeClr val="dk1"/>
                </a:solidFill>
                <a:latin typeface="Tahoma"/>
                <a:ea typeface="Tahoma"/>
                <a:cs typeface="Tahoma"/>
                <a:sym typeface="Tahoma"/>
              </a:rPr>
              <a:t>f</a:t>
            </a:r>
            <a:r>
              <a:rPr i="1" lang="en-US" sz="2000">
                <a:solidFill>
                  <a:schemeClr val="dk1"/>
                </a:solidFill>
                <a:latin typeface="Tahoma"/>
                <a:ea typeface="Tahoma"/>
                <a:cs typeface="Tahoma"/>
                <a:sym typeface="Tahoma"/>
              </a:rPr>
              <a:t>(</a:t>
            </a:r>
            <a:r>
              <a:rPr b="1" i="1" lang="en-US" sz="2000">
                <a:solidFill>
                  <a:schemeClr val="dk1"/>
                </a:solidFill>
                <a:latin typeface="Tahoma"/>
                <a:ea typeface="Tahoma"/>
                <a:cs typeface="Tahoma"/>
                <a:sym typeface="Tahoma"/>
              </a:rPr>
              <a:t>x</a:t>
            </a:r>
            <a:r>
              <a:rPr i="1" lang="en-US" sz="2000">
                <a:solidFill>
                  <a:schemeClr val="dk1"/>
                </a:solidFill>
                <a:latin typeface="Tahoma"/>
                <a:ea typeface="Tahoma"/>
                <a:cs typeface="Tahoma"/>
                <a:sym typeface="Tahoma"/>
              </a:rPr>
              <a:t>,</a:t>
            </a:r>
            <a:r>
              <a:rPr b="1" i="1" lang="en-US" sz="2000">
                <a:solidFill>
                  <a:srgbClr val="00CC00"/>
                </a:solidFill>
                <a:latin typeface="Tahoma"/>
                <a:ea typeface="Tahoma"/>
                <a:cs typeface="Tahoma"/>
                <a:sym typeface="Tahoma"/>
              </a:rPr>
              <a:t>w</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 = sign(</a:t>
            </a:r>
            <a:r>
              <a:rPr b="1" i="1" lang="en-US" sz="2000">
                <a:solidFill>
                  <a:srgbClr val="00CC00"/>
                </a:solidFill>
                <a:latin typeface="Tahoma"/>
                <a:ea typeface="Tahoma"/>
                <a:cs typeface="Tahoma"/>
                <a:sym typeface="Tahoma"/>
              </a:rPr>
              <a:t>w</a:t>
            </a:r>
            <a:r>
              <a:rPr b="1" i="1" lang="en-US" sz="2000">
                <a:solidFill>
                  <a:schemeClr val="dk1"/>
                </a:solidFill>
                <a:latin typeface="Tahoma"/>
                <a:ea typeface="Tahoma"/>
                <a:cs typeface="Tahoma"/>
                <a:sym typeface="Tahoma"/>
              </a:rPr>
              <a:t> x</a:t>
            </a:r>
            <a:r>
              <a:rPr i="1" lang="en-US" sz="2000">
                <a:solidFill>
                  <a:srgbClr val="00CC00"/>
                </a:solidFill>
                <a:latin typeface="Tahoma"/>
                <a:ea typeface="Tahoma"/>
                <a:cs typeface="Tahoma"/>
                <a:sym typeface="Tahoma"/>
              </a:rPr>
              <a:t> </a:t>
            </a:r>
            <a:r>
              <a:rPr i="1" lang="en-US" sz="2000">
                <a:solidFill>
                  <a:schemeClr val="dk1"/>
                </a:solidFill>
                <a:latin typeface="Tahoma"/>
                <a:ea typeface="Tahoma"/>
                <a:cs typeface="Tahoma"/>
                <a:sym typeface="Tahoma"/>
              </a:rPr>
              <a:t>+ </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a:t>
            </a:r>
            <a:endParaRPr/>
          </a:p>
        </p:txBody>
      </p:sp>
      <p:cxnSp>
        <p:nvCxnSpPr>
          <p:cNvPr id="993" name="Google Shape;993;p58"/>
          <p:cNvCxnSpPr/>
          <p:nvPr/>
        </p:nvCxnSpPr>
        <p:spPr>
          <a:xfrm flipH="1" rot="10800000">
            <a:off x="3429000" y="1676400"/>
            <a:ext cx="1447800" cy="4038600"/>
          </a:xfrm>
          <a:prstGeom prst="straightConnector1">
            <a:avLst/>
          </a:prstGeom>
          <a:noFill/>
          <a:ln cap="flat" cmpd="sng" w="12700">
            <a:solidFill>
              <a:schemeClr val="dk1"/>
            </a:solidFill>
            <a:prstDash val="solid"/>
            <a:round/>
            <a:headEnd len="med" w="med" type="none"/>
            <a:tailEnd len="med" w="med" type="none"/>
          </a:ln>
        </p:spPr>
      </p:cxnSp>
      <p:sp>
        <p:nvSpPr>
          <p:cNvPr id="994" name="Google Shape;994;p58"/>
          <p:cNvSpPr txBox="1"/>
          <p:nvPr/>
        </p:nvSpPr>
        <p:spPr>
          <a:xfrm>
            <a:off x="6248400" y="3200400"/>
            <a:ext cx="24384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sp>
        <p:nvSpPr>
          <p:cNvPr id="995" name="Google Shape;995;p58"/>
          <p:cNvSpPr txBox="1"/>
          <p:nvPr/>
        </p:nvSpPr>
        <p:spPr>
          <a:xfrm>
            <a:off x="6400800" y="3352800"/>
            <a:ext cx="2209800" cy="7016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ahoma"/>
                <a:ea typeface="Tahoma"/>
                <a:cs typeface="Tahoma"/>
                <a:sym typeface="Tahoma"/>
              </a:rPr>
              <a:t>How would you classify this data?</a:t>
            </a:r>
            <a:endParaRPr/>
          </a:p>
        </p:txBody>
      </p:sp>
      <p:sp>
        <p:nvSpPr>
          <p:cNvPr id="996" name="Google Shape;996;p5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997" name="Google Shape;997;p5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59"/>
          <p:cNvSpPr/>
          <p:nvPr/>
        </p:nvSpPr>
        <p:spPr>
          <a:xfrm>
            <a:off x="152400" y="304800"/>
            <a:ext cx="4648200" cy="685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 Linear Classifiers</a:t>
            </a:r>
            <a:endParaRPr/>
          </a:p>
        </p:txBody>
      </p:sp>
      <p:sp>
        <p:nvSpPr>
          <p:cNvPr id="1004" name="Google Shape;1004;p59"/>
          <p:cNvSpPr/>
          <p:nvPr/>
        </p:nvSpPr>
        <p:spPr>
          <a:xfrm>
            <a:off x="5334000" y="776288"/>
            <a:ext cx="1600200" cy="654050"/>
          </a:xfrm>
          <a:prstGeom prst="rect">
            <a:avLst/>
          </a:prstGeom>
          <a:solidFill>
            <a:srgbClr val="FF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600">
                <a:solidFill>
                  <a:schemeClr val="dk1"/>
                </a:solidFill>
                <a:latin typeface="Tahoma"/>
                <a:ea typeface="Tahoma"/>
                <a:cs typeface="Tahoma"/>
                <a:sym typeface="Tahoma"/>
              </a:rPr>
              <a:t>f </a:t>
            </a:r>
            <a:r>
              <a:rPr lang="en-US" sz="2000">
                <a:solidFill>
                  <a:schemeClr val="dk1"/>
                </a:solidFill>
                <a:latin typeface="Tahoma"/>
                <a:ea typeface="Tahoma"/>
                <a:cs typeface="Tahoma"/>
                <a:sym typeface="Tahoma"/>
              </a:rPr>
              <a:t>        </a:t>
            </a:r>
            <a:endParaRPr/>
          </a:p>
        </p:txBody>
      </p:sp>
      <p:cxnSp>
        <p:nvCxnSpPr>
          <p:cNvPr id="1005" name="Google Shape;1005;p59"/>
          <p:cNvCxnSpPr/>
          <p:nvPr/>
        </p:nvCxnSpPr>
        <p:spPr>
          <a:xfrm>
            <a:off x="39624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006" name="Google Shape;1006;p59"/>
          <p:cNvSpPr txBox="1"/>
          <p:nvPr/>
        </p:nvSpPr>
        <p:spPr>
          <a:xfrm>
            <a:off x="3505200" y="762000"/>
            <a:ext cx="609600" cy="519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800">
                <a:solidFill>
                  <a:schemeClr val="dk1"/>
                </a:solidFill>
                <a:latin typeface="Tahoma"/>
                <a:ea typeface="Tahoma"/>
                <a:cs typeface="Tahoma"/>
                <a:sym typeface="Tahoma"/>
              </a:rPr>
              <a:t>x</a:t>
            </a:r>
            <a:endParaRPr/>
          </a:p>
        </p:txBody>
      </p:sp>
      <p:cxnSp>
        <p:nvCxnSpPr>
          <p:cNvPr id="1007" name="Google Shape;1007;p59"/>
          <p:cNvCxnSpPr/>
          <p:nvPr/>
        </p:nvCxnSpPr>
        <p:spPr>
          <a:xfrm>
            <a:off x="6019800" y="381000"/>
            <a:ext cx="0" cy="381000"/>
          </a:xfrm>
          <a:prstGeom prst="straightConnector1">
            <a:avLst/>
          </a:prstGeom>
          <a:noFill/>
          <a:ln cap="flat" cmpd="sng" w="12700">
            <a:solidFill>
              <a:schemeClr val="dk1"/>
            </a:solidFill>
            <a:prstDash val="solid"/>
            <a:round/>
            <a:headEnd len="med" w="med" type="none"/>
            <a:tailEnd len="med" w="med" type="triangle"/>
          </a:ln>
        </p:spPr>
      </p:cxnSp>
      <p:sp>
        <p:nvSpPr>
          <p:cNvPr id="1008" name="Google Shape;1008;p59"/>
          <p:cNvSpPr txBox="1"/>
          <p:nvPr/>
        </p:nvSpPr>
        <p:spPr>
          <a:xfrm>
            <a:off x="5791200" y="0"/>
            <a:ext cx="381000" cy="5794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CC00"/>
                </a:solidFill>
                <a:latin typeface="Noto Sans Symbols"/>
                <a:ea typeface="Noto Sans Symbols"/>
                <a:cs typeface="Noto Sans Symbols"/>
                <a:sym typeface="Noto Sans Symbols"/>
              </a:rPr>
              <a:t>α</a:t>
            </a:r>
            <a:endParaRPr/>
          </a:p>
        </p:txBody>
      </p:sp>
      <p:cxnSp>
        <p:nvCxnSpPr>
          <p:cNvPr id="1009" name="Google Shape;1009;p59"/>
          <p:cNvCxnSpPr/>
          <p:nvPr/>
        </p:nvCxnSpPr>
        <p:spPr>
          <a:xfrm>
            <a:off x="69342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010" name="Google Shape;1010;p59"/>
          <p:cNvSpPr txBox="1"/>
          <p:nvPr/>
        </p:nvSpPr>
        <p:spPr>
          <a:xfrm>
            <a:off x="8305800" y="838200"/>
            <a:ext cx="83820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Tahoma"/>
                <a:ea typeface="Tahoma"/>
                <a:cs typeface="Tahoma"/>
                <a:sym typeface="Tahoma"/>
              </a:rPr>
              <a:t>y</a:t>
            </a:r>
            <a:r>
              <a:rPr baseline="30000" lang="en-US" sz="3200">
                <a:solidFill>
                  <a:schemeClr val="dk1"/>
                </a:solidFill>
                <a:latin typeface="Tahoma"/>
                <a:ea typeface="Tahoma"/>
                <a:cs typeface="Tahoma"/>
                <a:sym typeface="Tahoma"/>
              </a:rPr>
              <a:t>est</a:t>
            </a:r>
            <a:endParaRPr/>
          </a:p>
        </p:txBody>
      </p:sp>
      <p:sp>
        <p:nvSpPr>
          <p:cNvPr id="1011" name="Google Shape;1011;p59"/>
          <p:cNvSpPr txBox="1"/>
          <p:nvPr/>
        </p:nvSpPr>
        <p:spPr>
          <a:xfrm>
            <a:off x="838200" y="1905000"/>
            <a:ext cx="1905000" cy="8540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denotes +1</a:t>
            </a:r>
            <a:endParaRPr/>
          </a:p>
          <a:p>
            <a:pPr indent="0" lvl="0" marL="0" marR="0" rtl="0" algn="ctr">
              <a:spcBef>
                <a:spcPts val="1000"/>
              </a:spcBef>
              <a:spcAft>
                <a:spcPts val="0"/>
              </a:spcAft>
              <a:buNone/>
            </a:pPr>
            <a:r>
              <a:rPr lang="en-US" sz="2000">
                <a:solidFill>
                  <a:schemeClr val="dk1"/>
                </a:solidFill>
                <a:latin typeface="Tahoma"/>
                <a:ea typeface="Tahoma"/>
                <a:cs typeface="Tahoma"/>
                <a:sym typeface="Tahoma"/>
              </a:rPr>
              <a:t>denotes -1</a:t>
            </a:r>
            <a:endParaRPr/>
          </a:p>
        </p:txBody>
      </p:sp>
      <p:sp>
        <p:nvSpPr>
          <p:cNvPr id="1012" name="Google Shape;1012;p59"/>
          <p:cNvSpPr/>
          <p:nvPr/>
        </p:nvSpPr>
        <p:spPr>
          <a:xfrm rot="4777107">
            <a:off x="915194" y="2056606"/>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13" name="Google Shape;1013;p59"/>
          <p:cNvSpPr/>
          <p:nvPr/>
        </p:nvSpPr>
        <p:spPr>
          <a:xfrm rot="5895381">
            <a:off x="915988" y="2513012"/>
            <a:ext cx="50800"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014" name="Google Shape;1014;p59"/>
          <p:cNvCxnSpPr/>
          <p:nvPr/>
        </p:nvCxnSpPr>
        <p:spPr>
          <a:xfrm>
            <a:off x="2590800" y="2209800"/>
            <a:ext cx="0" cy="3505200"/>
          </a:xfrm>
          <a:prstGeom prst="straightConnector1">
            <a:avLst/>
          </a:prstGeom>
          <a:noFill/>
          <a:ln cap="flat" cmpd="sng" w="38100">
            <a:solidFill>
              <a:schemeClr val="hlink"/>
            </a:solidFill>
            <a:prstDash val="solid"/>
            <a:round/>
            <a:headEnd len="med" w="med" type="none"/>
            <a:tailEnd len="med" w="med" type="none"/>
          </a:ln>
        </p:spPr>
      </p:cxnSp>
      <p:cxnSp>
        <p:nvCxnSpPr>
          <p:cNvPr id="1015" name="Google Shape;1015;p59"/>
          <p:cNvCxnSpPr/>
          <p:nvPr/>
        </p:nvCxnSpPr>
        <p:spPr>
          <a:xfrm>
            <a:off x="2438400" y="5562600"/>
            <a:ext cx="3657600" cy="0"/>
          </a:xfrm>
          <a:prstGeom prst="straightConnector1">
            <a:avLst/>
          </a:prstGeom>
          <a:noFill/>
          <a:ln cap="flat" cmpd="sng" w="38100">
            <a:solidFill>
              <a:schemeClr val="hlink"/>
            </a:solidFill>
            <a:prstDash val="solid"/>
            <a:round/>
            <a:headEnd len="med" w="med" type="none"/>
            <a:tailEnd len="med" w="med" type="none"/>
          </a:ln>
        </p:spPr>
      </p:cxnSp>
      <p:sp>
        <p:nvSpPr>
          <p:cNvPr id="1016" name="Google Shape;1016;p59"/>
          <p:cNvSpPr/>
          <p:nvPr/>
        </p:nvSpPr>
        <p:spPr>
          <a:xfrm>
            <a:off x="3717925" y="5032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17" name="Google Shape;1017;p59"/>
          <p:cNvSpPr/>
          <p:nvPr/>
        </p:nvSpPr>
        <p:spPr>
          <a:xfrm>
            <a:off x="2486025" y="3903663"/>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18" name="Google Shape;1018;p59"/>
          <p:cNvSpPr/>
          <p:nvPr/>
        </p:nvSpPr>
        <p:spPr>
          <a:xfrm>
            <a:off x="4340225" y="28146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19" name="Google Shape;1019;p59"/>
          <p:cNvSpPr/>
          <p:nvPr/>
        </p:nvSpPr>
        <p:spPr>
          <a:xfrm>
            <a:off x="4403725" y="3635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0" name="Google Shape;1020;p59"/>
          <p:cNvSpPr/>
          <p:nvPr/>
        </p:nvSpPr>
        <p:spPr>
          <a:xfrm>
            <a:off x="3409950" y="2663825"/>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1" name="Google Shape;1021;p59"/>
          <p:cNvSpPr/>
          <p:nvPr/>
        </p:nvSpPr>
        <p:spPr>
          <a:xfrm>
            <a:off x="3886200" y="3733800"/>
            <a:ext cx="5397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2" name="Google Shape;1022;p59"/>
          <p:cNvSpPr/>
          <p:nvPr/>
        </p:nvSpPr>
        <p:spPr>
          <a:xfrm>
            <a:off x="3048000" y="3124200"/>
            <a:ext cx="60325" cy="587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3" name="Google Shape;1023;p59"/>
          <p:cNvSpPr/>
          <p:nvPr/>
        </p:nvSpPr>
        <p:spPr>
          <a:xfrm>
            <a:off x="5105400" y="4114800"/>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4" name="Google Shape;1024;p59"/>
          <p:cNvSpPr/>
          <p:nvPr/>
        </p:nvSpPr>
        <p:spPr>
          <a:xfrm rot="-1118274">
            <a:off x="3887788" y="4443413"/>
            <a:ext cx="5397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5" name="Google Shape;1025;p59"/>
          <p:cNvSpPr/>
          <p:nvPr/>
        </p:nvSpPr>
        <p:spPr>
          <a:xfrm rot="-1118274">
            <a:off x="6003925" y="32289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6" name="Google Shape;1026;p59"/>
          <p:cNvSpPr/>
          <p:nvPr/>
        </p:nvSpPr>
        <p:spPr>
          <a:xfrm rot="-1118274">
            <a:off x="5295900" y="4545013"/>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7" name="Google Shape;1027;p59"/>
          <p:cNvSpPr/>
          <p:nvPr/>
        </p:nvSpPr>
        <p:spPr>
          <a:xfrm rot="-1118274">
            <a:off x="3124200" y="2667000"/>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8" name="Google Shape;1028;p59"/>
          <p:cNvSpPr/>
          <p:nvPr/>
        </p:nvSpPr>
        <p:spPr>
          <a:xfrm rot="-1118274">
            <a:off x="4711700" y="35845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9" name="Google Shape;1029;p59"/>
          <p:cNvSpPr/>
          <p:nvPr/>
        </p:nvSpPr>
        <p:spPr>
          <a:xfrm rot="-1118274">
            <a:off x="5867400" y="4495800"/>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0" name="Google Shape;1030;p59"/>
          <p:cNvSpPr/>
          <p:nvPr/>
        </p:nvSpPr>
        <p:spPr>
          <a:xfrm rot="-1118274">
            <a:off x="3114675" y="36401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1" name="Google Shape;1031;p59"/>
          <p:cNvSpPr/>
          <p:nvPr/>
        </p:nvSpPr>
        <p:spPr>
          <a:xfrm rot="5895381">
            <a:off x="3867150" y="3057525"/>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2" name="Google Shape;1032;p59"/>
          <p:cNvSpPr/>
          <p:nvPr/>
        </p:nvSpPr>
        <p:spPr>
          <a:xfrm rot="5895381">
            <a:off x="4136231" y="5242719"/>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3" name="Google Shape;1033;p59"/>
          <p:cNvSpPr/>
          <p:nvPr/>
        </p:nvSpPr>
        <p:spPr>
          <a:xfrm rot="5895381">
            <a:off x="3114675" y="40989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4" name="Google Shape;1034;p59"/>
          <p:cNvSpPr/>
          <p:nvPr/>
        </p:nvSpPr>
        <p:spPr>
          <a:xfrm rot="5895381">
            <a:off x="4343400" y="2393950"/>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5" name="Google Shape;1035;p59"/>
          <p:cNvSpPr/>
          <p:nvPr/>
        </p:nvSpPr>
        <p:spPr>
          <a:xfrm rot="5895381">
            <a:off x="5304632" y="4144169"/>
            <a:ext cx="58737"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6" name="Google Shape;1036;p59"/>
          <p:cNvSpPr/>
          <p:nvPr/>
        </p:nvSpPr>
        <p:spPr>
          <a:xfrm rot="5895381">
            <a:off x="4370388" y="407987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7" name="Google Shape;1037;p59"/>
          <p:cNvSpPr/>
          <p:nvPr/>
        </p:nvSpPr>
        <p:spPr>
          <a:xfrm rot="5895381">
            <a:off x="5619750" y="3365500"/>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8" name="Google Shape;1038;p59"/>
          <p:cNvSpPr/>
          <p:nvPr/>
        </p:nvSpPr>
        <p:spPr>
          <a:xfrm rot="5895381">
            <a:off x="3087688" y="23463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39" name="Google Shape;1039;p59"/>
          <p:cNvSpPr/>
          <p:nvPr/>
        </p:nvSpPr>
        <p:spPr>
          <a:xfrm rot="5895381">
            <a:off x="5260975" y="32734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0" name="Google Shape;1040;p59"/>
          <p:cNvSpPr/>
          <p:nvPr/>
        </p:nvSpPr>
        <p:spPr>
          <a:xfrm rot="5895381">
            <a:off x="5117307" y="4718844"/>
            <a:ext cx="58737"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1" name="Google Shape;1041;p59"/>
          <p:cNvSpPr/>
          <p:nvPr/>
        </p:nvSpPr>
        <p:spPr>
          <a:xfrm rot="4777107">
            <a:off x="3498057" y="3534569"/>
            <a:ext cx="58737"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2" name="Google Shape;1042;p59"/>
          <p:cNvSpPr/>
          <p:nvPr/>
        </p:nvSpPr>
        <p:spPr>
          <a:xfrm rot="4777107">
            <a:off x="4651375" y="5254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3" name="Google Shape;1043;p59"/>
          <p:cNvSpPr/>
          <p:nvPr/>
        </p:nvSpPr>
        <p:spPr>
          <a:xfrm rot="4777107">
            <a:off x="4346575" y="4873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4" name="Google Shape;1044;p59"/>
          <p:cNvSpPr/>
          <p:nvPr/>
        </p:nvSpPr>
        <p:spPr>
          <a:xfrm rot="4777107">
            <a:off x="2817019" y="3736181"/>
            <a:ext cx="58738"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5" name="Google Shape;1045;p59"/>
          <p:cNvSpPr/>
          <p:nvPr/>
        </p:nvSpPr>
        <p:spPr>
          <a:xfrm rot="4777107">
            <a:off x="3713163" y="2776537"/>
            <a:ext cx="50800"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6" name="Google Shape;1046;p59"/>
          <p:cNvSpPr/>
          <p:nvPr/>
        </p:nvSpPr>
        <p:spPr>
          <a:xfrm rot="4777107">
            <a:off x="4356101" y="4364037"/>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7" name="Google Shape;1047;p59"/>
          <p:cNvSpPr/>
          <p:nvPr/>
        </p:nvSpPr>
        <p:spPr>
          <a:xfrm rot="4777107">
            <a:off x="2504282" y="3082131"/>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8" name="Google Shape;1048;p59"/>
          <p:cNvSpPr/>
          <p:nvPr/>
        </p:nvSpPr>
        <p:spPr>
          <a:xfrm rot="4777107">
            <a:off x="3937794" y="5049044"/>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49" name="Google Shape;1049;p59"/>
          <p:cNvSpPr/>
          <p:nvPr/>
        </p:nvSpPr>
        <p:spPr>
          <a:xfrm rot="4777107">
            <a:off x="5303838" y="4756150"/>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50" name="Google Shape;1050;p59"/>
          <p:cNvSpPr txBox="1"/>
          <p:nvPr/>
        </p:nvSpPr>
        <p:spPr>
          <a:xfrm>
            <a:off x="5486400" y="1676400"/>
            <a:ext cx="32004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000">
                <a:solidFill>
                  <a:schemeClr val="dk1"/>
                </a:solidFill>
                <a:latin typeface="Tahoma"/>
                <a:ea typeface="Tahoma"/>
                <a:cs typeface="Tahoma"/>
                <a:sym typeface="Tahoma"/>
              </a:rPr>
              <a:t>f</a:t>
            </a:r>
            <a:r>
              <a:rPr i="1" lang="en-US" sz="2000">
                <a:solidFill>
                  <a:schemeClr val="dk1"/>
                </a:solidFill>
                <a:latin typeface="Tahoma"/>
                <a:ea typeface="Tahoma"/>
                <a:cs typeface="Tahoma"/>
                <a:sym typeface="Tahoma"/>
              </a:rPr>
              <a:t>(</a:t>
            </a:r>
            <a:r>
              <a:rPr b="1" i="1" lang="en-US" sz="2000">
                <a:solidFill>
                  <a:schemeClr val="dk1"/>
                </a:solidFill>
                <a:latin typeface="Tahoma"/>
                <a:ea typeface="Tahoma"/>
                <a:cs typeface="Tahoma"/>
                <a:sym typeface="Tahoma"/>
              </a:rPr>
              <a:t>x</a:t>
            </a:r>
            <a:r>
              <a:rPr i="1" lang="en-US" sz="2000">
                <a:solidFill>
                  <a:schemeClr val="dk1"/>
                </a:solidFill>
                <a:latin typeface="Tahoma"/>
                <a:ea typeface="Tahoma"/>
                <a:cs typeface="Tahoma"/>
                <a:sym typeface="Tahoma"/>
              </a:rPr>
              <a:t>,</a:t>
            </a:r>
            <a:r>
              <a:rPr b="1" i="1" lang="en-US" sz="2000">
                <a:solidFill>
                  <a:srgbClr val="00CC00"/>
                </a:solidFill>
                <a:latin typeface="Tahoma"/>
                <a:ea typeface="Tahoma"/>
                <a:cs typeface="Tahoma"/>
                <a:sym typeface="Tahoma"/>
              </a:rPr>
              <a:t>w</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 = sign(</a:t>
            </a:r>
            <a:r>
              <a:rPr b="1" i="1" lang="en-US" sz="2000">
                <a:solidFill>
                  <a:srgbClr val="00CC00"/>
                </a:solidFill>
                <a:latin typeface="Tahoma"/>
                <a:ea typeface="Tahoma"/>
                <a:cs typeface="Tahoma"/>
                <a:sym typeface="Tahoma"/>
              </a:rPr>
              <a:t>w</a:t>
            </a:r>
            <a:r>
              <a:rPr b="1" i="1" lang="en-US" sz="2000">
                <a:solidFill>
                  <a:schemeClr val="dk1"/>
                </a:solidFill>
                <a:latin typeface="Tahoma"/>
                <a:ea typeface="Tahoma"/>
                <a:cs typeface="Tahoma"/>
                <a:sym typeface="Tahoma"/>
              </a:rPr>
              <a:t> x</a:t>
            </a:r>
            <a:r>
              <a:rPr i="1" lang="en-US" sz="2000">
                <a:solidFill>
                  <a:srgbClr val="00CC00"/>
                </a:solidFill>
                <a:latin typeface="Tahoma"/>
                <a:ea typeface="Tahoma"/>
                <a:cs typeface="Tahoma"/>
                <a:sym typeface="Tahoma"/>
              </a:rPr>
              <a:t> </a:t>
            </a:r>
            <a:r>
              <a:rPr i="1" lang="en-US" sz="2000">
                <a:solidFill>
                  <a:schemeClr val="dk1"/>
                </a:solidFill>
                <a:latin typeface="Tahoma"/>
                <a:ea typeface="Tahoma"/>
                <a:cs typeface="Tahoma"/>
                <a:sym typeface="Tahoma"/>
              </a:rPr>
              <a:t>+ </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a:t>
            </a:r>
            <a:endParaRPr/>
          </a:p>
        </p:txBody>
      </p:sp>
      <p:cxnSp>
        <p:nvCxnSpPr>
          <p:cNvPr id="1051" name="Google Shape;1051;p59"/>
          <p:cNvCxnSpPr/>
          <p:nvPr/>
        </p:nvCxnSpPr>
        <p:spPr>
          <a:xfrm flipH="1" rot="10800000">
            <a:off x="3429000" y="1676400"/>
            <a:ext cx="1447800" cy="4038600"/>
          </a:xfrm>
          <a:prstGeom prst="straightConnector1">
            <a:avLst/>
          </a:prstGeom>
          <a:noFill/>
          <a:ln cap="flat" cmpd="sng" w="12700">
            <a:solidFill>
              <a:schemeClr val="dk1"/>
            </a:solidFill>
            <a:prstDash val="solid"/>
            <a:round/>
            <a:headEnd len="med" w="med" type="none"/>
            <a:tailEnd len="med" w="med" type="none"/>
          </a:ln>
        </p:spPr>
      </p:cxnSp>
      <p:sp>
        <p:nvSpPr>
          <p:cNvPr id="1052" name="Google Shape;1052;p59"/>
          <p:cNvSpPr txBox="1"/>
          <p:nvPr/>
        </p:nvSpPr>
        <p:spPr>
          <a:xfrm>
            <a:off x="6248400" y="3200400"/>
            <a:ext cx="24384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sp>
        <p:nvSpPr>
          <p:cNvPr id="1053" name="Google Shape;1053;p59"/>
          <p:cNvSpPr txBox="1"/>
          <p:nvPr/>
        </p:nvSpPr>
        <p:spPr>
          <a:xfrm>
            <a:off x="6400800" y="3352800"/>
            <a:ext cx="2209800" cy="1920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ahoma"/>
                <a:ea typeface="Tahoma"/>
                <a:cs typeface="Tahoma"/>
                <a:sym typeface="Tahoma"/>
              </a:rPr>
              <a:t>Any of these would be fine..</a:t>
            </a:r>
            <a:endParaRPr/>
          </a:p>
          <a:p>
            <a:pPr indent="0" lvl="0" marL="0" marR="0" rtl="0" algn="l">
              <a:spcBef>
                <a:spcPts val="1000"/>
              </a:spcBef>
              <a:spcAft>
                <a:spcPts val="0"/>
              </a:spcAft>
              <a:buNone/>
            </a:pPr>
            <a:r>
              <a:t/>
            </a:r>
            <a:endParaRPr sz="2000">
              <a:solidFill>
                <a:schemeClr val="dk1"/>
              </a:solidFill>
              <a:latin typeface="Tahoma"/>
              <a:ea typeface="Tahoma"/>
              <a:cs typeface="Tahoma"/>
              <a:sym typeface="Tahoma"/>
            </a:endParaRPr>
          </a:p>
          <a:p>
            <a:pPr indent="0" lvl="0" marL="0" marR="0" rtl="0" algn="l">
              <a:spcBef>
                <a:spcPts val="1000"/>
              </a:spcBef>
              <a:spcAft>
                <a:spcPts val="0"/>
              </a:spcAft>
              <a:buNone/>
            </a:pPr>
            <a:r>
              <a:rPr lang="en-US" sz="2000">
                <a:solidFill>
                  <a:schemeClr val="dk1"/>
                </a:solidFill>
                <a:latin typeface="Tahoma"/>
                <a:ea typeface="Tahoma"/>
                <a:cs typeface="Tahoma"/>
                <a:sym typeface="Tahoma"/>
              </a:rPr>
              <a:t>..but which is best?</a:t>
            </a:r>
            <a:endParaRPr/>
          </a:p>
        </p:txBody>
      </p:sp>
      <p:cxnSp>
        <p:nvCxnSpPr>
          <p:cNvPr id="1054" name="Google Shape;1054;p59"/>
          <p:cNvCxnSpPr/>
          <p:nvPr/>
        </p:nvCxnSpPr>
        <p:spPr>
          <a:xfrm flipH="1" rot="10800000">
            <a:off x="2286000" y="2362200"/>
            <a:ext cx="4038600" cy="2590800"/>
          </a:xfrm>
          <a:prstGeom prst="straightConnector1">
            <a:avLst/>
          </a:prstGeom>
          <a:noFill/>
          <a:ln cap="flat" cmpd="sng" w="12700">
            <a:solidFill>
              <a:schemeClr val="dk1"/>
            </a:solidFill>
            <a:prstDash val="solid"/>
            <a:round/>
            <a:headEnd len="med" w="med" type="none"/>
            <a:tailEnd len="med" w="med" type="none"/>
          </a:ln>
        </p:spPr>
      </p:cxnSp>
      <p:cxnSp>
        <p:nvCxnSpPr>
          <p:cNvPr id="1055" name="Google Shape;1055;p59"/>
          <p:cNvCxnSpPr/>
          <p:nvPr/>
        </p:nvCxnSpPr>
        <p:spPr>
          <a:xfrm flipH="1" rot="10800000">
            <a:off x="2590800" y="2209800"/>
            <a:ext cx="3124200" cy="3048000"/>
          </a:xfrm>
          <a:prstGeom prst="straightConnector1">
            <a:avLst/>
          </a:prstGeom>
          <a:noFill/>
          <a:ln cap="flat" cmpd="sng" w="12700">
            <a:solidFill>
              <a:schemeClr val="dk1"/>
            </a:solidFill>
            <a:prstDash val="solid"/>
            <a:round/>
            <a:headEnd len="med" w="med" type="none"/>
            <a:tailEnd len="med" w="med" type="none"/>
          </a:ln>
        </p:spPr>
      </p:cxnSp>
      <p:cxnSp>
        <p:nvCxnSpPr>
          <p:cNvPr id="1056" name="Google Shape;1056;p59"/>
          <p:cNvCxnSpPr/>
          <p:nvPr/>
        </p:nvCxnSpPr>
        <p:spPr>
          <a:xfrm flipH="1" rot="10800000">
            <a:off x="2057400" y="2438400"/>
            <a:ext cx="4800600" cy="2209800"/>
          </a:xfrm>
          <a:prstGeom prst="straightConnector1">
            <a:avLst/>
          </a:prstGeom>
          <a:noFill/>
          <a:ln cap="flat" cmpd="sng" w="12700">
            <a:solidFill>
              <a:schemeClr val="dk1"/>
            </a:solidFill>
            <a:prstDash val="solid"/>
            <a:round/>
            <a:headEnd len="med" w="med" type="none"/>
            <a:tailEnd len="med" w="med" type="none"/>
          </a:ln>
        </p:spPr>
      </p:cxnSp>
      <p:cxnSp>
        <p:nvCxnSpPr>
          <p:cNvPr id="1057" name="Google Shape;1057;p59"/>
          <p:cNvCxnSpPr/>
          <p:nvPr/>
        </p:nvCxnSpPr>
        <p:spPr>
          <a:xfrm flipH="1" rot="10800000">
            <a:off x="2438400" y="2209800"/>
            <a:ext cx="3810000" cy="2819400"/>
          </a:xfrm>
          <a:prstGeom prst="straightConnector1">
            <a:avLst/>
          </a:prstGeom>
          <a:noFill/>
          <a:ln cap="flat" cmpd="sng" w="12700">
            <a:solidFill>
              <a:schemeClr val="dk1"/>
            </a:solidFill>
            <a:prstDash val="solid"/>
            <a:round/>
            <a:headEnd len="med" w="med" type="none"/>
            <a:tailEnd len="med" w="med" type="none"/>
          </a:ln>
        </p:spPr>
      </p:cxnSp>
      <p:cxnSp>
        <p:nvCxnSpPr>
          <p:cNvPr id="1058" name="Google Shape;1058;p59"/>
          <p:cNvCxnSpPr/>
          <p:nvPr/>
        </p:nvCxnSpPr>
        <p:spPr>
          <a:xfrm flipH="1" rot="10800000">
            <a:off x="2362200" y="1905000"/>
            <a:ext cx="3886200" cy="3352800"/>
          </a:xfrm>
          <a:prstGeom prst="straightConnector1">
            <a:avLst/>
          </a:prstGeom>
          <a:noFill/>
          <a:ln cap="flat" cmpd="sng" w="12700">
            <a:solidFill>
              <a:schemeClr val="dk1"/>
            </a:solidFill>
            <a:prstDash val="solid"/>
            <a:round/>
            <a:headEnd len="med" w="med" type="none"/>
            <a:tailEnd len="med" w="med" type="none"/>
          </a:ln>
        </p:spPr>
      </p:cxnSp>
      <p:cxnSp>
        <p:nvCxnSpPr>
          <p:cNvPr id="1059" name="Google Shape;1059;p59"/>
          <p:cNvCxnSpPr/>
          <p:nvPr/>
        </p:nvCxnSpPr>
        <p:spPr>
          <a:xfrm flipH="1" rot="10800000">
            <a:off x="2590800" y="1752600"/>
            <a:ext cx="3429000" cy="3352800"/>
          </a:xfrm>
          <a:prstGeom prst="straightConnector1">
            <a:avLst/>
          </a:prstGeom>
          <a:noFill/>
          <a:ln cap="flat" cmpd="sng" w="12700">
            <a:solidFill>
              <a:schemeClr val="dk1"/>
            </a:solidFill>
            <a:prstDash val="solid"/>
            <a:round/>
            <a:headEnd len="med" w="med" type="none"/>
            <a:tailEnd len="med" w="med" type="none"/>
          </a:ln>
        </p:spPr>
      </p:cxnSp>
      <p:cxnSp>
        <p:nvCxnSpPr>
          <p:cNvPr id="1060" name="Google Shape;1060;p59"/>
          <p:cNvCxnSpPr/>
          <p:nvPr/>
        </p:nvCxnSpPr>
        <p:spPr>
          <a:xfrm flipH="1" rot="10800000">
            <a:off x="2819400" y="2133600"/>
            <a:ext cx="2743200" cy="3505200"/>
          </a:xfrm>
          <a:prstGeom prst="straightConnector1">
            <a:avLst/>
          </a:prstGeom>
          <a:noFill/>
          <a:ln cap="flat" cmpd="sng" w="12700">
            <a:solidFill>
              <a:schemeClr val="dk1"/>
            </a:solidFill>
            <a:prstDash val="solid"/>
            <a:round/>
            <a:headEnd len="med" w="med" type="none"/>
            <a:tailEnd len="med" w="med" type="none"/>
          </a:ln>
        </p:spPr>
      </p:cxnSp>
      <p:cxnSp>
        <p:nvCxnSpPr>
          <p:cNvPr id="1061" name="Google Shape;1061;p59"/>
          <p:cNvCxnSpPr/>
          <p:nvPr/>
        </p:nvCxnSpPr>
        <p:spPr>
          <a:xfrm flipH="1" rot="10800000">
            <a:off x="2362200" y="2209800"/>
            <a:ext cx="4114800" cy="2819400"/>
          </a:xfrm>
          <a:prstGeom prst="straightConnector1">
            <a:avLst/>
          </a:prstGeom>
          <a:noFill/>
          <a:ln cap="flat" cmpd="sng" w="12700">
            <a:solidFill>
              <a:schemeClr val="dk1"/>
            </a:solidFill>
            <a:prstDash val="solid"/>
            <a:round/>
            <a:headEnd len="med" w="med" type="none"/>
            <a:tailEnd len="med" w="med" type="none"/>
          </a:ln>
        </p:spPr>
      </p:cxnSp>
      <p:sp>
        <p:nvSpPr>
          <p:cNvPr id="1062" name="Google Shape;1062;p5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063" name="Google Shape;1063;p5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60"/>
          <p:cNvSpPr/>
          <p:nvPr/>
        </p:nvSpPr>
        <p:spPr>
          <a:xfrm>
            <a:off x="152400" y="304800"/>
            <a:ext cx="4648200" cy="685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 Linear Classifiers</a:t>
            </a:r>
            <a:endParaRPr/>
          </a:p>
        </p:txBody>
      </p:sp>
      <p:sp>
        <p:nvSpPr>
          <p:cNvPr id="1070" name="Google Shape;1070;p60"/>
          <p:cNvSpPr/>
          <p:nvPr/>
        </p:nvSpPr>
        <p:spPr>
          <a:xfrm>
            <a:off x="5334000" y="776288"/>
            <a:ext cx="1600200" cy="654050"/>
          </a:xfrm>
          <a:prstGeom prst="rect">
            <a:avLst/>
          </a:prstGeom>
          <a:solidFill>
            <a:srgbClr val="FF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600">
                <a:solidFill>
                  <a:schemeClr val="dk1"/>
                </a:solidFill>
                <a:latin typeface="Tahoma"/>
                <a:ea typeface="Tahoma"/>
                <a:cs typeface="Tahoma"/>
                <a:sym typeface="Tahoma"/>
              </a:rPr>
              <a:t>f </a:t>
            </a:r>
            <a:r>
              <a:rPr lang="en-US" sz="2000">
                <a:solidFill>
                  <a:schemeClr val="dk1"/>
                </a:solidFill>
                <a:latin typeface="Tahoma"/>
                <a:ea typeface="Tahoma"/>
                <a:cs typeface="Tahoma"/>
                <a:sym typeface="Tahoma"/>
              </a:rPr>
              <a:t>        </a:t>
            </a:r>
            <a:endParaRPr/>
          </a:p>
        </p:txBody>
      </p:sp>
      <p:cxnSp>
        <p:nvCxnSpPr>
          <p:cNvPr id="1071" name="Google Shape;1071;p60"/>
          <p:cNvCxnSpPr/>
          <p:nvPr/>
        </p:nvCxnSpPr>
        <p:spPr>
          <a:xfrm>
            <a:off x="39624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072" name="Google Shape;1072;p60"/>
          <p:cNvSpPr txBox="1"/>
          <p:nvPr/>
        </p:nvSpPr>
        <p:spPr>
          <a:xfrm>
            <a:off x="3505200" y="762000"/>
            <a:ext cx="609600" cy="519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800">
                <a:solidFill>
                  <a:schemeClr val="dk1"/>
                </a:solidFill>
                <a:latin typeface="Tahoma"/>
                <a:ea typeface="Tahoma"/>
                <a:cs typeface="Tahoma"/>
                <a:sym typeface="Tahoma"/>
              </a:rPr>
              <a:t>x</a:t>
            </a:r>
            <a:endParaRPr/>
          </a:p>
        </p:txBody>
      </p:sp>
      <p:cxnSp>
        <p:nvCxnSpPr>
          <p:cNvPr id="1073" name="Google Shape;1073;p60"/>
          <p:cNvCxnSpPr/>
          <p:nvPr/>
        </p:nvCxnSpPr>
        <p:spPr>
          <a:xfrm>
            <a:off x="6019800" y="381000"/>
            <a:ext cx="0" cy="381000"/>
          </a:xfrm>
          <a:prstGeom prst="straightConnector1">
            <a:avLst/>
          </a:prstGeom>
          <a:noFill/>
          <a:ln cap="flat" cmpd="sng" w="12700">
            <a:solidFill>
              <a:schemeClr val="dk1"/>
            </a:solidFill>
            <a:prstDash val="solid"/>
            <a:round/>
            <a:headEnd len="med" w="med" type="none"/>
            <a:tailEnd len="med" w="med" type="triangle"/>
          </a:ln>
        </p:spPr>
      </p:cxnSp>
      <p:sp>
        <p:nvSpPr>
          <p:cNvPr id="1074" name="Google Shape;1074;p60"/>
          <p:cNvSpPr txBox="1"/>
          <p:nvPr/>
        </p:nvSpPr>
        <p:spPr>
          <a:xfrm>
            <a:off x="5791200" y="0"/>
            <a:ext cx="381000" cy="5794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CC00"/>
                </a:solidFill>
                <a:latin typeface="Noto Sans Symbols"/>
                <a:ea typeface="Noto Sans Symbols"/>
                <a:cs typeface="Noto Sans Symbols"/>
                <a:sym typeface="Noto Sans Symbols"/>
              </a:rPr>
              <a:t>α</a:t>
            </a:r>
            <a:endParaRPr/>
          </a:p>
        </p:txBody>
      </p:sp>
      <p:cxnSp>
        <p:nvCxnSpPr>
          <p:cNvPr id="1075" name="Google Shape;1075;p60"/>
          <p:cNvCxnSpPr/>
          <p:nvPr/>
        </p:nvCxnSpPr>
        <p:spPr>
          <a:xfrm>
            <a:off x="69342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076" name="Google Shape;1076;p60"/>
          <p:cNvSpPr txBox="1"/>
          <p:nvPr/>
        </p:nvSpPr>
        <p:spPr>
          <a:xfrm>
            <a:off x="8305800" y="838200"/>
            <a:ext cx="83820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Tahoma"/>
                <a:ea typeface="Tahoma"/>
                <a:cs typeface="Tahoma"/>
                <a:sym typeface="Tahoma"/>
              </a:rPr>
              <a:t>y</a:t>
            </a:r>
            <a:r>
              <a:rPr baseline="30000" lang="en-US" sz="3200">
                <a:solidFill>
                  <a:schemeClr val="dk1"/>
                </a:solidFill>
                <a:latin typeface="Tahoma"/>
                <a:ea typeface="Tahoma"/>
                <a:cs typeface="Tahoma"/>
                <a:sym typeface="Tahoma"/>
              </a:rPr>
              <a:t>est</a:t>
            </a:r>
            <a:endParaRPr/>
          </a:p>
        </p:txBody>
      </p:sp>
      <p:sp>
        <p:nvSpPr>
          <p:cNvPr id="1077" name="Google Shape;1077;p60"/>
          <p:cNvSpPr txBox="1"/>
          <p:nvPr/>
        </p:nvSpPr>
        <p:spPr>
          <a:xfrm>
            <a:off x="838200" y="1905000"/>
            <a:ext cx="1905000" cy="8540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denotes +1</a:t>
            </a:r>
            <a:endParaRPr/>
          </a:p>
          <a:p>
            <a:pPr indent="0" lvl="0" marL="0" marR="0" rtl="0" algn="ctr">
              <a:spcBef>
                <a:spcPts val="1000"/>
              </a:spcBef>
              <a:spcAft>
                <a:spcPts val="0"/>
              </a:spcAft>
              <a:buNone/>
            </a:pPr>
            <a:r>
              <a:rPr lang="en-US" sz="2000">
                <a:solidFill>
                  <a:schemeClr val="dk1"/>
                </a:solidFill>
                <a:latin typeface="Tahoma"/>
                <a:ea typeface="Tahoma"/>
                <a:cs typeface="Tahoma"/>
                <a:sym typeface="Tahoma"/>
              </a:rPr>
              <a:t>denotes -1</a:t>
            </a:r>
            <a:endParaRPr/>
          </a:p>
        </p:txBody>
      </p:sp>
      <p:sp>
        <p:nvSpPr>
          <p:cNvPr id="1078" name="Google Shape;1078;p60"/>
          <p:cNvSpPr/>
          <p:nvPr/>
        </p:nvSpPr>
        <p:spPr>
          <a:xfrm rot="4777107">
            <a:off x="915194" y="2056606"/>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79" name="Google Shape;1079;p60"/>
          <p:cNvSpPr/>
          <p:nvPr/>
        </p:nvSpPr>
        <p:spPr>
          <a:xfrm rot="5895381">
            <a:off x="915988" y="2513012"/>
            <a:ext cx="50800"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080" name="Google Shape;1080;p60"/>
          <p:cNvCxnSpPr/>
          <p:nvPr/>
        </p:nvCxnSpPr>
        <p:spPr>
          <a:xfrm>
            <a:off x="2590800" y="2209800"/>
            <a:ext cx="0" cy="3505200"/>
          </a:xfrm>
          <a:prstGeom prst="straightConnector1">
            <a:avLst/>
          </a:prstGeom>
          <a:noFill/>
          <a:ln cap="flat" cmpd="sng" w="38100">
            <a:solidFill>
              <a:schemeClr val="hlink"/>
            </a:solidFill>
            <a:prstDash val="solid"/>
            <a:round/>
            <a:headEnd len="med" w="med" type="none"/>
            <a:tailEnd len="med" w="med" type="none"/>
          </a:ln>
        </p:spPr>
      </p:cxnSp>
      <p:cxnSp>
        <p:nvCxnSpPr>
          <p:cNvPr id="1081" name="Google Shape;1081;p60"/>
          <p:cNvCxnSpPr/>
          <p:nvPr/>
        </p:nvCxnSpPr>
        <p:spPr>
          <a:xfrm>
            <a:off x="2438400" y="5562600"/>
            <a:ext cx="3657600" cy="0"/>
          </a:xfrm>
          <a:prstGeom prst="straightConnector1">
            <a:avLst/>
          </a:prstGeom>
          <a:noFill/>
          <a:ln cap="flat" cmpd="sng" w="38100">
            <a:solidFill>
              <a:schemeClr val="hlink"/>
            </a:solidFill>
            <a:prstDash val="solid"/>
            <a:round/>
            <a:headEnd len="med" w="med" type="none"/>
            <a:tailEnd len="med" w="med" type="none"/>
          </a:ln>
        </p:spPr>
      </p:cxnSp>
      <p:sp>
        <p:nvSpPr>
          <p:cNvPr id="1082" name="Google Shape;1082;p60"/>
          <p:cNvSpPr/>
          <p:nvPr/>
        </p:nvSpPr>
        <p:spPr>
          <a:xfrm>
            <a:off x="3717925" y="5032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83" name="Google Shape;1083;p60"/>
          <p:cNvSpPr/>
          <p:nvPr/>
        </p:nvSpPr>
        <p:spPr>
          <a:xfrm>
            <a:off x="2486025" y="3903663"/>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84" name="Google Shape;1084;p60"/>
          <p:cNvSpPr/>
          <p:nvPr/>
        </p:nvSpPr>
        <p:spPr>
          <a:xfrm>
            <a:off x="4340225" y="28146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85" name="Google Shape;1085;p60"/>
          <p:cNvSpPr/>
          <p:nvPr/>
        </p:nvSpPr>
        <p:spPr>
          <a:xfrm>
            <a:off x="4403725" y="3635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86" name="Google Shape;1086;p60"/>
          <p:cNvSpPr/>
          <p:nvPr/>
        </p:nvSpPr>
        <p:spPr>
          <a:xfrm>
            <a:off x="3409950" y="2663825"/>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87" name="Google Shape;1087;p60"/>
          <p:cNvSpPr/>
          <p:nvPr/>
        </p:nvSpPr>
        <p:spPr>
          <a:xfrm>
            <a:off x="3886200" y="3733800"/>
            <a:ext cx="5397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88" name="Google Shape;1088;p60"/>
          <p:cNvSpPr/>
          <p:nvPr/>
        </p:nvSpPr>
        <p:spPr>
          <a:xfrm>
            <a:off x="3048000" y="3124200"/>
            <a:ext cx="60325" cy="587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89" name="Google Shape;1089;p60"/>
          <p:cNvSpPr/>
          <p:nvPr/>
        </p:nvSpPr>
        <p:spPr>
          <a:xfrm>
            <a:off x="5105400" y="4114800"/>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0" name="Google Shape;1090;p60"/>
          <p:cNvSpPr/>
          <p:nvPr/>
        </p:nvSpPr>
        <p:spPr>
          <a:xfrm rot="-1118274">
            <a:off x="3887788" y="4443413"/>
            <a:ext cx="5397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1" name="Google Shape;1091;p60"/>
          <p:cNvSpPr/>
          <p:nvPr/>
        </p:nvSpPr>
        <p:spPr>
          <a:xfrm rot="-1118274">
            <a:off x="6003925" y="32289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2" name="Google Shape;1092;p60"/>
          <p:cNvSpPr/>
          <p:nvPr/>
        </p:nvSpPr>
        <p:spPr>
          <a:xfrm rot="-1118274">
            <a:off x="5295900" y="4545013"/>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3" name="Google Shape;1093;p60"/>
          <p:cNvSpPr/>
          <p:nvPr/>
        </p:nvSpPr>
        <p:spPr>
          <a:xfrm rot="-1118274">
            <a:off x="3124200" y="2667000"/>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4" name="Google Shape;1094;p60"/>
          <p:cNvSpPr/>
          <p:nvPr/>
        </p:nvSpPr>
        <p:spPr>
          <a:xfrm rot="-1118274">
            <a:off x="4711700" y="35845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5" name="Google Shape;1095;p60"/>
          <p:cNvSpPr/>
          <p:nvPr/>
        </p:nvSpPr>
        <p:spPr>
          <a:xfrm rot="-1118274">
            <a:off x="5867400" y="4495800"/>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6" name="Google Shape;1096;p60"/>
          <p:cNvSpPr/>
          <p:nvPr/>
        </p:nvSpPr>
        <p:spPr>
          <a:xfrm rot="-1118274">
            <a:off x="3114675" y="36401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7" name="Google Shape;1097;p60"/>
          <p:cNvSpPr/>
          <p:nvPr/>
        </p:nvSpPr>
        <p:spPr>
          <a:xfrm rot="5895381">
            <a:off x="3867150" y="3057525"/>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8" name="Google Shape;1098;p60"/>
          <p:cNvSpPr/>
          <p:nvPr/>
        </p:nvSpPr>
        <p:spPr>
          <a:xfrm rot="5895381">
            <a:off x="4136231" y="5242719"/>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9" name="Google Shape;1099;p60"/>
          <p:cNvSpPr/>
          <p:nvPr/>
        </p:nvSpPr>
        <p:spPr>
          <a:xfrm rot="5895381">
            <a:off x="3114675" y="40989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0" name="Google Shape;1100;p60"/>
          <p:cNvSpPr/>
          <p:nvPr/>
        </p:nvSpPr>
        <p:spPr>
          <a:xfrm rot="5895381">
            <a:off x="4343400" y="2393950"/>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1" name="Google Shape;1101;p60"/>
          <p:cNvSpPr/>
          <p:nvPr/>
        </p:nvSpPr>
        <p:spPr>
          <a:xfrm rot="5895381">
            <a:off x="5304632" y="4144169"/>
            <a:ext cx="58737"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2" name="Google Shape;1102;p60"/>
          <p:cNvSpPr/>
          <p:nvPr/>
        </p:nvSpPr>
        <p:spPr>
          <a:xfrm rot="5895381">
            <a:off x="4370388" y="407987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3" name="Google Shape;1103;p60"/>
          <p:cNvSpPr/>
          <p:nvPr/>
        </p:nvSpPr>
        <p:spPr>
          <a:xfrm rot="5895381">
            <a:off x="5619750" y="3365500"/>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4" name="Google Shape;1104;p60"/>
          <p:cNvSpPr/>
          <p:nvPr/>
        </p:nvSpPr>
        <p:spPr>
          <a:xfrm rot="5895381">
            <a:off x="3087688" y="23463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5" name="Google Shape;1105;p60"/>
          <p:cNvSpPr/>
          <p:nvPr/>
        </p:nvSpPr>
        <p:spPr>
          <a:xfrm rot="5895381">
            <a:off x="5260975" y="32734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6" name="Google Shape;1106;p60"/>
          <p:cNvSpPr/>
          <p:nvPr/>
        </p:nvSpPr>
        <p:spPr>
          <a:xfrm rot="5895381">
            <a:off x="5117307" y="4718844"/>
            <a:ext cx="58737"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7" name="Google Shape;1107;p60"/>
          <p:cNvSpPr/>
          <p:nvPr/>
        </p:nvSpPr>
        <p:spPr>
          <a:xfrm rot="4777107">
            <a:off x="3498057" y="3534569"/>
            <a:ext cx="58737"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8" name="Google Shape;1108;p60"/>
          <p:cNvSpPr/>
          <p:nvPr/>
        </p:nvSpPr>
        <p:spPr>
          <a:xfrm rot="4777107">
            <a:off x="4651375" y="5254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9" name="Google Shape;1109;p60"/>
          <p:cNvSpPr/>
          <p:nvPr/>
        </p:nvSpPr>
        <p:spPr>
          <a:xfrm rot="4777107">
            <a:off x="4346575" y="4873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0" name="Google Shape;1110;p60"/>
          <p:cNvSpPr/>
          <p:nvPr/>
        </p:nvSpPr>
        <p:spPr>
          <a:xfrm rot="4777107">
            <a:off x="2817019" y="3736181"/>
            <a:ext cx="58738"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1" name="Google Shape;1111;p60"/>
          <p:cNvSpPr/>
          <p:nvPr/>
        </p:nvSpPr>
        <p:spPr>
          <a:xfrm rot="4777107">
            <a:off x="3713163" y="2776537"/>
            <a:ext cx="50800"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2" name="Google Shape;1112;p60"/>
          <p:cNvSpPr/>
          <p:nvPr/>
        </p:nvSpPr>
        <p:spPr>
          <a:xfrm rot="4777107">
            <a:off x="4356101" y="4364037"/>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3" name="Google Shape;1113;p60"/>
          <p:cNvSpPr/>
          <p:nvPr/>
        </p:nvSpPr>
        <p:spPr>
          <a:xfrm rot="4777107">
            <a:off x="2504282" y="3082131"/>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4" name="Google Shape;1114;p60"/>
          <p:cNvSpPr/>
          <p:nvPr/>
        </p:nvSpPr>
        <p:spPr>
          <a:xfrm rot="4777107">
            <a:off x="3937794" y="5049044"/>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5" name="Google Shape;1115;p60"/>
          <p:cNvSpPr/>
          <p:nvPr/>
        </p:nvSpPr>
        <p:spPr>
          <a:xfrm rot="4777107">
            <a:off x="5303838" y="4756150"/>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6" name="Google Shape;1116;p60"/>
          <p:cNvSpPr txBox="1"/>
          <p:nvPr/>
        </p:nvSpPr>
        <p:spPr>
          <a:xfrm>
            <a:off x="5486400" y="1676400"/>
            <a:ext cx="32004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000">
                <a:solidFill>
                  <a:schemeClr val="dk1"/>
                </a:solidFill>
                <a:latin typeface="Tahoma"/>
                <a:ea typeface="Tahoma"/>
                <a:cs typeface="Tahoma"/>
                <a:sym typeface="Tahoma"/>
              </a:rPr>
              <a:t>f</a:t>
            </a:r>
            <a:r>
              <a:rPr i="1" lang="en-US" sz="2000">
                <a:solidFill>
                  <a:schemeClr val="dk1"/>
                </a:solidFill>
                <a:latin typeface="Tahoma"/>
                <a:ea typeface="Tahoma"/>
                <a:cs typeface="Tahoma"/>
                <a:sym typeface="Tahoma"/>
              </a:rPr>
              <a:t>(</a:t>
            </a:r>
            <a:r>
              <a:rPr b="1" i="1" lang="en-US" sz="2000">
                <a:solidFill>
                  <a:schemeClr val="dk1"/>
                </a:solidFill>
                <a:latin typeface="Tahoma"/>
                <a:ea typeface="Tahoma"/>
                <a:cs typeface="Tahoma"/>
                <a:sym typeface="Tahoma"/>
              </a:rPr>
              <a:t>x</a:t>
            </a:r>
            <a:r>
              <a:rPr i="1" lang="en-US" sz="2000">
                <a:solidFill>
                  <a:schemeClr val="dk1"/>
                </a:solidFill>
                <a:latin typeface="Tahoma"/>
                <a:ea typeface="Tahoma"/>
                <a:cs typeface="Tahoma"/>
                <a:sym typeface="Tahoma"/>
              </a:rPr>
              <a:t>,</a:t>
            </a:r>
            <a:r>
              <a:rPr b="1" i="1" lang="en-US" sz="2000">
                <a:solidFill>
                  <a:srgbClr val="00CC00"/>
                </a:solidFill>
                <a:latin typeface="Tahoma"/>
                <a:ea typeface="Tahoma"/>
                <a:cs typeface="Tahoma"/>
                <a:sym typeface="Tahoma"/>
              </a:rPr>
              <a:t>w</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 = sign(</a:t>
            </a:r>
            <a:r>
              <a:rPr b="1" i="1" lang="en-US" sz="2000">
                <a:solidFill>
                  <a:srgbClr val="00CC00"/>
                </a:solidFill>
                <a:latin typeface="Tahoma"/>
                <a:ea typeface="Tahoma"/>
                <a:cs typeface="Tahoma"/>
                <a:sym typeface="Tahoma"/>
              </a:rPr>
              <a:t>w</a:t>
            </a:r>
            <a:r>
              <a:rPr b="1" i="1" lang="en-US" sz="2000">
                <a:solidFill>
                  <a:schemeClr val="dk1"/>
                </a:solidFill>
                <a:latin typeface="Tahoma"/>
                <a:ea typeface="Tahoma"/>
                <a:cs typeface="Tahoma"/>
                <a:sym typeface="Tahoma"/>
              </a:rPr>
              <a:t> x</a:t>
            </a:r>
            <a:r>
              <a:rPr i="1" lang="en-US" sz="2000">
                <a:solidFill>
                  <a:srgbClr val="00CC00"/>
                </a:solidFill>
                <a:latin typeface="Tahoma"/>
                <a:ea typeface="Tahoma"/>
                <a:cs typeface="Tahoma"/>
                <a:sym typeface="Tahoma"/>
              </a:rPr>
              <a:t> +</a:t>
            </a:r>
            <a:r>
              <a:rPr i="1" lang="en-US" sz="2000">
                <a:solidFill>
                  <a:schemeClr val="dk1"/>
                </a:solidFill>
                <a:latin typeface="Tahoma"/>
                <a:ea typeface="Tahoma"/>
                <a:cs typeface="Tahoma"/>
                <a:sym typeface="Tahoma"/>
              </a:rPr>
              <a:t> </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a:t>
            </a:r>
            <a:endParaRPr/>
          </a:p>
        </p:txBody>
      </p:sp>
      <p:sp>
        <p:nvSpPr>
          <p:cNvPr id="1117" name="Google Shape;1117;p60"/>
          <p:cNvSpPr txBox="1"/>
          <p:nvPr/>
        </p:nvSpPr>
        <p:spPr>
          <a:xfrm>
            <a:off x="6248400" y="3200400"/>
            <a:ext cx="24384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sp>
        <p:nvSpPr>
          <p:cNvPr id="1118" name="Google Shape;1118;p60"/>
          <p:cNvSpPr txBox="1"/>
          <p:nvPr/>
        </p:nvSpPr>
        <p:spPr>
          <a:xfrm>
            <a:off x="6400800" y="3352800"/>
            <a:ext cx="2209800" cy="7016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ahoma"/>
                <a:ea typeface="Tahoma"/>
                <a:cs typeface="Tahoma"/>
                <a:sym typeface="Tahoma"/>
              </a:rPr>
              <a:t>How would you classify this data?</a:t>
            </a:r>
            <a:endParaRPr/>
          </a:p>
        </p:txBody>
      </p:sp>
      <p:cxnSp>
        <p:nvCxnSpPr>
          <p:cNvPr id="1119" name="Google Shape;1119;p60"/>
          <p:cNvCxnSpPr/>
          <p:nvPr/>
        </p:nvCxnSpPr>
        <p:spPr>
          <a:xfrm flipH="1" rot="10800000">
            <a:off x="3429000" y="1676400"/>
            <a:ext cx="1447800" cy="4038600"/>
          </a:xfrm>
          <a:prstGeom prst="straightConnector1">
            <a:avLst/>
          </a:prstGeom>
          <a:noFill/>
          <a:ln cap="flat" cmpd="sng" w="12700">
            <a:solidFill>
              <a:schemeClr val="dk1"/>
            </a:solidFill>
            <a:prstDash val="solid"/>
            <a:round/>
            <a:headEnd len="med" w="med" type="none"/>
            <a:tailEnd len="med" w="med" type="none"/>
          </a:ln>
        </p:spPr>
      </p:cxnSp>
      <p:sp>
        <p:nvSpPr>
          <p:cNvPr id="1120" name="Google Shape;1120;p60"/>
          <p:cNvSpPr/>
          <p:nvPr/>
        </p:nvSpPr>
        <p:spPr>
          <a:xfrm>
            <a:off x="3657600" y="4724400"/>
            <a:ext cx="76200" cy="76200"/>
          </a:xfrm>
          <a:prstGeom prst="rect">
            <a:avLst/>
          </a:prstGeom>
          <a:solidFill>
            <a:srgbClr val="99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121" name="Google Shape;1121;p60"/>
          <p:cNvCxnSpPr/>
          <p:nvPr/>
        </p:nvCxnSpPr>
        <p:spPr>
          <a:xfrm flipH="1" rot="10800000">
            <a:off x="2590800" y="2209800"/>
            <a:ext cx="3124200" cy="3048000"/>
          </a:xfrm>
          <a:prstGeom prst="straightConnector1">
            <a:avLst/>
          </a:prstGeom>
          <a:noFill/>
          <a:ln cap="flat" cmpd="sng" w="12700">
            <a:solidFill>
              <a:schemeClr val="dk1"/>
            </a:solidFill>
            <a:prstDash val="solid"/>
            <a:round/>
            <a:headEnd len="med" w="med" type="none"/>
            <a:tailEnd len="med" w="med" type="none"/>
          </a:ln>
        </p:spPr>
      </p:cxnSp>
      <p:sp>
        <p:nvSpPr>
          <p:cNvPr id="1122" name="Google Shape;1122;p60"/>
          <p:cNvSpPr/>
          <p:nvPr/>
        </p:nvSpPr>
        <p:spPr>
          <a:xfrm>
            <a:off x="4343400" y="5867400"/>
            <a:ext cx="1676400" cy="685800"/>
          </a:xfrm>
          <a:prstGeom prst="ellipse">
            <a:avLst/>
          </a:prstGeom>
          <a:solidFill>
            <a:srgbClr val="CC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Misclassified</a:t>
            </a:r>
            <a:endParaRPr/>
          </a:p>
          <a:p>
            <a:pPr indent="0" lvl="0" marL="0" marR="0" rtl="0" algn="ctr">
              <a:spcBef>
                <a:spcPts val="0"/>
              </a:spcBef>
              <a:spcAft>
                <a:spcPts val="0"/>
              </a:spcAft>
              <a:buNone/>
            </a:pPr>
            <a:r>
              <a:rPr b="1" lang="en-US" sz="1400">
                <a:solidFill>
                  <a:schemeClr val="dk1"/>
                </a:solidFill>
                <a:latin typeface="Arial"/>
                <a:ea typeface="Arial"/>
                <a:cs typeface="Arial"/>
                <a:sym typeface="Arial"/>
              </a:rPr>
              <a:t> to +1 class</a:t>
            </a:r>
            <a:endParaRPr/>
          </a:p>
        </p:txBody>
      </p:sp>
      <p:cxnSp>
        <p:nvCxnSpPr>
          <p:cNvPr id="1123" name="Google Shape;1123;p60"/>
          <p:cNvCxnSpPr>
            <a:stCxn id="1122" idx="2"/>
          </p:cNvCxnSpPr>
          <p:nvPr/>
        </p:nvCxnSpPr>
        <p:spPr>
          <a:xfrm rot="10800000">
            <a:off x="3657600" y="4876800"/>
            <a:ext cx="685800" cy="1333500"/>
          </a:xfrm>
          <a:prstGeom prst="curvedConnector2">
            <a:avLst/>
          </a:prstGeom>
          <a:noFill/>
          <a:ln cap="flat" cmpd="sng" w="9525">
            <a:solidFill>
              <a:schemeClr val="dk1"/>
            </a:solidFill>
            <a:prstDash val="solid"/>
            <a:round/>
            <a:headEnd len="med" w="med" type="none"/>
            <a:tailEnd len="med" w="med" type="triangle"/>
          </a:ln>
        </p:spPr>
      </p:cxnSp>
      <p:sp>
        <p:nvSpPr>
          <p:cNvPr id="1124" name="Google Shape;1124;p6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125" name="Google Shape;1125;p6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20"/>
                                        </p:tgtEl>
                                        <p:attrNameLst>
                                          <p:attrName>style.visibility</p:attrName>
                                        </p:attrNameLst>
                                      </p:cBhvr>
                                      <p:to>
                                        <p:strVal val="visible"/>
                                      </p:to>
                                    </p:set>
                                    <p:anim calcmode="lin" valueType="num">
                                      <p:cBhvr additive="base">
                                        <p:cTn dur="500"/>
                                        <p:tgtEl>
                                          <p:spTgt spid="11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61"/>
          <p:cNvSpPr/>
          <p:nvPr/>
        </p:nvSpPr>
        <p:spPr>
          <a:xfrm>
            <a:off x="304800" y="457200"/>
            <a:ext cx="4648200" cy="685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Classifier Margin</a:t>
            </a:r>
            <a:endParaRPr/>
          </a:p>
        </p:txBody>
      </p:sp>
      <p:sp>
        <p:nvSpPr>
          <p:cNvPr id="1132" name="Google Shape;1132;p61"/>
          <p:cNvSpPr/>
          <p:nvPr/>
        </p:nvSpPr>
        <p:spPr>
          <a:xfrm>
            <a:off x="5486400" y="928688"/>
            <a:ext cx="1600200" cy="654050"/>
          </a:xfrm>
          <a:prstGeom prst="rect">
            <a:avLst/>
          </a:prstGeom>
          <a:solidFill>
            <a:srgbClr val="FF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600">
                <a:solidFill>
                  <a:schemeClr val="dk1"/>
                </a:solidFill>
                <a:latin typeface="Tahoma"/>
                <a:ea typeface="Tahoma"/>
                <a:cs typeface="Tahoma"/>
                <a:sym typeface="Tahoma"/>
              </a:rPr>
              <a:t>f </a:t>
            </a:r>
            <a:r>
              <a:rPr lang="en-US" sz="2000">
                <a:solidFill>
                  <a:schemeClr val="dk1"/>
                </a:solidFill>
                <a:latin typeface="Tahoma"/>
                <a:ea typeface="Tahoma"/>
                <a:cs typeface="Tahoma"/>
                <a:sym typeface="Tahoma"/>
              </a:rPr>
              <a:t>        </a:t>
            </a:r>
            <a:endParaRPr/>
          </a:p>
        </p:txBody>
      </p:sp>
      <p:cxnSp>
        <p:nvCxnSpPr>
          <p:cNvPr id="1133" name="Google Shape;1133;p61"/>
          <p:cNvCxnSpPr/>
          <p:nvPr/>
        </p:nvCxnSpPr>
        <p:spPr>
          <a:xfrm>
            <a:off x="4114800" y="12192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134" name="Google Shape;1134;p61"/>
          <p:cNvSpPr txBox="1"/>
          <p:nvPr/>
        </p:nvSpPr>
        <p:spPr>
          <a:xfrm>
            <a:off x="3657600" y="914400"/>
            <a:ext cx="609600" cy="519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800">
                <a:solidFill>
                  <a:schemeClr val="dk1"/>
                </a:solidFill>
                <a:latin typeface="Tahoma"/>
                <a:ea typeface="Tahoma"/>
                <a:cs typeface="Tahoma"/>
                <a:sym typeface="Tahoma"/>
              </a:rPr>
              <a:t>x</a:t>
            </a:r>
            <a:endParaRPr/>
          </a:p>
        </p:txBody>
      </p:sp>
      <p:cxnSp>
        <p:nvCxnSpPr>
          <p:cNvPr id="1135" name="Google Shape;1135;p61"/>
          <p:cNvCxnSpPr/>
          <p:nvPr/>
        </p:nvCxnSpPr>
        <p:spPr>
          <a:xfrm>
            <a:off x="6172200" y="533400"/>
            <a:ext cx="0" cy="381000"/>
          </a:xfrm>
          <a:prstGeom prst="straightConnector1">
            <a:avLst/>
          </a:prstGeom>
          <a:noFill/>
          <a:ln cap="flat" cmpd="sng" w="12700">
            <a:solidFill>
              <a:schemeClr val="dk1"/>
            </a:solidFill>
            <a:prstDash val="solid"/>
            <a:round/>
            <a:headEnd len="med" w="med" type="none"/>
            <a:tailEnd len="med" w="med" type="triangle"/>
          </a:ln>
        </p:spPr>
      </p:cxnSp>
      <p:sp>
        <p:nvSpPr>
          <p:cNvPr id="1136" name="Google Shape;1136;p61"/>
          <p:cNvSpPr txBox="1"/>
          <p:nvPr/>
        </p:nvSpPr>
        <p:spPr>
          <a:xfrm>
            <a:off x="5943600" y="152400"/>
            <a:ext cx="381000" cy="5794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CC00"/>
                </a:solidFill>
                <a:latin typeface="Noto Sans Symbols"/>
                <a:ea typeface="Noto Sans Symbols"/>
                <a:cs typeface="Noto Sans Symbols"/>
                <a:sym typeface="Noto Sans Symbols"/>
              </a:rPr>
              <a:t>α</a:t>
            </a:r>
            <a:endParaRPr/>
          </a:p>
        </p:txBody>
      </p:sp>
      <p:cxnSp>
        <p:nvCxnSpPr>
          <p:cNvPr id="1137" name="Google Shape;1137;p61"/>
          <p:cNvCxnSpPr/>
          <p:nvPr/>
        </p:nvCxnSpPr>
        <p:spPr>
          <a:xfrm>
            <a:off x="7086600" y="12192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138" name="Google Shape;1138;p61"/>
          <p:cNvSpPr txBox="1"/>
          <p:nvPr/>
        </p:nvSpPr>
        <p:spPr>
          <a:xfrm>
            <a:off x="8458200" y="990600"/>
            <a:ext cx="83820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Tahoma"/>
                <a:ea typeface="Tahoma"/>
                <a:cs typeface="Tahoma"/>
                <a:sym typeface="Tahoma"/>
              </a:rPr>
              <a:t>y</a:t>
            </a:r>
            <a:r>
              <a:rPr baseline="30000" lang="en-US" sz="3200">
                <a:solidFill>
                  <a:schemeClr val="dk1"/>
                </a:solidFill>
                <a:latin typeface="Tahoma"/>
                <a:ea typeface="Tahoma"/>
                <a:cs typeface="Tahoma"/>
                <a:sym typeface="Tahoma"/>
              </a:rPr>
              <a:t>est</a:t>
            </a:r>
            <a:endParaRPr/>
          </a:p>
        </p:txBody>
      </p:sp>
      <p:sp>
        <p:nvSpPr>
          <p:cNvPr id="1139" name="Google Shape;1139;p61"/>
          <p:cNvSpPr txBox="1"/>
          <p:nvPr/>
        </p:nvSpPr>
        <p:spPr>
          <a:xfrm>
            <a:off x="990600" y="2057400"/>
            <a:ext cx="1905000" cy="8540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denotes +1</a:t>
            </a:r>
            <a:endParaRPr/>
          </a:p>
          <a:p>
            <a:pPr indent="0" lvl="0" marL="0" marR="0" rtl="0" algn="ctr">
              <a:spcBef>
                <a:spcPts val="1000"/>
              </a:spcBef>
              <a:spcAft>
                <a:spcPts val="0"/>
              </a:spcAft>
              <a:buNone/>
            </a:pPr>
            <a:r>
              <a:rPr lang="en-US" sz="2000">
                <a:solidFill>
                  <a:schemeClr val="dk1"/>
                </a:solidFill>
                <a:latin typeface="Tahoma"/>
                <a:ea typeface="Tahoma"/>
                <a:cs typeface="Tahoma"/>
                <a:sym typeface="Tahoma"/>
              </a:rPr>
              <a:t>denotes -1</a:t>
            </a:r>
            <a:endParaRPr/>
          </a:p>
        </p:txBody>
      </p:sp>
      <p:sp>
        <p:nvSpPr>
          <p:cNvPr id="1140" name="Google Shape;1140;p61"/>
          <p:cNvSpPr/>
          <p:nvPr/>
        </p:nvSpPr>
        <p:spPr>
          <a:xfrm rot="4777107">
            <a:off x="1067594" y="2209006"/>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41" name="Google Shape;1141;p61"/>
          <p:cNvSpPr/>
          <p:nvPr/>
        </p:nvSpPr>
        <p:spPr>
          <a:xfrm rot="5895381">
            <a:off x="1068388" y="2665412"/>
            <a:ext cx="50800"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142" name="Google Shape;1142;p61"/>
          <p:cNvCxnSpPr/>
          <p:nvPr/>
        </p:nvCxnSpPr>
        <p:spPr>
          <a:xfrm>
            <a:off x="2743200" y="2362200"/>
            <a:ext cx="0" cy="3505200"/>
          </a:xfrm>
          <a:prstGeom prst="straightConnector1">
            <a:avLst/>
          </a:prstGeom>
          <a:noFill/>
          <a:ln cap="flat" cmpd="sng" w="38100">
            <a:solidFill>
              <a:schemeClr val="hlink"/>
            </a:solidFill>
            <a:prstDash val="solid"/>
            <a:round/>
            <a:headEnd len="med" w="med" type="none"/>
            <a:tailEnd len="med" w="med" type="none"/>
          </a:ln>
        </p:spPr>
      </p:cxnSp>
      <p:cxnSp>
        <p:nvCxnSpPr>
          <p:cNvPr id="1143" name="Google Shape;1143;p61"/>
          <p:cNvCxnSpPr/>
          <p:nvPr/>
        </p:nvCxnSpPr>
        <p:spPr>
          <a:xfrm>
            <a:off x="2590800" y="5715000"/>
            <a:ext cx="3657600" cy="0"/>
          </a:xfrm>
          <a:prstGeom prst="straightConnector1">
            <a:avLst/>
          </a:prstGeom>
          <a:noFill/>
          <a:ln>
            <a:noFill/>
          </a:ln>
        </p:spPr>
      </p:cxnSp>
      <p:sp>
        <p:nvSpPr>
          <p:cNvPr id="1144" name="Google Shape;1144;p61"/>
          <p:cNvSpPr/>
          <p:nvPr/>
        </p:nvSpPr>
        <p:spPr>
          <a:xfrm>
            <a:off x="3870325" y="51847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45" name="Google Shape;1145;p61"/>
          <p:cNvSpPr/>
          <p:nvPr/>
        </p:nvSpPr>
        <p:spPr>
          <a:xfrm>
            <a:off x="2638425" y="4056063"/>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46" name="Google Shape;1146;p61"/>
          <p:cNvSpPr/>
          <p:nvPr/>
        </p:nvSpPr>
        <p:spPr>
          <a:xfrm>
            <a:off x="4492625" y="29670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47" name="Google Shape;1147;p61"/>
          <p:cNvSpPr/>
          <p:nvPr/>
        </p:nvSpPr>
        <p:spPr>
          <a:xfrm>
            <a:off x="4556125" y="37877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48" name="Google Shape;1148;p61"/>
          <p:cNvSpPr/>
          <p:nvPr/>
        </p:nvSpPr>
        <p:spPr>
          <a:xfrm>
            <a:off x="3562350" y="2816225"/>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49" name="Google Shape;1149;p61"/>
          <p:cNvSpPr/>
          <p:nvPr/>
        </p:nvSpPr>
        <p:spPr>
          <a:xfrm>
            <a:off x="4038600" y="3886200"/>
            <a:ext cx="5397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0" name="Google Shape;1150;p61"/>
          <p:cNvSpPr/>
          <p:nvPr/>
        </p:nvSpPr>
        <p:spPr>
          <a:xfrm>
            <a:off x="3200400" y="3276600"/>
            <a:ext cx="60325" cy="587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1" name="Google Shape;1151;p61"/>
          <p:cNvSpPr/>
          <p:nvPr/>
        </p:nvSpPr>
        <p:spPr>
          <a:xfrm>
            <a:off x="5257800" y="4267200"/>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2" name="Google Shape;1152;p61"/>
          <p:cNvSpPr/>
          <p:nvPr/>
        </p:nvSpPr>
        <p:spPr>
          <a:xfrm rot="-1118274">
            <a:off x="4040188" y="4595813"/>
            <a:ext cx="5397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3" name="Google Shape;1153;p61"/>
          <p:cNvSpPr/>
          <p:nvPr/>
        </p:nvSpPr>
        <p:spPr>
          <a:xfrm rot="-1118274">
            <a:off x="6156325" y="33813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4" name="Google Shape;1154;p61"/>
          <p:cNvSpPr/>
          <p:nvPr/>
        </p:nvSpPr>
        <p:spPr>
          <a:xfrm rot="-1118274">
            <a:off x="5448300" y="4697413"/>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5" name="Google Shape;1155;p61"/>
          <p:cNvSpPr/>
          <p:nvPr/>
        </p:nvSpPr>
        <p:spPr>
          <a:xfrm rot="-1118274">
            <a:off x="3276600" y="2819400"/>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6" name="Google Shape;1156;p61"/>
          <p:cNvSpPr/>
          <p:nvPr/>
        </p:nvSpPr>
        <p:spPr>
          <a:xfrm rot="-1118274">
            <a:off x="4864100" y="37369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7" name="Google Shape;1157;p61"/>
          <p:cNvSpPr/>
          <p:nvPr/>
        </p:nvSpPr>
        <p:spPr>
          <a:xfrm rot="-1118274">
            <a:off x="6019800" y="4648200"/>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8" name="Google Shape;1158;p61"/>
          <p:cNvSpPr/>
          <p:nvPr/>
        </p:nvSpPr>
        <p:spPr>
          <a:xfrm rot="-1118274">
            <a:off x="3267075" y="37925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9" name="Google Shape;1159;p61"/>
          <p:cNvSpPr/>
          <p:nvPr/>
        </p:nvSpPr>
        <p:spPr>
          <a:xfrm rot="5895381">
            <a:off x="4019550" y="3209925"/>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0" name="Google Shape;1160;p61"/>
          <p:cNvSpPr/>
          <p:nvPr/>
        </p:nvSpPr>
        <p:spPr>
          <a:xfrm rot="5895381">
            <a:off x="4288631" y="5395119"/>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1" name="Google Shape;1161;p61"/>
          <p:cNvSpPr/>
          <p:nvPr/>
        </p:nvSpPr>
        <p:spPr>
          <a:xfrm rot="5895381">
            <a:off x="3267075" y="42513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2" name="Google Shape;1162;p61"/>
          <p:cNvSpPr/>
          <p:nvPr/>
        </p:nvSpPr>
        <p:spPr>
          <a:xfrm rot="5895381">
            <a:off x="4495800" y="2546350"/>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3" name="Google Shape;1163;p61"/>
          <p:cNvSpPr/>
          <p:nvPr/>
        </p:nvSpPr>
        <p:spPr>
          <a:xfrm rot="5895381">
            <a:off x="5457032" y="4296569"/>
            <a:ext cx="58737"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4" name="Google Shape;1164;p61"/>
          <p:cNvSpPr/>
          <p:nvPr/>
        </p:nvSpPr>
        <p:spPr>
          <a:xfrm rot="5895381">
            <a:off x="4522788" y="423227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5" name="Google Shape;1165;p61"/>
          <p:cNvSpPr/>
          <p:nvPr/>
        </p:nvSpPr>
        <p:spPr>
          <a:xfrm rot="5895381">
            <a:off x="5772150" y="3517900"/>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6" name="Google Shape;1166;p61"/>
          <p:cNvSpPr/>
          <p:nvPr/>
        </p:nvSpPr>
        <p:spPr>
          <a:xfrm rot="5895381">
            <a:off x="3240088" y="24987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7" name="Google Shape;1167;p61"/>
          <p:cNvSpPr/>
          <p:nvPr/>
        </p:nvSpPr>
        <p:spPr>
          <a:xfrm rot="5895381">
            <a:off x="5413375" y="34258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8" name="Google Shape;1168;p61"/>
          <p:cNvSpPr/>
          <p:nvPr/>
        </p:nvSpPr>
        <p:spPr>
          <a:xfrm rot="5895381">
            <a:off x="5269707" y="4871244"/>
            <a:ext cx="58737"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9" name="Google Shape;1169;p61"/>
          <p:cNvSpPr/>
          <p:nvPr/>
        </p:nvSpPr>
        <p:spPr>
          <a:xfrm rot="4777107">
            <a:off x="3650457" y="3686969"/>
            <a:ext cx="58737"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70" name="Google Shape;1170;p61"/>
          <p:cNvSpPr/>
          <p:nvPr/>
        </p:nvSpPr>
        <p:spPr>
          <a:xfrm rot="4777107">
            <a:off x="4803775" y="54070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71" name="Google Shape;1171;p61"/>
          <p:cNvSpPr/>
          <p:nvPr/>
        </p:nvSpPr>
        <p:spPr>
          <a:xfrm rot="4777107">
            <a:off x="4498975" y="50260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72" name="Google Shape;1172;p61"/>
          <p:cNvSpPr/>
          <p:nvPr/>
        </p:nvSpPr>
        <p:spPr>
          <a:xfrm rot="4777107">
            <a:off x="2969419" y="3888581"/>
            <a:ext cx="58738"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73" name="Google Shape;1173;p61"/>
          <p:cNvSpPr/>
          <p:nvPr/>
        </p:nvSpPr>
        <p:spPr>
          <a:xfrm rot="4777107">
            <a:off x="3865563" y="2928937"/>
            <a:ext cx="50800"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74" name="Google Shape;1174;p61"/>
          <p:cNvSpPr/>
          <p:nvPr/>
        </p:nvSpPr>
        <p:spPr>
          <a:xfrm rot="4777107">
            <a:off x="4508501" y="4516437"/>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75" name="Google Shape;1175;p61"/>
          <p:cNvSpPr/>
          <p:nvPr/>
        </p:nvSpPr>
        <p:spPr>
          <a:xfrm rot="4777107">
            <a:off x="2656682" y="3234531"/>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76" name="Google Shape;1176;p61"/>
          <p:cNvSpPr/>
          <p:nvPr/>
        </p:nvSpPr>
        <p:spPr>
          <a:xfrm rot="4777107">
            <a:off x="4090194" y="5201444"/>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77" name="Google Shape;1177;p61"/>
          <p:cNvSpPr/>
          <p:nvPr/>
        </p:nvSpPr>
        <p:spPr>
          <a:xfrm rot="4777107">
            <a:off x="5456238" y="4908550"/>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78" name="Google Shape;1178;p61"/>
          <p:cNvSpPr txBox="1"/>
          <p:nvPr/>
        </p:nvSpPr>
        <p:spPr>
          <a:xfrm>
            <a:off x="5638800" y="1828800"/>
            <a:ext cx="32004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000">
                <a:solidFill>
                  <a:schemeClr val="dk1"/>
                </a:solidFill>
                <a:latin typeface="Tahoma"/>
                <a:ea typeface="Tahoma"/>
                <a:cs typeface="Tahoma"/>
                <a:sym typeface="Tahoma"/>
              </a:rPr>
              <a:t>f</a:t>
            </a:r>
            <a:r>
              <a:rPr i="1" lang="en-US" sz="2000">
                <a:solidFill>
                  <a:schemeClr val="dk1"/>
                </a:solidFill>
                <a:latin typeface="Tahoma"/>
                <a:ea typeface="Tahoma"/>
                <a:cs typeface="Tahoma"/>
                <a:sym typeface="Tahoma"/>
              </a:rPr>
              <a:t>(</a:t>
            </a:r>
            <a:r>
              <a:rPr b="1" i="1" lang="en-US" sz="2000">
                <a:solidFill>
                  <a:schemeClr val="dk1"/>
                </a:solidFill>
                <a:latin typeface="Tahoma"/>
                <a:ea typeface="Tahoma"/>
                <a:cs typeface="Tahoma"/>
                <a:sym typeface="Tahoma"/>
              </a:rPr>
              <a:t>x</a:t>
            </a:r>
            <a:r>
              <a:rPr i="1" lang="en-US" sz="2000">
                <a:solidFill>
                  <a:schemeClr val="dk1"/>
                </a:solidFill>
                <a:latin typeface="Tahoma"/>
                <a:ea typeface="Tahoma"/>
                <a:cs typeface="Tahoma"/>
                <a:sym typeface="Tahoma"/>
              </a:rPr>
              <a:t>,</a:t>
            </a:r>
            <a:r>
              <a:rPr b="1" i="1" lang="en-US" sz="2000">
                <a:solidFill>
                  <a:srgbClr val="00CC00"/>
                </a:solidFill>
                <a:latin typeface="Tahoma"/>
                <a:ea typeface="Tahoma"/>
                <a:cs typeface="Tahoma"/>
                <a:sym typeface="Tahoma"/>
              </a:rPr>
              <a:t>w</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 = sign(</a:t>
            </a:r>
            <a:r>
              <a:rPr b="1" i="1" lang="en-US" sz="2000">
                <a:solidFill>
                  <a:srgbClr val="00CC00"/>
                </a:solidFill>
                <a:latin typeface="Tahoma"/>
                <a:ea typeface="Tahoma"/>
                <a:cs typeface="Tahoma"/>
                <a:sym typeface="Tahoma"/>
              </a:rPr>
              <a:t>w</a:t>
            </a:r>
            <a:r>
              <a:rPr b="1" i="1" lang="en-US" sz="2000">
                <a:solidFill>
                  <a:schemeClr val="dk1"/>
                </a:solidFill>
                <a:latin typeface="Tahoma"/>
                <a:ea typeface="Tahoma"/>
                <a:cs typeface="Tahoma"/>
                <a:sym typeface="Tahoma"/>
              </a:rPr>
              <a:t> x</a:t>
            </a:r>
            <a:r>
              <a:rPr i="1" lang="en-US" sz="2000">
                <a:solidFill>
                  <a:srgbClr val="00CC00"/>
                </a:solidFill>
                <a:latin typeface="Tahoma"/>
                <a:ea typeface="Tahoma"/>
                <a:cs typeface="Tahoma"/>
                <a:sym typeface="Tahoma"/>
              </a:rPr>
              <a:t> +</a:t>
            </a:r>
            <a:r>
              <a:rPr i="1" lang="en-US" sz="2000">
                <a:solidFill>
                  <a:schemeClr val="dk1"/>
                </a:solidFill>
                <a:latin typeface="Tahoma"/>
                <a:ea typeface="Tahoma"/>
                <a:cs typeface="Tahoma"/>
                <a:sym typeface="Tahoma"/>
              </a:rPr>
              <a:t> </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a:t>
            </a:r>
            <a:endParaRPr/>
          </a:p>
        </p:txBody>
      </p:sp>
      <p:sp>
        <p:nvSpPr>
          <p:cNvPr id="1179" name="Google Shape;1179;p61"/>
          <p:cNvSpPr txBox="1"/>
          <p:nvPr/>
        </p:nvSpPr>
        <p:spPr>
          <a:xfrm>
            <a:off x="6400800" y="3352800"/>
            <a:ext cx="24384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sp>
        <p:nvSpPr>
          <p:cNvPr id="1180" name="Google Shape;1180;p61"/>
          <p:cNvSpPr txBox="1"/>
          <p:nvPr/>
        </p:nvSpPr>
        <p:spPr>
          <a:xfrm>
            <a:off x="6553200" y="2438400"/>
            <a:ext cx="2743200" cy="30130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Define the </a:t>
            </a:r>
            <a:r>
              <a:rPr lang="en-US" sz="2400">
                <a:solidFill>
                  <a:schemeClr val="hlink"/>
                </a:solidFill>
                <a:latin typeface="Tahoma"/>
                <a:ea typeface="Tahoma"/>
                <a:cs typeface="Tahoma"/>
                <a:sym typeface="Tahoma"/>
              </a:rPr>
              <a:t>margin</a:t>
            </a:r>
            <a:r>
              <a:rPr lang="en-US" sz="2400">
                <a:solidFill>
                  <a:schemeClr val="dk1"/>
                </a:solidFill>
                <a:latin typeface="Tahoma"/>
                <a:ea typeface="Tahoma"/>
                <a:cs typeface="Tahoma"/>
                <a:sym typeface="Tahoma"/>
              </a:rPr>
              <a:t> of a linear classifier as the width that the boundary could be increased by before hitting a datapoint.</a:t>
            </a:r>
            <a:endParaRPr/>
          </a:p>
        </p:txBody>
      </p:sp>
      <p:sp>
        <p:nvSpPr>
          <p:cNvPr id="1181" name="Google Shape;1181;p61"/>
          <p:cNvSpPr/>
          <p:nvPr/>
        </p:nvSpPr>
        <p:spPr>
          <a:xfrm>
            <a:off x="304800" y="457200"/>
            <a:ext cx="4648200" cy="685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Classifier Margin</a:t>
            </a:r>
            <a:endParaRPr/>
          </a:p>
        </p:txBody>
      </p:sp>
      <p:sp>
        <p:nvSpPr>
          <p:cNvPr id="1182" name="Google Shape;1182;p61"/>
          <p:cNvSpPr/>
          <p:nvPr/>
        </p:nvSpPr>
        <p:spPr>
          <a:xfrm>
            <a:off x="5486400" y="928688"/>
            <a:ext cx="1600200" cy="654050"/>
          </a:xfrm>
          <a:prstGeom prst="rect">
            <a:avLst/>
          </a:prstGeom>
          <a:solidFill>
            <a:srgbClr val="FF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600">
                <a:solidFill>
                  <a:schemeClr val="dk1"/>
                </a:solidFill>
                <a:latin typeface="Tahoma"/>
                <a:ea typeface="Tahoma"/>
                <a:cs typeface="Tahoma"/>
                <a:sym typeface="Tahoma"/>
              </a:rPr>
              <a:t>f </a:t>
            </a:r>
            <a:r>
              <a:rPr lang="en-US" sz="2000">
                <a:solidFill>
                  <a:schemeClr val="dk1"/>
                </a:solidFill>
                <a:latin typeface="Tahoma"/>
                <a:ea typeface="Tahoma"/>
                <a:cs typeface="Tahoma"/>
                <a:sym typeface="Tahoma"/>
              </a:rPr>
              <a:t>        </a:t>
            </a:r>
            <a:endParaRPr/>
          </a:p>
        </p:txBody>
      </p:sp>
      <p:cxnSp>
        <p:nvCxnSpPr>
          <p:cNvPr id="1183" name="Google Shape;1183;p61"/>
          <p:cNvCxnSpPr/>
          <p:nvPr/>
        </p:nvCxnSpPr>
        <p:spPr>
          <a:xfrm>
            <a:off x="4114800" y="12192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184" name="Google Shape;1184;p61"/>
          <p:cNvSpPr txBox="1"/>
          <p:nvPr/>
        </p:nvSpPr>
        <p:spPr>
          <a:xfrm>
            <a:off x="3657600" y="914400"/>
            <a:ext cx="609600" cy="519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800">
                <a:solidFill>
                  <a:schemeClr val="dk1"/>
                </a:solidFill>
                <a:latin typeface="Tahoma"/>
                <a:ea typeface="Tahoma"/>
                <a:cs typeface="Tahoma"/>
                <a:sym typeface="Tahoma"/>
              </a:rPr>
              <a:t>x</a:t>
            </a:r>
            <a:endParaRPr/>
          </a:p>
        </p:txBody>
      </p:sp>
      <p:cxnSp>
        <p:nvCxnSpPr>
          <p:cNvPr id="1185" name="Google Shape;1185;p61"/>
          <p:cNvCxnSpPr/>
          <p:nvPr/>
        </p:nvCxnSpPr>
        <p:spPr>
          <a:xfrm>
            <a:off x="6172200" y="533400"/>
            <a:ext cx="0" cy="381000"/>
          </a:xfrm>
          <a:prstGeom prst="straightConnector1">
            <a:avLst/>
          </a:prstGeom>
          <a:noFill/>
          <a:ln cap="flat" cmpd="sng" w="12700">
            <a:solidFill>
              <a:schemeClr val="dk1"/>
            </a:solidFill>
            <a:prstDash val="solid"/>
            <a:round/>
            <a:headEnd len="med" w="med" type="none"/>
            <a:tailEnd len="med" w="med" type="triangle"/>
          </a:ln>
        </p:spPr>
      </p:cxnSp>
      <p:sp>
        <p:nvSpPr>
          <p:cNvPr id="1186" name="Google Shape;1186;p61"/>
          <p:cNvSpPr txBox="1"/>
          <p:nvPr/>
        </p:nvSpPr>
        <p:spPr>
          <a:xfrm>
            <a:off x="5943600" y="152400"/>
            <a:ext cx="381000" cy="5794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CC00"/>
                </a:solidFill>
                <a:latin typeface="Noto Sans Symbols"/>
                <a:ea typeface="Noto Sans Symbols"/>
                <a:cs typeface="Noto Sans Symbols"/>
                <a:sym typeface="Noto Sans Symbols"/>
              </a:rPr>
              <a:t>α</a:t>
            </a:r>
            <a:endParaRPr/>
          </a:p>
        </p:txBody>
      </p:sp>
      <p:cxnSp>
        <p:nvCxnSpPr>
          <p:cNvPr id="1187" name="Google Shape;1187;p61"/>
          <p:cNvCxnSpPr/>
          <p:nvPr/>
        </p:nvCxnSpPr>
        <p:spPr>
          <a:xfrm>
            <a:off x="7086600" y="12192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188" name="Google Shape;1188;p61"/>
          <p:cNvSpPr txBox="1"/>
          <p:nvPr/>
        </p:nvSpPr>
        <p:spPr>
          <a:xfrm>
            <a:off x="8458200" y="990600"/>
            <a:ext cx="83820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Tahoma"/>
                <a:ea typeface="Tahoma"/>
                <a:cs typeface="Tahoma"/>
                <a:sym typeface="Tahoma"/>
              </a:rPr>
              <a:t>y</a:t>
            </a:r>
            <a:r>
              <a:rPr baseline="30000" lang="en-US" sz="3200">
                <a:solidFill>
                  <a:schemeClr val="dk1"/>
                </a:solidFill>
                <a:latin typeface="Tahoma"/>
                <a:ea typeface="Tahoma"/>
                <a:cs typeface="Tahoma"/>
                <a:sym typeface="Tahoma"/>
              </a:rPr>
              <a:t>est</a:t>
            </a:r>
            <a:endParaRPr/>
          </a:p>
        </p:txBody>
      </p:sp>
      <p:sp>
        <p:nvSpPr>
          <p:cNvPr id="1189" name="Google Shape;1189;p61"/>
          <p:cNvSpPr txBox="1"/>
          <p:nvPr/>
        </p:nvSpPr>
        <p:spPr>
          <a:xfrm>
            <a:off x="990600" y="2057400"/>
            <a:ext cx="1905000" cy="8540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denotes +1</a:t>
            </a:r>
            <a:endParaRPr/>
          </a:p>
          <a:p>
            <a:pPr indent="0" lvl="0" marL="0" marR="0" rtl="0" algn="ctr">
              <a:spcBef>
                <a:spcPts val="1000"/>
              </a:spcBef>
              <a:spcAft>
                <a:spcPts val="0"/>
              </a:spcAft>
              <a:buNone/>
            </a:pPr>
            <a:r>
              <a:rPr lang="en-US" sz="2000">
                <a:solidFill>
                  <a:schemeClr val="dk1"/>
                </a:solidFill>
                <a:latin typeface="Tahoma"/>
                <a:ea typeface="Tahoma"/>
                <a:cs typeface="Tahoma"/>
                <a:sym typeface="Tahoma"/>
              </a:rPr>
              <a:t>denotes -1</a:t>
            </a:r>
            <a:endParaRPr/>
          </a:p>
        </p:txBody>
      </p:sp>
      <p:sp>
        <p:nvSpPr>
          <p:cNvPr id="1190" name="Google Shape;1190;p61"/>
          <p:cNvSpPr/>
          <p:nvPr/>
        </p:nvSpPr>
        <p:spPr>
          <a:xfrm rot="4777107">
            <a:off x="1067594" y="2209006"/>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1" name="Google Shape;1191;p61"/>
          <p:cNvSpPr/>
          <p:nvPr/>
        </p:nvSpPr>
        <p:spPr>
          <a:xfrm rot="5895381">
            <a:off x="1068388" y="2665412"/>
            <a:ext cx="50800"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192" name="Google Shape;1192;p61"/>
          <p:cNvCxnSpPr/>
          <p:nvPr/>
        </p:nvCxnSpPr>
        <p:spPr>
          <a:xfrm>
            <a:off x="2743200" y="2362200"/>
            <a:ext cx="0" cy="3505200"/>
          </a:xfrm>
          <a:prstGeom prst="straightConnector1">
            <a:avLst/>
          </a:prstGeom>
          <a:noFill/>
          <a:ln cap="flat" cmpd="sng" w="38100">
            <a:solidFill>
              <a:schemeClr val="hlink"/>
            </a:solidFill>
            <a:prstDash val="solid"/>
            <a:round/>
            <a:headEnd len="med" w="med" type="none"/>
            <a:tailEnd len="med" w="med" type="none"/>
          </a:ln>
        </p:spPr>
      </p:cxnSp>
      <p:cxnSp>
        <p:nvCxnSpPr>
          <p:cNvPr id="1193" name="Google Shape;1193;p61"/>
          <p:cNvCxnSpPr/>
          <p:nvPr/>
        </p:nvCxnSpPr>
        <p:spPr>
          <a:xfrm>
            <a:off x="2590800" y="5715000"/>
            <a:ext cx="3657600" cy="0"/>
          </a:xfrm>
          <a:prstGeom prst="straightConnector1">
            <a:avLst/>
          </a:prstGeom>
          <a:noFill/>
          <a:ln cap="flat" cmpd="sng" w="38100">
            <a:solidFill>
              <a:schemeClr val="hlink"/>
            </a:solidFill>
            <a:prstDash val="solid"/>
            <a:round/>
            <a:headEnd len="med" w="med" type="none"/>
            <a:tailEnd len="med" w="med" type="none"/>
          </a:ln>
        </p:spPr>
      </p:cxnSp>
      <p:sp>
        <p:nvSpPr>
          <p:cNvPr id="1194" name="Google Shape;1194;p61"/>
          <p:cNvSpPr/>
          <p:nvPr/>
        </p:nvSpPr>
        <p:spPr>
          <a:xfrm>
            <a:off x="3870325" y="51847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5" name="Google Shape;1195;p61"/>
          <p:cNvSpPr/>
          <p:nvPr/>
        </p:nvSpPr>
        <p:spPr>
          <a:xfrm>
            <a:off x="2638425" y="4056063"/>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6" name="Google Shape;1196;p61"/>
          <p:cNvSpPr/>
          <p:nvPr/>
        </p:nvSpPr>
        <p:spPr>
          <a:xfrm>
            <a:off x="4492625" y="29670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7" name="Google Shape;1197;p61"/>
          <p:cNvSpPr/>
          <p:nvPr/>
        </p:nvSpPr>
        <p:spPr>
          <a:xfrm>
            <a:off x="4556125" y="37877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8" name="Google Shape;1198;p61"/>
          <p:cNvSpPr/>
          <p:nvPr/>
        </p:nvSpPr>
        <p:spPr>
          <a:xfrm>
            <a:off x="3562350" y="2816225"/>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9" name="Google Shape;1199;p61"/>
          <p:cNvSpPr/>
          <p:nvPr/>
        </p:nvSpPr>
        <p:spPr>
          <a:xfrm>
            <a:off x="4038600" y="3886200"/>
            <a:ext cx="5397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0" name="Google Shape;1200;p61"/>
          <p:cNvSpPr/>
          <p:nvPr/>
        </p:nvSpPr>
        <p:spPr>
          <a:xfrm>
            <a:off x="3200400" y="3276600"/>
            <a:ext cx="60325" cy="587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1" name="Google Shape;1201;p61"/>
          <p:cNvSpPr/>
          <p:nvPr/>
        </p:nvSpPr>
        <p:spPr>
          <a:xfrm>
            <a:off x="5257800" y="4267200"/>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2" name="Google Shape;1202;p61"/>
          <p:cNvSpPr/>
          <p:nvPr/>
        </p:nvSpPr>
        <p:spPr>
          <a:xfrm rot="-1118274">
            <a:off x="4040188" y="4595813"/>
            <a:ext cx="5397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3" name="Google Shape;1203;p61"/>
          <p:cNvSpPr/>
          <p:nvPr/>
        </p:nvSpPr>
        <p:spPr>
          <a:xfrm rot="-1118274">
            <a:off x="6156325" y="33813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4" name="Google Shape;1204;p61"/>
          <p:cNvSpPr/>
          <p:nvPr/>
        </p:nvSpPr>
        <p:spPr>
          <a:xfrm rot="-1118274">
            <a:off x="5448300" y="4697413"/>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5" name="Google Shape;1205;p61"/>
          <p:cNvSpPr/>
          <p:nvPr/>
        </p:nvSpPr>
        <p:spPr>
          <a:xfrm rot="-1118274">
            <a:off x="3276600" y="2819400"/>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6" name="Google Shape;1206;p61"/>
          <p:cNvSpPr/>
          <p:nvPr/>
        </p:nvSpPr>
        <p:spPr>
          <a:xfrm rot="-1118274">
            <a:off x="4864100" y="37369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7" name="Google Shape;1207;p61"/>
          <p:cNvSpPr/>
          <p:nvPr/>
        </p:nvSpPr>
        <p:spPr>
          <a:xfrm rot="-1118274">
            <a:off x="6019800" y="4648200"/>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8" name="Google Shape;1208;p61"/>
          <p:cNvSpPr/>
          <p:nvPr/>
        </p:nvSpPr>
        <p:spPr>
          <a:xfrm rot="-1118274">
            <a:off x="3267075" y="37925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9" name="Google Shape;1209;p61"/>
          <p:cNvSpPr/>
          <p:nvPr/>
        </p:nvSpPr>
        <p:spPr>
          <a:xfrm rot="5895381">
            <a:off x="4019550" y="3209925"/>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0" name="Google Shape;1210;p61"/>
          <p:cNvSpPr/>
          <p:nvPr/>
        </p:nvSpPr>
        <p:spPr>
          <a:xfrm rot="5895381">
            <a:off x="4288631" y="5395119"/>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1" name="Google Shape;1211;p61"/>
          <p:cNvSpPr/>
          <p:nvPr/>
        </p:nvSpPr>
        <p:spPr>
          <a:xfrm rot="5895381">
            <a:off x="3267075" y="42513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2" name="Google Shape;1212;p61"/>
          <p:cNvSpPr/>
          <p:nvPr/>
        </p:nvSpPr>
        <p:spPr>
          <a:xfrm rot="5895381">
            <a:off x="4495800" y="2546350"/>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3" name="Google Shape;1213;p61"/>
          <p:cNvSpPr/>
          <p:nvPr/>
        </p:nvSpPr>
        <p:spPr>
          <a:xfrm rot="5895381">
            <a:off x="5457032" y="4296569"/>
            <a:ext cx="58737"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4" name="Google Shape;1214;p61"/>
          <p:cNvSpPr/>
          <p:nvPr/>
        </p:nvSpPr>
        <p:spPr>
          <a:xfrm rot="5895381">
            <a:off x="4522788" y="423227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5" name="Google Shape;1215;p61"/>
          <p:cNvSpPr/>
          <p:nvPr/>
        </p:nvSpPr>
        <p:spPr>
          <a:xfrm rot="5895381">
            <a:off x="5772150" y="3517900"/>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6" name="Google Shape;1216;p61"/>
          <p:cNvSpPr/>
          <p:nvPr/>
        </p:nvSpPr>
        <p:spPr>
          <a:xfrm rot="5895381">
            <a:off x="3240088" y="24987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7" name="Google Shape;1217;p61"/>
          <p:cNvSpPr/>
          <p:nvPr/>
        </p:nvSpPr>
        <p:spPr>
          <a:xfrm rot="5895381">
            <a:off x="5413375" y="34258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8" name="Google Shape;1218;p61"/>
          <p:cNvSpPr/>
          <p:nvPr/>
        </p:nvSpPr>
        <p:spPr>
          <a:xfrm rot="5895381">
            <a:off x="5269707" y="4871244"/>
            <a:ext cx="58737"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19" name="Google Shape;1219;p61"/>
          <p:cNvSpPr/>
          <p:nvPr/>
        </p:nvSpPr>
        <p:spPr>
          <a:xfrm rot="4777107">
            <a:off x="3650457" y="3686969"/>
            <a:ext cx="58737"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0" name="Google Shape;1220;p61"/>
          <p:cNvSpPr/>
          <p:nvPr/>
        </p:nvSpPr>
        <p:spPr>
          <a:xfrm rot="4777107">
            <a:off x="4803775" y="54070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1" name="Google Shape;1221;p61"/>
          <p:cNvSpPr/>
          <p:nvPr/>
        </p:nvSpPr>
        <p:spPr>
          <a:xfrm rot="4777107">
            <a:off x="4498975" y="50260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2" name="Google Shape;1222;p61"/>
          <p:cNvSpPr/>
          <p:nvPr/>
        </p:nvSpPr>
        <p:spPr>
          <a:xfrm rot="4777107">
            <a:off x="2969419" y="3888581"/>
            <a:ext cx="58738"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3" name="Google Shape;1223;p61"/>
          <p:cNvSpPr/>
          <p:nvPr/>
        </p:nvSpPr>
        <p:spPr>
          <a:xfrm rot="4777107">
            <a:off x="3865563" y="2928937"/>
            <a:ext cx="50800"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4" name="Google Shape;1224;p61"/>
          <p:cNvSpPr/>
          <p:nvPr/>
        </p:nvSpPr>
        <p:spPr>
          <a:xfrm rot="4777107">
            <a:off x="4508501" y="4516437"/>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5" name="Google Shape;1225;p61"/>
          <p:cNvSpPr/>
          <p:nvPr/>
        </p:nvSpPr>
        <p:spPr>
          <a:xfrm rot="4777107">
            <a:off x="2656682" y="3234531"/>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6" name="Google Shape;1226;p61"/>
          <p:cNvSpPr/>
          <p:nvPr/>
        </p:nvSpPr>
        <p:spPr>
          <a:xfrm rot="4777107">
            <a:off x="4090194" y="5201444"/>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7" name="Google Shape;1227;p61"/>
          <p:cNvSpPr/>
          <p:nvPr/>
        </p:nvSpPr>
        <p:spPr>
          <a:xfrm rot="4777107">
            <a:off x="5456238" y="4908550"/>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28" name="Google Shape;1228;p61"/>
          <p:cNvSpPr txBox="1"/>
          <p:nvPr/>
        </p:nvSpPr>
        <p:spPr>
          <a:xfrm>
            <a:off x="5638800" y="1828800"/>
            <a:ext cx="32004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000">
                <a:solidFill>
                  <a:schemeClr val="dk1"/>
                </a:solidFill>
                <a:latin typeface="Tahoma"/>
                <a:ea typeface="Tahoma"/>
                <a:cs typeface="Tahoma"/>
                <a:sym typeface="Tahoma"/>
              </a:rPr>
              <a:t>f</a:t>
            </a:r>
            <a:r>
              <a:rPr i="1" lang="en-US" sz="2000">
                <a:solidFill>
                  <a:schemeClr val="dk1"/>
                </a:solidFill>
                <a:latin typeface="Tahoma"/>
                <a:ea typeface="Tahoma"/>
                <a:cs typeface="Tahoma"/>
                <a:sym typeface="Tahoma"/>
              </a:rPr>
              <a:t>(</a:t>
            </a:r>
            <a:r>
              <a:rPr b="1" i="1" lang="en-US" sz="2000">
                <a:solidFill>
                  <a:schemeClr val="dk1"/>
                </a:solidFill>
                <a:latin typeface="Tahoma"/>
                <a:ea typeface="Tahoma"/>
                <a:cs typeface="Tahoma"/>
                <a:sym typeface="Tahoma"/>
              </a:rPr>
              <a:t>x</a:t>
            </a:r>
            <a:r>
              <a:rPr i="1" lang="en-US" sz="2000">
                <a:solidFill>
                  <a:schemeClr val="dk1"/>
                </a:solidFill>
                <a:latin typeface="Tahoma"/>
                <a:ea typeface="Tahoma"/>
                <a:cs typeface="Tahoma"/>
                <a:sym typeface="Tahoma"/>
              </a:rPr>
              <a:t>,</a:t>
            </a:r>
            <a:r>
              <a:rPr b="1" i="1" lang="en-US" sz="2000">
                <a:solidFill>
                  <a:srgbClr val="00CC00"/>
                </a:solidFill>
                <a:latin typeface="Tahoma"/>
                <a:ea typeface="Tahoma"/>
                <a:cs typeface="Tahoma"/>
                <a:sym typeface="Tahoma"/>
              </a:rPr>
              <a:t>w</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 = sign(</a:t>
            </a:r>
            <a:r>
              <a:rPr b="1" i="1" lang="en-US" sz="2000">
                <a:solidFill>
                  <a:srgbClr val="00CC00"/>
                </a:solidFill>
                <a:latin typeface="Tahoma"/>
                <a:ea typeface="Tahoma"/>
                <a:cs typeface="Tahoma"/>
                <a:sym typeface="Tahoma"/>
              </a:rPr>
              <a:t>w</a:t>
            </a:r>
            <a:r>
              <a:rPr b="1" i="1" lang="en-US" sz="2000">
                <a:solidFill>
                  <a:schemeClr val="dk1"/>
                </a:solidFill>
                <a:latin typeface="Tahoma"/>
                <a:ea typeface="Tahoma"/>
                <a:cs typeface="Tahoma"/>
                <a:sym typeface="Tahoma"/>
              </a:rPr>
              <a:t> x</a:t>
            </a:r>
            <a:r>
              <a:rPr i="1" lang="en-US" sz="2000">
                <a:solidFill>
                  <a:srgbClr val="00CC00"/>
                </a:solidFill>
                <a:latin typeface="Tahoma"/>
                <a:ea typeface="Tahoma"/>
                <a:cs typeface="Tahoma"/>
                <a:sym typeface="Tahoma"/>
              </a:rPr>
              <a:t> +</a:t>
            </a:r>
            <a:r>
              <a:rPr i="1" lang="en-US" sz="2000">
                <a:solidFill>
                  <a:schemeClr val="dk1"/>
                </a:solidFill>
                <a:latin typeface="Tahoma"/>
                <a:ea typeface="Tahoma"/>
                <a:cs typeface="Tahoma"/>
                <a:sym typeface="Tahoma"/>
              </a:rPr>
              <a:t> </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a:t>
            </a:r>
            <a:endParaRPr/>
          </a:p>
        </p:txBody>
      </p:sp>
      <p:sp>
        <p:nvSpPr>
          <p:cNvPr id="1229" name="Google Shape;1229;p61"/>
          <p:cNvSpPr txBox="1"/>
          <p:nvPr/>
        </p:nvSpPr>
        <p:spPr>
          <a:xfrm>
            <a:off x="6400800" y="3352800"/>
            <a:ext cx="24384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sp>
        <p:nvSpPr>
          <p:cNvPr id="1230" name="Google Shape;1230;p61"/>
          <p:cNvSpPr txBox="1"/>
          <p:nvPr/>
        </p:nvSpPr>
        <p:spPr>
          <a:xfrm>
            <a:off x="6553200" y="2438400"/>
            <a:ext cx="2743200" cy="30130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Define the </a:t>
            </a:r>
            <a:r>
              <a:rPr lang="en-US" sz="2400">
                <a:solidFill>
                  <a:schemeClr val="accent2"/>
                </a:solidFill>
                <a:latin typeface="Tahoma"/>
                <a:ea typeface="Tahoma"/>
                <a:cs typeface="Tahoma"/>
                <a:sym typeface="Tahoma"/>
              </a:rPr>
              <a:t>margin</a:t>
            </a:r>
            <a:r>
              <a:rPr lang="en-US" sz="2400">
                <a:solidFill>
                  <a:schemeClr val="dk1"/>
                </a:solidFill>
                <a:latin typeface="Tahoma"/>
                <a:ea typeface="Tahoma"/>
                <a:cs typeface="Tahoma"/>
                <a:sym typeface="Tahoma"/>
              </a:rPr>
              <a:t> of a linear classifier as the width that the boundary could be increased by before hitting a datapoint.</a:t>
            </a:r>
            <a:endParaRPr/>
          </a:p>
        </p:txBody>
      </p:sp>
      <p:sp>
        <p:nvSpPr>
          <p:cNvPr id="1231" name="Google Shape;1231;p6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232" name="Google Shape;1232;p6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cxnSp>
        <p:nvCxnSpPr>
          <p:cNvPr id="1238" name="Google Shape;1238;p62"/>
          <p:cNvCxnSpPr/>
          <p:nvPr/>
        </p:nvCxnSpPr>
        <p:spPr>
          <a:xfrm rot="-3472419">
            <a:off x="1239838" y="4076700"/>
            <a:ext cx="5410200" cy="0"/>
          </a:xfrm>
          <a:prstGeom prst="straightConnector1">
            <a:avLst/>
          </a:prstGeom>
          <a:noFill/>
          <a:ln cap="flat" cmpd="sng" w="361950">
            <a:solidFill>
              <a:schemeClr val="accent1"/>
            </a:solidFill>
            <a:prstDash val="solid"/>
            <a:round/>
            <a:headEnd len="med" w="med" type="none"/>
            <a:tailEnd len="med" w="med" type="none"/>
          </a:ln>
        </p:spPr>
      </p:cxnSp>
      <p:cxnSp>
        <p:nvCxnSpPr>
          <p:cNvPr id="1239" name="Google Shape;1239;p62"/>
          <p:cNvCxnSpPr/>
          <p:nvPr/>
        </p:nvCxnSpPr>
        <p:spPr>
          <a:xfrm rot="-3472419">
            <a:off x="1163638" y="4076700"/>
            <a:ext cx="5562600" cy="0"/>
          </a:xfrm>
          <a:prstGeom prst="straightConnector1">
            <a:avLst/>
          </a:prstGeom>
          <a:noFill/>
          <a:ln cap="flat" cmpd="sng" w="12700">
            <a:solidFill>
              <a:schemeClr val="dk1"/>
            </a:solidFill>
            <a:prstDash val="solid"/>
            <a:round/>
            <a:headEnd len="med" w="med" type="none"/>
            <a:tailEnd len="med" w="med" type="none"/>
          </a:ln>
        </p:spPr>
      </p:cxnSp>
      <p:sp>
        <p:nvSpPr>
          <p:cNvPr id="1240" name="Google Shape;1240;p62"/>
          <p:cNvSpPr/>
          <p:nvPr/>
        </p:nvSpPr>
        <p:spPr>
          <a:xfrm>
            <a:off x="457200" y="304800"/>
            <a:ext cx="4648200" cy="685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Maximum Margin</a:t>
            </a:r>
            <a:endParaRPr/>
          </a:p>
        </p:txBody>
      </p:sp>
      <p:sp>
        <p:nvSpPr>
          <p:cNvPr id="1241" name="Google Shape;1241;p62"/>
          <p:cNvSpPr/>
          <p:nvPr/>
        </p:nvSpPr>
        <p:spPr>
          <a:xfrm>
            <a:off x="5334000" y="776288"/>
            <a:ext cx="1600200" cy="654050"/>
          </a:xfrm>
          <a:prstGeom prst="rect">
            <a:avLst/>
          </a:prstGeom>
          <a:solidFill>
            <a:srgbClr val="FF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600">
                <a:solidFill>
                  <a:schemeClr val="dk1"/>
                </a:solidFill>
                <a:latin typeface="Tahoma"/>
                <a:ea typeface="Tahoma"/>
                <a:cs typeface="Tahoma"/>
                <a:sym typeface="Tahoma"/>
              </a:rPr>
              <a:t>f </a:t>
            </a:r>
            <a:r>
              <a:rPr lang="en-US" sz="2000">
                <a:solidFill>
                  <a:schemeClr val="dk1"/>
                </a:solidFill>
                <a:latin typeface="Tahoma"/>
                <a:ea typeface="Tahoma"/>
                <a:cs typeface="Tahoma"/>
                <a:sym typeface="Tahoma"/>
              </a:rPr>
              <a:t>        </a:t>
            </a:r>
            <a:endParaRPr/>
          </a:p>
        </p:txBody>
      </p:sp>
      <p:cxnSp>
        <p:nvCxnSpPr>
          <p:cNvPr id="1242" name="Google Shape;1242;p62"/>
          <p:cNvCxnSpPr/>
          <p:nvPr/>
        </p:nvCxnSpPr>
        <p:spPr>
          <a:xfrm>
            <a:off x="39624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243" name="Google Shape;1243;p62"/>
          <p:cNvSpPr txBox="1"/>
          <p:nvPr/>
        </p:nvSpPr>
        <p:spPr>
          <a:xfrm>
            <a:off x="3505200" y="762000"/>
            <a:ext cx="609600" cy="519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800">
                <a:solidFill>
                  <a:schemeClr val="dk1"/>
                </a:solidFill>
                <a:latin typeface="Tahoma"/>
                <a:ea typeface="Tahoma"/>
                <a:cs typeface="Tahoma"/>
                <a:sym typeface="Tahoma"/>
              </a:rPr>
              <a:t>x</a:t>
            </a:r>
            <a:endParaRPr/>
          </a:p>
        </p:txBody>
      </p:sp>
      <p:cxnSp>
        <p:nvCxnSpPr>
          <p:cNvPr id="1244" name="Google Shape;1244;p62"/>
          <p:cNvCxnSpPr/>
          <p:nvPr/>
        </p:nvCxnSpPr>
        <p:spPr>
          <a:xfrm>
            <a:off x="6019800" y="381000"/>
            <a:ext cx="0" cy="381000"/>
          </a:xfrm>
          <a:prstGeom prst="straightConnector1">
            <a:avLst/>
          </a:prstGeom>
          <a:noFill/>
          <a:ln cap="flat" cmpd="sng" w="12700">
            <a:solidFill>
              <a:schemeClr val="dk1"/>
            </a:solidFill>
            <a:prstDash val="solid"/>
            <a:round/>
            <a:headEnd len="med" w="med" type="none"/>
            <a:tailEnd len="med" w="med" type="triangle"/>
          </a:ln>
        </p:spPr>
      </p:cxnSp>
      <p:sp>
        <p:nvSpPr>
          <p:cNvPr id="1245" name="Google Shape;1245;p62"/>
          <p:cNvSpPr txBox="1"/>
          <p:nvPr/>
        </p:nvSpPr>
        <p:spPr>
          <a:xfrm>
            <a:off x="5791200" y="0"/>
            <a:ext cx="381000" cy="5794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CC00"/>
                </a:solidFill>
                <a:latin typeface="Noto Sans Symbols"/>
                <a:ea typeface="Noto Sans Symbols"/>
                <a:cs typeface="Noto Sans Symbols"/>
                <a:sym typeface="Noto Sans Symbols"/>
              </a:rPr>
              <a:t>α</a:t>
            </a:r>
            <a:endParaRPr/>
          </a:p>
        </p:txBody>
      </p:sp>
      <p:cxnSp>
        <p:nvCxnSpPr>
          <p:cNvPr id="1246" name="Google Shape;1246;p62"/>
          <p:cNvCxnSpPr/>
          <p:nvPr/>
        </p:nvCxnSpPr>
        <p:spPr>
          <a:xfrm>
            <a:off x="69342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247" name="Google Shape;1247;p62"/>
          <p:cNvSpPr txBox="1"/>
          <p:nvPr/>
        </p:nvSpPr>
        <p:spPr>
          <a:xfrm>
            <a:off x="8305800" y="838200"/>
            <a:ext cx="83820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Tahoma"/>
                <a:ea typeface="Tahoma"/>
                <a:cs typeface="Tahoma"/>
                <a:sym typeface="Tahoma"/>
              </a:rPr>
              <a:t>y</a:t>
            </a:r>
            <a:r>
              <a:rPr baseline="30000" lang="en-US" sz="3200">
                <a:solidFill>
                  <a:schemeClr val="dk1"/>
                </a:solidFill>
                <a:latin typeface="Tahoma"/>
                <a:ea typeface="Tahoma"/>
                <a:cs typeface="Tahoma"/>
                <a:sym typeface="Tahoma"/>
              </a:rPr>
              <a:t>est</a:t>
            </a:r>
            <a:endParaRPr/>
          </a:p>
        </p:txBody>
      </p:sp>
      <p:sp>
        <p:nvSpPr>
          <p:cNvPr id="1248" name="Google Shape;1248;p62"/>
          <p:cNvSpPr txBox="1"/>
          <p:nvPr/>
        </p:nvSpPr>
        <p:spPr>
          <a:xfrm>
            <a:off x="838200" y="1905000"/>
            <a:ext cx="1905000" cy="8540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denotes +1</a:t>
            </a:r>
            <a:endParaRPr/>
          </a:p>
          <a:p>
            <a:pPr indent="0" lvl="0" marL="0" marR="0" rtl="0" algn="ctr">
              <a:spcBef>
                <a:spcPts val="1000"/>
              </a:spcBef>
              <a:spcAft>
                <a:spcPts val="0"/>
              </a:spcAft>
              <a:buNone/>
            </a:pPr>
            <a:r>
              <a:rPr lang="en-US" sz="2000">
                <a:solidFill>
                  <a:schemeClr val="dk1"/>
                </a:solidFill>
                <a:latin typeface="Tahoma"/>
                <a:ea typeface="Tahoma"/>
                <a:cs typeface="Tahoma"/>
                <a:sym typeface="Tahoma"/>
              </a:rPr>
              <a:t>denotes -1</a:t>
            </a:r>
            <a:endParaRPr/>
          </a:p>
        </p:txBody>
      </p:sp>
      <p:sp>
        <p:nvSpPr>
          <p:cNvPr id="1249" name="Google Shape;1249;p62"/>
          <p:cNvSpPr/>
          <p:nvPr/>
        </p:nvSpPr>
        <p:spPr>
          <a:xfrm rot="4777107">
            <a:off x="915194" y="2056606"/>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0" name="Google Shape;1250;p62"/>
          <p:cNvSpPr/>
          <p:nvPr/>
        </p:nvSpPr>
        <p:spPr>
          <a:xfrm rot="5895381">
            <a:off x="915988" y="2513012"/>
            <a:ext cx="50800"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251" name="Google Shape;1251;p62"/>
          <p:cNvCxnSpPr/>
          <p:nvPr/>
        </p:nvCxnSpPr>
        <p:spPr>
          <a:xfrm>
            <a:off x="2590800" y="2209800"/>
            <a:ext cx="0" cy="3505200"/>
          </a:xfrm>
          <a:prstGeom prst="straightConnector1">
            <a:avLst/>
          </a:prstGeom>
          <a:noFill/>
          <a:ln cap="flat" cmpd="sng" w="38100">
            <a:solidFill>
              <a:srgbClr val="CC0000"/>
            </a:solidFill>
            <a:prstDash val="solid"/>
            <a:round/>
            <a:headEnd len="med" w="med" type="none"/>
            <a:tailEnd len="med" w="med" type="none"/>
          </a:ln>
        </p:spPr>
      </p:cxnSp>
      <p:cxnSp>
        <p:nvCxnSpPr>
          <p:cNvPr id="1252" name="Google Shape;1252;p62"/>
          <p:cNvCxnSpPr/>
          <p:nvPr/>
        </p:nvCxnSpPr>
        <p:spPr>
          <a:xfrm>
            <a:off x="2438400" y="5562600"/>
            <a:ext cx="3657600" cy="0"/>
          </a:xfrm>
          <a:prstGeom prst="straightConnector1">
            <a:avLst/>
          </a:prstGeom>
          <a:noFill/>
          <a:ln cap="flat" cmpd="sng" w="38100">
            <a:solidFill>
              <a:srgbClr val="CC0000"/>
            </a:solidFill>
            <a:prstDash val="solid"/>
            <a:round/>
            <a:headEnd len="med" w="med" type="none"/>
            <a:tailEnd len="med" w="med" type="none"/>
          </a:ln>
        </p:spPr>
      </p:cxnSp>
      <p:sp>
        <p:nvSpPr>
          <p:cNvPr id="1253" name="Google Shape;1253;p62"/>
          <p:cNvSpPr/>
          <p:nvPr/>
        </p:nvSpPr>
        <p:spPr>
          <a:xfrm>
            <a:off x="3717925" y="5032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4" name="Google Shape;1254;p62"/>
          <p:cNvSpPr/>
          <p:nvPr/>
        </p:nvSpPr>
        <p:spPr>
          <a:xfrm>
            <a:off x="2486025" y="3903663"/>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5" name="Google Shape;1255;p62"/>
          <p:cNvSpPr/>
          <p:nvPr/>
        </p:nvSpPr>
        <p:spPr>
          <a:xfrm>
            <a:off x="4340225" y="28146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6" name="Google Shape;1256;p62"/>
          <p:cNvSpPr/>
          <p:nvPr/>
        </p:nvSpPr>
        <p:spPr>
          <a:xfrm>
            <a:off x="4403725" y="3635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7" name="Google Shape;1257;p62"/>
          <p:cNvSpPr/>
          <p:nvPr/>
        </p:nvSpPr>
        <p:spPr>
          <a:xfrm>
            <a:off x="3409950" y="2663825"/>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8" name="Google Shape;1258;p62"/>
          <p:cNvSpPr/>
          <p:nvPr/>
        </p:nvSpPr>
        <p:spPr>
          <a:xfrm>
            <a:off x="3886200" y="3733800"/>
            <a:ext cx="5397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59" name="Google Shape;1259;p62"/>
          <p:cNvSpPr/>
          <p:nvPr/>
        </p:nvSpPr>
        <p:spPr>
          <a:xfrm>
            <a:off x="3048000" y="3124200"/>
            <a:ext cx="60325" cy="587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0" name="Google Shape;1260;p62"/>
          <p:cNvSpPr/>
          <p:nvPr/>
        </p:nvSpPr>
        <p:spPr>
          <a:xfrm>
            <a:off x="5105400" y="4114800"/>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1" name="Google Shape;1261;p62"/>
          <p:cNvSpPr/>
          <p:nvPr/>
        </p:nvSpPr>
        <p:spPr>
          <a:xfrm rot="-1118274">
            <a:off x="3887788" y="4443413"/>
            <a:ext cx="5397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2" name="Google Shape;1262;p62"/>
          <p:cNvSpPr/>
          <p:nvPr/>
        </p:nvSpPr>
        <p:spPr>
          <a:xfrm rot="-1118274">
            <a:off x="6003925" y="32289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3" name="Google Shape;1263;p62"/>
          <p:cNvSpPr/>
          <p:nvPr/>
        </p:nvSpPr>
        <p:spPr>
          <a:xfrm rot="-1118274">
            <a:off x="5295900" y="4545013"/>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4" name="Google Shape;1264;p62"/>
          <p:cNvSpPr/>
          <p:nvPr/>
        </p:nvSpPr>
        <p:spPr>
          <a:xfrm rot="-1118274">
            <a:off x="3124200" y="2667000"/>
            <a:ext cx="60325" cy="508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5" name="Google Shape;1265;p62"/>
          <p:cNvSpPr/>
          <p:nvPr/>
        </p:nvSpPr>
        <p:spPr>
          <a:xfrm rot="-1118274">
            <a:off x="4711700" y="3584575"/>
            <a:ext cx="60325" cy="50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6" name="Google Shape;1266;p62"/>
          <p:cNvSpPr/>
          <p:nvPr/>
        </p:nvSpPr>
        <p:spPr>
          <a:xfrm rot="-1118274">
            <a:off x="5867400" y="4495800"/>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7" name="Google Shape;1267;p62"/>
          <p:cNvSpPr/>
          <p:nvPr/>
        </p:nvSpPr>
        <p:spPr>
          <a:xfrm rot="-1118274">
            <a:off x="3114675" y="3640138"/>
            <a:ext cx="6032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8" name="Google Shape;1268;p62"/>
          <p:cNvSpPr/>
          <p:nvPr/>
        </p:nvSpPr>
        <p:spPr>
          <a:xfrm rot="5895381">
            <a:off x="3867150" y="3057525"/>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9" name="Google Shape;1269;p62"/>
          <p:cNvSpPr/>
          <p:nvPr/>
        </p:nvSpPr>
        <p:spPr>
          <a:xfrm rot="5895381">
            <a:off x="4136231" y="5242719"/>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0" name="Google Shape;1270;p62"/>
          <p:cNvSpPr/>
          <p:nvPr/>
        </p:nvSpPr>
        <p:spPr>
          <a:xfrm rot="5895381">
            <a:off x="3114675" y="40989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1" name="Google Shape;1271;p62"/>
          <p:cNvSpPr/>
          <p:nvPr/>
        </p:nvSpPr>
        <p:spPr>
          <a:xfrm rot="5895381">
            <a:off x="4343400" y="2393950"/>
            <a:ext cx="47625"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2" name="Google Shape;1272;p62"/>
          <p:cNvSpPr/>
          <p:nvPr/>
        </p:nvSpPr>
        <p:spPr>
          <a:xfrm rot="5895381">
            <a:off x="5304632" y="4144169"/>
            <a:ext cx="58737"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3" name="Google Shape;1273;p62"/>
          <p:cNvSpPr/>
          <p:nvPr/>
        </p:nvSpPr>
        <p:spPr>
          <a:xfrm rot="5895381">
            <a:off x="4370388" y="407987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4" name="Google Shape;1274;p62"/>
          <p:cNvSpPr/>
          <p:nvPr/>
        </p:nvSpPr>
        <p:spPr>
          <a:xfrm rot="5895381">
            <a:off x="5619750" y="3365500"/>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5" name="Google Shape;1275;p62"/>
          <p:cNvSpPr/>
          <p:nvPr/>
        </p:nvSpPr>
        <p:spPr>
          <a:xfrm rot="5895381">
            <a:off x="3087688" y="2346325"/>
            <a:ext cx="47625"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6" name="Google Shape;1276;p62"/>
          <p:cNvSpPr/>
          <p:nvPr/>
        </p:nvSpPr>
        <p:spPr>
          <a:xfrm rot="5895381">
            <a:off x="5260975" y="32734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7" name="Google Shape;1277;p62"/>
          <p:cNvSpPr/>
          <p:nvPr/>
        </p:nvSpPr>
        <p:spPr>
          <a:xfrm rot="5895381">
            <a:off x="5117307" y="4718844"/>
            <a:ext cx="58737"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8" name="Google Shape;1278;p62"/>
          <p:cNvSpPr/>
          <p:nvPr/>
        </p:nvSpPr>
        <p:spPr>
          <a:xfrm rot="4777107">
            <a:off x="3498057" y="3534569"/>
            <a:ext cx="58737"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9" name="Google Shape;1279;p62"/>
          <p:cNvSpPr/>
          <p:nvPr/>
        </p:nvSpPr>
        <p:spPr>
          <a:xfrm rot="4777107">
            <a:off x="4651375" y="5254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0" name="Google Shape;1280;p62"/>
          <p:cNvSpPr/>
          <p:nvPr/>
        </p:nvSpPr>
        <p:spPr>
          <a:xfrm rot="4777107">
            <a:off x="4346575" y="4873625"/>
            <a:ext cx="47625"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1" name="Google Shape;1281;p62"/>
          <p:cNvSpPr/>
          <p:nvPr/>
        </p:nvSpPr>
        <p:spPr>
          <a:xfrm rot="4777107">
            <a:off x="2817019" y="3736181"/>
            <a:ext cx="58738"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2" name="Google Shape;1282;p62"/>
          <p:cNvSpPr/>
          <p:nvPr/>
        </p:nvSpPr>
        <p:spPr>
          <a:xfrm rot="4777107">
            <a:off x="3713163" y="2776537"/>
            <a:ext cx="50800" cy="539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3" name="Google Shape;1283;p62"/>
          <p:cNvSpPr/>
          <p:nvPr/>
        </p:nvSpPr>
        <p:spPr>
          <a:xfrm rot="4777107">
            <a:off x="4356101" y="4364037"/>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4" name="Google Shape;1284;p62"/>
          <p:cNvSpPr/>
          <p:nvPr/>
        </p:nvSpPr>
        <p:spPr>
          <a:xfrm rot="4777107">
            <a:off x="2504282" y="3082131"/>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5" name="Google Shape;1285;p62"/>
          <p:cNvSpPr/>
          <p:nvPr/>
        </p:nvSpPr>
        <p:spPr>
          <a:xfrm rot="4777107">
            <a:off x="3937794" y="5049044"/>
            <a:ext cx="55563"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6" name="Google Shape;1286;p62"/>
          <p:cNvSpPr/>
          <p:nvPr/>
        </p:nvSpPr>
        <p:spPr>
          <a:xfrm rot="4777107">
            <a:off x="5303838" y="4756150"/>
            <a:ext cx="50800" cy="603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7" name="Google Shape;1287;p62"/>
          <p:cNvSpPr txBox="1"/>
          <p:nvPr/>
        </p:nvSpPr>
        <p:spPr>
          <a:xfrm>
            <a:off x="5486400" y="1676400"/>
            <a:ext cx="32004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000">
                <a:solidFill>
                  <a:schemeClr val="dk1"/>
                </a:solidFill>
                <a:latin typeface="Tahoma"/>
                <a:ea typeface="Tahoma"/>
                <a:cs typeface="Tahoma"/>
                <a:sym typeface="Tahoma"/>
              </a:rPr>
              <a:t>f</a:t>
            </a:r>
            <a:r>
              <a:rPr i="1" lang="en-US" sz="2000">
                <a:solidFill>
                  <a:schemeClr val="dk1"/>
                </a:solidFill>
                <a:latin typeface="Tahoma"/>
                <a:ea typeface="Tahoma"/>
                <a:cs typeface="Tahoma"/>
                <a:sym typeface="Tahoma"/>
              </a:rPr>
              <a:t>(</a:t>
            </a:r>
            <a:r>
              <a:rPr b="1" i="1" lang="en-US" sz="2000">
                <a:solidFill>
                  <a:schemeClr val="dk1"/>
                </a:solidFill>
                <a:latin typeface="Tahoma"/>
                <a:ea typeface="Tahoma"/>
                <a:cs typeface="Tahoma"/>
                <a:sym typeface="Tahoma"/>
              </a:rPr>
              <a:t>x</a:t>
            </a:r>
            <a:r>
              <a:rPr i="1" lang="en-US" sz="2000">
                <a:solidFill>
                  <a:schemeClr val="dk1"/>
                </a:solidFill>
                <a:latin typeface="Tahoma"/>
                <a:ea typeface="Tahoma"/>
                <a:cs typeface="Tahoma"/>
                <a:sym typeface="Tahoma"/>
              </a:rPr>
              <a:t>,</a:t>
            </a:r>
            <a:r>
              <a:rPr b="1" i="1" lang="en-US" sz="2000">
                <a:solidFill>
                  <a:srgbClr val="00CC00"/>
                </a:solidFill>
                <a:latin typeface="Tahoma"/>
                <a:ea typeface="Tahoma"/>
                <a:cs typeface="Tahoma"/>
                <a:sym typeface="Tahoma"/>
              </a:rPr>
              <a:t>w</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 = sign(</a:t>
            </a:r>
            <a:r>
              <a:rPr b="1" i="1" lang="en-US" sz="2000">
                <a:solidFill>
                  <a:srgbClr val="00CC00"/>
                </a:solidFill>
                <a:latin typeface="Tahoma"/>
                <a:ea typeface="Tahoma"/>
                <a:cs typeface="Tahoma"/>
                <a:sym typeface="Tahoma"/>
              </a:rPr>
              <a:t>w</a:t>
            </a:r>
            <a:r>
              <a:rPr b="1" i="1" lang="en-US" sz="2000">
                <a:solidFill>
                  <a:schemeClr val="dk1"/>
                </a:solidFill>
                <a:latin typeface="Tahoma"/>
                <a:ea typeface="Tahoma"/>
                <a:cs typeface="Tahoma"/>
                <a:sym typeface="Tahoma"/>
              </a:rPr>
              <a:t> x</a:t>
            </a:r>
            <a:r>
              <a:rPr i="1" lang="en-US" sz="2000">
                <a:solidFill>
                  <a:srgbClr val="00CC00"/>
                </a:solidFill>
                <a:latin typeface="Tahoma"/>
                <a:ea typeface="Tahoma"/>
                <a:cs typeface="Tahoma"/>
                <a:sym typeface="Tahoma"/>
              </a:rPr>
              <a:t> </a:t>
            </a:r>
            <a:r>
              <a:rPr i="1" lang="en-US" sz="2000">
                <a:solidFill>
                  <a:schemeClr val="dk1"/>
                </a:solidFill>
                <a:latin typeface="Tahoma"/>
                <a:ea typeface="Tahoma"/>
                <a:cs typeface="Tahoma"/>
                <a:sym typeface="Tahoma"/>
              </a:rPr>
              <a:t>+ </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a:t>
            </a:r>
            <a:endParaRPr/>
          </a:p>
        </p:txBody>
      </p:sp>
      <p:sp>
        <p:nvSpPr>
          <p:cNvPr id="1288" name="Google Shape;1288;p62"/>
          <p:cNvSpPr txBox="1"/>
          <p:nvPr/>
        </p:nvSpPr>
        <p:spPr>
          <a:xfrm>
            <a:off x="6248400" y="3200400"/>
            <a:ext cx="24384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sp>
        <p:nvSpPr>
          <p:cNvPr id="1289" name="Google Shape;1289;p62"/>
          <p:cNvSpPr txBox="1"/>
          <p:nvPr/>
        </p:nvSpPr>
        <p:spPr>
          <a:xfrm>
            <a:off x="6400800" y="2286000"/>
            <a:ext cx="2743200" cy="3925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The </a:t>
            </a:r>
            <a:r>
              <a:rPr lang="en-US" sz="2400">
                <a:solidFill>
                  <a:srgbClr val="CC0000"/>
                </a:solidFill>
                <a:latin typeface="Tahoma"/>
                <a:ea typeface="Tahoma"/>
                <a:cs typeface="Tahoma"/>
                <a:sym typeface="Tahoma"/>
              </a:rPr>
              <a:t>maximum margin linear classifier</a:t>
            </a:r>
            <a:r>
              <a:rPr lang="en-US" sz="2400">
                <a:solidFill>
                  <a:schemeClr val="dk1"/>
                </a:solidFill>
                <a:latin typeface="Tahoma"/>
                <a:ea typeface="Tahoma"/>
                <a:cs typeface="Tahoma"/>
                <a:sym typeface="Tahoma"/>
              </a:rPr>
              <a:t> is the linear classifier with the, um, maximum margin.</a:t>
            </a:r>
            <a:endParaRPr/>
          </a:p>
          <a:p>
            <a:pPr indent="0" lvl="0" marL="0" marR="0" rtl="0" algn="l">
              <a:spcBef>
                <a:spcPts val="1200"/>
              </a:spcBef>
              <a:spcAft>
                <a:spcPts val="0"/>
              </a:spcAft>
              <a:buNone/>
            </a:pPr>
            <a:r>
              <a:rPr lang="en-US" sz="2400">
                <a:solidFill>
                  <a:schemeClr val="dk1"/>
                </a:solidFill>
                <a:latin typeface="Tahoma"/>
                <a:ea typeface="Tahoma"/>
                <a:cs typeface="Tahoma"/>
                <a:sym typeface="Tahoma"/>
              </a:rPr>
              <a:t>This is the simplest kind of SVM (Called an LSVM)</a:t>
            </a:r>
            <a:endParaRPr/>
          </a:p>
        </p:txBody>
      </p:sp>
      <p:sp>
        <p:nvSpPr>
          <p:cNvPr id="1290" name="Google Shape;1290;p62"/>
          <p:cNvSpPr/>
          <p:nvPr/>
        </p:nvSpPr>
        <p:spPr>
          <a:xfrm>
            <a:off x="4441825" y="6097588"/>
            <a:ext cx="1758950" cy="381000"/>
          </a:xfrm>
          <a:prstGeom prst="wedgeRectCallout">
            <a:avLst>
              <a:gd fmla="val 64713" name="adj1"/>
              <a:gd fmla="val -86250" name="adj2"/>
            </a:avLst>
          </a:prstGeom>
          <a:solidFill>
            <a:srgbClr val="CCFFCC"/>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Linear SVM</a:t>
            </a:r>
            <a:endParaRPr/>
          </a:p>
        </p:txBody>
      </p:sp>
      <p:sp>
        <p:nvSpPr>
          <p:cNvPr id="1291" name="Google Shape;1291;p62"/>
          <p:cNvSpPr txBox="1"/>
          <p:nvPr/>
        </p:nvSpPr>
        <p:spPr>
          <a:xfrm>
            <a:off x="173038" y="3675063"/>
            <a:ext cx="2120900" cy="1920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CC00"/>
                </a:solidFill>
                <a:latin typeface="Tahoma"/>
                <a:ea typeface="Tahoma"/>
                <a:cs typeface="Tahoma"/>
                <a:sym typeface="Tahoma"/>
              </a:rPr>
              <a:t>Support Vectors </a:t>
            </a:r>
            <a:r>
              <a:rPr lang="en-US" sz="2000">
                <a:solidFill>
                  <a:schemeClr val="dk1"/>
                </a:solidFill>
                <a:latin typeface="Tahoma"/>
                <a:ea typeface="Tahoma"/>
                <a:cs typeface="Tahoma"/>
                <a:sym typeface="Tahoma"/>
              </a:rPr>
              <a:t>are those datapoints that the margin pushes up against</a:t>
            </a:r>
            <a:endParaRPr/>
          </a:p>
        </p:txBody>
      </p:sp>
      <p:sp>
        <p:nvSpPr>
          <p:cNvPr id="1292" name="Google Shape;1292;p62"/>
          <p:cNvSpPr/>
          <p:nvPr/>
        </p:nvSpPr>
        <p:spPr>
          <a:xfrm>
            <a:off x="2112963" y="3725863"/>
            <a:ext cx="1708150" cy="155575"/>
          </a:xfrm>
          <a:custGeom>
            <a:rect b="b" l="l" r="r" t="t"/>
            <a:pathLst>
              <a:path extrusionOk="0" h="98" w="1076">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cap="flat" cmpd="sng" w="38100">
            <a:solidFill>
              <a:srgbClr val="33CC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3" name="Google Shape;1293;p62"/>
          <p:cNvSpPr/>
          <p:nvPr/>
        </p:nvSpPr>
        <p:spPr>
          <a:xfrm>
            <a:off x="2079625" y="3317875"/>
            <a:ext cx="2293938" cy="485775"/>
          </a:xfrm>
          <a:custGeom>
            <a:rect b="b" l="l" r="r" t="t"/>
            <a:pathLst>
              <a:path extrusionOk="0" h="306" w="1445">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cap="flat" cmpd="sng" w="38100">
            <a:solidFill>
              <a:srgbClr val="33CC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4" name="Google Shape;1294;p62"/>
          <p:cNvSpPr/>
          <p:nvPr/>
        </p:nvSpPr>
        <p:spPr>
          <a:xfrm>
            <a:off x="2105025" y="3994150"/>
            <a:ext cx="1733550" cy="449263"/>
          </a:xfrm>
          <a:custGeom>
            <a:rect b="b" l="l" r="r" t="t"/>
            <a:pathLst>
              <a:path extrusionOk="0" h="283" w="1092">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cap="flat" cmpd="sng" w="38100">
            <a:solidFill>
              <a:srgbClr val="33CC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5" name="Google Shape;1295;p62"/>
          <p:cNvSpPr/>
          <p:nvPr/>
        </p:nvSpPr>
        <p:spPr>
          <a:xfrm>
            <a:off x="4341813" y="3579813"/>
            <a:ext cx="152400" cy="152400"/>
          </a:xfrm>
          <a:prstGeom prst="ellipse">
            <a:avLst/>
          </a:prstGeom>
          <a:noFill/>
          <a:ln cap="flat" cmpd="sng" w="38100">
            <a:solidFill>
              <a:srgbClr val="33CC3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6" name="Google Shape;1296;p62"/>
          <p:cNvSpPr/>
          <p:nvPr/>
        </p:nvSpPr>
        <p:spPr>
          <a:xfrm>
            <a:off x="3844925" y="3689350"/>
            <a:ext cx="152400" cy="152400"/>
          </a:xfrm>
          <a:prstGeom prst="ellipse">
            <a:avLst/>
          </a:prstGeom>
          <a:noFill/>
          <a:ln cap="flat" cmpd="sng" w="38100">
            <a:solidFill>
              <a:srgbClr val="33CC3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7" name="Google Shape;1297;p62"/>
          <p:cNvSpPr/>
          <p:nvPr/>
        </p:nvSpPr>
        <p:spPr>
          <a:xfrm>
            <a:off x="3833813" y="4384675"/>
            <a:ext cx="152400" cy="152400"/>
          </a:xfrm>
          <a:prstGeom prst="ellipse">
            <a:avLst/>
          </a:prstGeom>
          <a:noFill/>
          <a:ln cap="flat" cmpd="sng" w="38100">
            <a:solidFill>
              <a:srgbClr val="33CC3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8" name="Google Shape;1298;p62"/>
          <p:cNvSpPr txBox="1"/>
          <p:nvPr/>
        </p:nvSpPr>
        <p:spPr>
          <a:xfrm>
            <a:off x="4044950" y="1276350"/>
            <a:ext cx="4968875" cy="2162175"/>
          </a:xfrm>
          <a:prstGeom prst="rect">
            <a:avLst/>
          </a:prstGeom>
          <a:solidFill>
            <a:srgbClr val="CCFFCC"/>
          </a:solidFill>
          <a:ln cap="flat" cmpd="sng" w="285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2000"/>
              <a:buFont typeface="Noto Sans Symbols"/>
              <a:buAutoNum type="arabicPeriod"/>
            </a:pPr>
            <a:r>
              <a:rPr lang="en-US" sz="2000">
                <a:solidFill>
                  <a:schemeClr val="dk1"/>
                </a:solidFill>
                <a:latin typeface="Tahoma"/>
                <a:ea typeface="Tahoma"/>
                <a:cs typeface="Tahoma"/>
                <a:sym typeface="Tahoma"/>
              </a:rPr>
              <a:t>Maximizing the margin is good according to intuition and PAC theory </a:t>
            </a:r>
            <a:endParaRPr/>
          </a:p>
          <a:p>
            <a:pPr indent="-457200" lvl="0" marL="457200" marR="0" rtl="0" algn="l">
              <a:spcBef>
                <a:spcPts val="400"/>
              </a:spcBef>
              <a:spcAft>
                <a:spcPts val="0"/>
              </a:spcAft>
              <a:buClr>
                <a:schemeClr val="dk1"/>
              </a:buClr>
              <a:buSzPts val="2000"/>
              <a:buFont typeface="Noto Sans Symbols"/>
              <a:buAutoNum type="arabicPeriod"/>
            </a:pPr>
            <a:r>
              <a:rPr lang="en-US" sz="2000">
                <a:solidFill>
                  <a:schemeClr val="dk1"/>
                </a:solidFill>
                <a:latin typeface="Tahoma"/>
                <a:ea typeface="Tahoma"/>
                <a:cs typeface="Tahoma"/>
                <a:sym typeface="Tahoma"/>
              </a:rPr>
              <a:t>Implies that only support vectors are important; other training examples are ignorable.</a:t>
            </a:r>
            <a:endParaRPr/>
          </a:p>
          <a:p>
            <a:pPr indent="-457200" lvl="0" marL="457200" marR="0" rtl="0" algn="l">
              <a:spcBef>
                <a:spcPts val="1000"/>
              </a:spcBef>
              <a:spcAft>
                <a:spcPts val="0"/>
              </a:spcAft>
              <a:buClr>
                <a:schemeClr val="dk1"/>
              </a:buClr>
              <a:buSzPts val="2000"/>
              <a:buFont typeface="Noto Sans Symbols"/>
              <a:buAutoNum type="arabicPeriod"/>
            </a:pPr>
            <a:r>
              <a:rPr lang="en-US" sz="2000">
                <a:solidFill>
                  <a:schemeClr val="dk1"/>
                </a:solidFill>
                <a:latin typeface="Tahoma"/>
                <a:ea typeface="Tahoma"/>
                <a:cs typeface="Tahoma"/>
                <a:sym typeface="Tahoma"/>
              </a:rPr>
              <a:t>Empirically it works very very well.</a:t>
            </a:r>
            <a:endParaRPr/>
          </a:p>
        </p:txBody>
      </p:sp>
      <p:sp>
        <p:nvSpPr>
          <p:cNvPr id="1299" name="Google Shape;1299;p6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300" name="Google Shape;1300;p6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1"/>
                                        </p:tgtEl>
                                        <p:attrNameLst>
                                          <p:attrName>style.visibility</p:attrName>
                                        </p:attrNameLst>
                                      </p:cBhvr>
                                      <p:to>
                                        <p:strVal val="visible"/>
                                      </p:to>
                                    </p:set>
                                    <p:anim calcmode="lin" valueType="num">
                                      <p:cBhvr additive="base">
                                        <p:cTn dur="500"/>
                                        <p:tgtEl>
                                          <p:spTgt spid="12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93"/>
                                        </p:tgtEl>
                                        <p:attrNameLst>
                                          <p:attrName>style.visibility</p:attrName>
                                        </p:attrNameLst>
                                      </p:cBhvr>
                                      <p:to>
                                        <p:strVal val="visible"/>
                                      </p:to>
                                    </p:set>
                                    <p:anim calcmode="lin" valueType="num">
                                      <p:cBhvr additive="base">
                                        <p:cTn dur="500"/>
                                        <p:tgtEl>
                                          <p:spTgt spid="12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92"/>
                                        </p:tgtEl>
                                        <p:attrNameLst>
                                          <p:attrName>style.visibility</p:attrName>
                                        </p:attrNameLst>
                                      </p:cBhvr>
                                      <p:to>
                                        <p:strVal val="visible"/>
                                      </p:to>
                                    </p:set>
                                    <p:anim calcmode="lin" valueType="num">
                                      <p:cBhvr additive="base">
                                        <p:cTn dur="500"/>
                                        <p:tgtEl>
                                          <p:spTgt spid="12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94"/>
                                        </p:tgtEl>
                                        <p:attrNameLst>
                                          <p:attrName>style.visibility</p:attrName>
                                        </p:attrNameLst>
                                      </p:cBhvr>
                                      <p:to>
                                        <p:strVal val="visible"/>
                                      </p:to>
                                    </p:set>
                                    <p:anim calcmode="lin" valueType="num">
                                      <p:cBhvr additive="base">
                                        <p:cTn dur="500"/>
                                        <p:tgtEl>
                                          <p:spTgt spid="12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cxnSp>
        <p:nvCxnSpPr>
          <p:cNvPr id="1306" name="Google Shape;1306;p63"/>
          <p:cNvCxnSpPr/>
          <p:nvPr/>
        </p:nvCxnSpPr>
        <p:spPr>
          <a:xfrm rot="-3472419">
            <a:off x="1239838" y="4076700"/>
            <a:ext cx="5410200" cy="0"/>
          </a:xfrm>
          <a:prstGeom prst="straightConnector1">
            <a:avLst/>
          </a:prstGeom>
          <a:noFill/>
          <a:ln cap="flat" cmpd="sng" w="361950">
            <a:solidFill>
              <a:schemeClr val="accent1"/>
            </a:solidFill>
            <a:prstDash val="solid"/>
            <a:round/>
            <a:headEnd len="med" w="med" type="none"/>
            <a:tailEnd len="med" w="med" type="none"/>
          </a:ln>
        </p:spPr>
      </p:cxnSp>
      <p:cxnSp>
        <p:nvCxnSpPr>
          <p:cNvPr id="1307" name="Google Shape;1307;p63"/>
          <p:cNvCxnSpPr/>
          <p:nvPr/>
        </p:nvCxnSpPr>
        <p:spPr>
          <a:xfrm rot="-3472419">
            <a:off x="1163638" y="4076700"/>
            <a:ext cx="5562600" cy="0"/>
          </a:xfrm>
          <a:prstGeom prst="straightConnector1">
            <a:avLst/>
          </a:prstGeom>
          <a:noFill/>
          <a:ln cap="flat" cmpd="sng" w="12700">
            <a:solidFill>
              <a:schemeClr val="dk1"/>
            </a:solidFill>
            <a:prstDash val="solid"/>
            <a:round/>
            <a:headEnd len="med" w="med" type="none"/>
            <a:tailEnd len="med" w="med" type="none"/>
          </a:ln>
        </p:spPr>
      </p:cxnSp>
      <p:sp>
        <p:nvSpPr>
          <p:cNvPr id="1308" name="Google Shape;1308;p63"/>
          <p:cNvSpPr/>
          <p:nvPr/>
        </p:nvSpPr>
        <p:spPr>
          <a:xfrm>
            <a:off x="457200" y="304800"/>
            <a:ext cx="4648200" cy="685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Maximum Margin</a:t>
            </a:r>
            <a:endParaRPr/>
          </a:p>
        </p:txBody>
      </p:sp>
      <p:sp>
        <p:nvSpPr>
          <p:cNvPr id="1309" name="Google Shape;1309;p63"/>
          <p:cNvSpPr/>
          <p:nvPr/>
        </p:nvSpPr>
        <p:spPr>
          <a:xfrm>
            <a:off x="5334000" y="776288"/>
            <a:ext cx="1600200" cy="654050"/>
          </a:xfrm>
          <a:prstGeom prst="rect">
            <a:avLst/>
          </a:prstGeom>
          <a:solidFill>
            <a:srgbClr val="FFCC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3600">
                <a:solidFill>
                  <a:schemeClr val="dk1"/>
                </a:solidFill>
                <a:latin typeface="Tahoma"/>
                <a:ea typeface="Tahoma"/>
                <a:cs typeface="Tahoma"/>
                <a:sym typeface="Tahoma"/>
              </a:rPr>
              <a:t>f </a:t>
            </a:r>
            <a:r>
              <a:rPr lang="en-US" sz="2000">
                <a:solidFill>
                  <a:schemeClr val="dk1"/>
                </a:solidFill>
                <a:latin typeface="Tahoma"/>
                <a:ea typeface="Tahoma"/>
                <a:cs typeface="Tahoma"/>
                <a:sym typeface="Tahoma"/>
              </a:rPr>
              <a:t>        </a:t>
            </a:r>
            <a:endParaRPr/>
          </a:p>
        </p:txBody>
      </p:sp>
      <p:cxnSp>
        <p:nvCxnSpPr>
          <p:cNvPr id="1310" name="Google Shape;1310;p63"/>
          <p:cNvCxnSpPr/>
          <p:nvPr/>
        </p:nvCxnSpPr>
        <p:spPr>
          <a:xfrm>
            <a:off x="39624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311" name="Google Shape;1311;p63"/>
          <p:cNvSpPr txBox="1"/>
          <p:nvPr/>
        </p:nvSpPr>
        <p:spPr>
          <a:xfrm>
            <a:off x="3505200" y="762000"/>
            <a:ext cx="609600" cy="5191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800">
                <a:solidFill>
                  <a:schemeClr val="dk1"/>
                </a:solidFill>
                <a:latin typeface="Tahoma"/>
                <a:ea typeface="Tahoma"/>
                <a:cs typeface="Tahoma"/>
                <a:sym typeface="Tahoma"/>
              </a:rPr>
              <a:t>x</a:t>
            </a:r>
            <a:endParaRPr/>
          </a:p>
        </p:txBody>
      </p:sp>
      <p:cxnSp>
        <p:nvCxnSpPr>
          <p:cNvPr id="1312" name="Google Shape;1312;p63"/>
          <p:cNvCxnSpPr/>
          <p:nvPr/>
        </p:nvCxnSpPr>
        <p:spPr>
          <a:xfrm>
            <a:off x="6019800" y="381000"/>
            <a:ext cx="0" cy="381000"/>
          </a:xfrm>
          <a:prstGeom prst="straightConnector1">
            <a:avLst/>
          </a:prstGeom>
          <a:noFill/>
          <a:ln cap="flat" cmpd="sng" w="12700">
            <a:solidFill>
              <a:schemeClr val="dk1"/>
            </a:solidFill>
            <a:prstDash val="solid"/>
            <a:round/>
            <a:headEnd len="med" w="med" type="none"/>
            <a:tailEnd len="med" w="med" type="triangle"/>
          </a:ln>
        </p:spPr>
      </p:cxnSp>
      <p:sp>
        <p:nvSpPr>
          <p:cNvPr id="1313" name="Google Shape;1313;p63"/>
          <p:cNvSpPr txBox="1"/>
          <p:nvPr/>
        </p:nvSpPr>
        <p:spPr>
          <a:xfrm>
            <a:off x="5791200" y="0"/>
            <a:ext cx="381000" cy="57943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00CC00"/>
                </a:solidFill>
                <a:latin typeface="Noto Sans Symbols"/>
                <a:ea typeface="Noto Sans Symbols"/>
                <a:cs typeface="Noto Sans Symbols"/>
                <a:sym typeface="Noto Sans Symbols"/>
              </a:rPr>
              <a:t>α</a:t>
            </a:r>
            <a:endParaRPr/>
          </a:p>
        </p:txBody>
      </p:sp>
      <p:cxnSp>
        <p:nvCxnSpPr>
          <p:cNvPr id="1314" name="Google Shape;1314;p63"/>
          <p:cNvCxnSpPr/>
          <p:nvPr/>
        </p:nvCxnSpPr>
        <p:spPr>
          <a:xfrm>
            <a:off x="6934200" y="1066800"/>
            <a:ext cx="1371600" cy="0"/>
          </a:xfrm>
          <a:prstGeom prst="straightConnector1">
            <a:avLst/>
          </a:prstGeom>
          <a:noFill/>
          <a:ln cap="flat" cmpd="sng" w="12700">
            <a:solidFill>
              <a:schemeClr val="dk1"/>
            </a:solidFill>
            <a:prstDash val="solid"/>
            <a:round/>
            <a:headEnd len="med" w="med" type="none"/>
            <a:tailEnd len="med" w="med" type="triangle"/>
          </a:ln>
        </p:spPr>
      </p:cxnSp>
      <p:sp>
        <p:nvSpPr>
          <p:cNvPr id="1315" name="Google Shape;1315;p63"/>
          <p:cNvSpPr txBox="1"/>
          <p:nvPr/>
        </p:nvSpPr>
        <p:spPr>
          <a:xfrm>
            <a:off x="8305800" y="838200"/>
            <a:ext cx="838200"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Tahoma"/>
                <a:ea typeface="Tahoma"/>
                <a:cs typeface="Tahoma"/>
                <a:sym typeface="Tahoma"/>
              </a:rPr>
              <a:t>y</a:t>
            </a:r>
            <a:r>
              <a:rPr baseline="30000" lang="en-US" sz="3200">
                <a:solidFill>
                  <a:schemeClr val="dk1"/>
                </a:solidFill>
                <a:latin typeface="Tahoma"/>
                <a:ea typeface="Tahoma"/>
                <a:cs typeface="Tahoma"/>
                <a:sym typeface="Tahoma"/>
              </a:rPr>
              <a:t>est</a:t>
            </a:r>
            <a:endParaRPr/>
          </a:p>
        </p:txBody>
      </p:sp>
      <p:sp>
        <p:nvSpPr>
          <p:cNvPr id="1316" name="Google Shape;1316;p63"/>
          <p:cNvSpPr txBox="1"/>
          <p:nvPr/>
        </p:nvSpPr>
        <p:spPr>
          <a:xfrm>
            <a:off x="838200" y="1905000"/>
            <a:ext cx="1905000" cy="8540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denotes +1</a:t>
            </a:r>
            <a:endParaRPr/>
          </a:p>
          <a:p>
            <a:pPr indent="0" lvl="0" marL="0" marR="0" rtl="0" algn="ctr">
              <a:spcBef>
                <a:spcPts val="1000"/>
              </a:spcBef>
              <a:spcAft>
                <a:spcPts val="0"/>
              </a:spcAft>
              <a:buNone/>
            </a:pPr>
            <a:r>
              <a:rPr lang="en-US" sz="2000">
                <a:solidFill>
                  <a:schemeClr val="dk1"/>
                </a:solidFill>
                <a:latin typeface="Tahoma"/>
                <a:ea typeface="Tahoma"/>
                <a:cs typeface="Tahoma"/>
                <a:sym typeface="Tahoma"/>
              </a:rPr>
              <a:t>denotes -1</a:t>
            </a:r>
            <a:endParaRPr/>
          </a:p>
        </p:txBody>
      </p:sp>
      <p:sp>
        <p:nvSpPr>
          <p:cNvPr id="1317" name="Google Shape;1317;p63"/>
          <p:cNvSpPr/>
          <p:nvPr/>
        </p:nvSpPr>
        <p:spPr>
          <a:xfrm rot="4777107">
            <a:off x="915194" y="2056606"/>
            <a:ext cx="58738" cy="603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8" name="Google Shape;1318;p63"/>
          <p:cNvSpPr/>
          <p:nvPr/>
        </p:nvSpPr>
        <p:spPr>
          <a:xfrm rot="5895381">
            <a:off x="915988" y="2513012"/>
            <a:ext cx="50800" cy="5397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319" name="Google Shape;1319;p63"/>
          <p:cNvCxnSpPr/>
          <p:nvPr/>
        </p:nvCxnSpPr>
        <p:spPr>
          <a:xfrm>
            <a:off x="2590800" y="2209800"/>
            <a:ext cx="0" cy="3505200"/>
          </a:xfrm>
          <a:prstGeom prst="straightConnector1">
            <a:avLst/>
          </a:prstGeom>
          <a:noFill/>
          <a:ln cap="flat" cmpd="sng" w="38100">
            <a:solidFill>
              <a:srgbClr val="CC0000"/>
            </a:solidFill>
            <a:prstDash val="solid"/>
            <a:round/>
            <a:headEnd len="med" w="med" type="none"/>
            <a:tailEnd len="med" w="med" type="none"/>
          </a:ln>
        </p:spPr>
      </p:cxnSp>
      <p:cxnSp>
        <p:nvCxnSpPr>
          <p:cNvPr id="1320" name="Google Shape;1320;p63"/>
          <p:cNvCxnSpPr/>
          <p:nvPr/>
        </p:nvCxnSpPr>
        <p:spPr>
          <a:xfrm>
            <a:off x="2438400" y="5562600"/>
            <a:ext cx="3657600" cy="0"/>
          </a:xfrm>
          <a:prstGeom prst="straightConnector1">
            <a:avLst/>
          </a:prstGeom>
          <a:noFill/>
          <a:ln cap="flat" cmpd="sng" w="38100">
            <a:solidFill>
              <a:srgbClr val="CC0000"/>
            </a:solidFill>
            <a:prstDash val="solid"/>
            <a:round/>
            <a:headEnd len="med" w="med" type="none"/>
            <a:tailEnd len="med" w="med" type="none"/>
          </a:ln>
        </p:spPr>
      </p:cxnSp>
      <p:sp>
        <p:nvSpPr>
          <p:cNvPr id="1321" name="Google Shape;1321;p63"/>
          <p:cNvSpPr/>
          <p:nvPr/>
        </p:nvSpPr>
        <p:spPr>
          <a:xfrm>
            <a:off x="4403725" y="3635375"/>
            <a:ext cx="6032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2" name="Google Shape;1322;p63"/>
          <p:cNvSpPr/>
          <p:nvPr/>
        </p:nvSpPr>
        <p:spPr>
          <a:xfrm>
            <a:off x="3886200" y="3733800"/>
            <a:ext cx="53975" cy="4762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3" name="Google Shape;1323;p63"/>
          <p:cNvSpPr/>
          <p:nvPr/>
        </p:nvSpPr>
        <p:spPr>
          <a:xfrm rot="-1118274">
            <a:off x="3887788" y="4443413"/>
            <a:ext cx="53975" cy="47625"/>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4" name="Google Shape;1324;p63"/>
          <p:cNvSpPr txBox="1"/>
          <p:nvPr/>
        </p:nvSpPr>
        <p:spPr>
          <a:xfrm>
            <a:off x="5486400" y="1676400"/>
            <a:ext cx="32004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000">
                <a:solidFill>
                  <a:schemeClr val="dk1"/>
                </a:solidFill>
                <a:latin typeface="Tahoma"/>
                <a:ea typeface="Tahoma"/>
                <a:cs typeface="Tahoma"/>
                <a:sym typeface="Tahoma"/>
              </a:rPr>
              <a:t>f</a:t>
            </a:r>
            <a:r>
              <a:rPr i="1" lang="en-US" sz="2000">
                <a:solidFill>
                  <a:schemeClr val="dk1"/>
                </a:solidFill>
                <a:latin typeface="Tahoma"/>
                <a:ea typeface="Tahoma"/>
                <a:cs typeface="Tahoma"/>
                <a:sym typeface="Tahoma"/>
              </a:rPr>
              <a:t>(</a:t>
            </a:r>
            <a:r>
              <a:rPr b="1" i="1" lang="en-US" sz="2000">
                <a:solidFill>
                  <a:schemeClr val="dk1"/>
                </a:solidFill>
                <a:latin typeface="Tahoma"/>
                <a:ea typeface="Tahoma"/>
                <a:cs typeface="Tahoma"/>
                <a:sym typeface="Tahoma"/>
              </a:rPr>
              <a:t>x</a:t>
            </a:r>
            <a:r>
              <a:rPr i="1" lang="en-US" sz="2000">
                <a:solidFill>
                  <a:schemeClr val="dk1"/>
                </a:solidFill>
                <a:latin typeface="Tahoma"/>
                <a:ea typeface="Tahoma"/>
                <a:cs typeface="Tahoma"/>
                <a:sym typeface="Tahoma"/>
              </a:rPr>
              <a:t>,</a:t>
            </a:r>
            <a:r>
              <a:rPr b="1" i="1" lang="en-US" sz="2000">
                <a:solidFill>
                  <a:srgbClr val="00CC00"/>
                </a:solidFill>
                <a:latin typeface="Tahoma"/>
                <a:ea typeface="Tahoma"/>
                <a:cs typeface="Tahoma"/>
                <a:sym typeface="Tahoma"/>
              </a:rPr>
              <a:t>w</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 = sign(</a:t>
            </a:r>
            <a:r>
              <a:rPr b="1" i="1" lang="en-US" sz="2000">
                <a:solidFill>
                  <a:srgbClr val="00CC00"/>
                </a:solidFill>
                <a:latin typeface="Tahoma"/>
                <a:ea typeface="Tahoma"/>
                <a:cs typeface="Tahoma"/>
                <a:sym typeface="Tahoma"/>
              </a:rPr>
              <a:t>w</a:t>
            </a:r>
            <a:r>
              <a:rPr b="1" i="1" lang="en-US" sz="2000">
                <a:solidFill>
                  <a:schemeClr val="dk1"/>
                </a:solidFill>
                <a:latin typeface="Tahoma"/>
                <a:ea typeface="Tahoma"/>
                <a:cs typeface="Tahoma"/>
                <a:sym typeface="Tahoma"/>
              </a:rPr>
              <a:t> x</a:t>
            </a:r>
            <a:r>
              <a:rPr i="1" lang="en-US" sz="2000">
                <a:solidFill>
                  <a:srgbClr val="00CC00"/>
                </a:solidFill>
                <a:latin typeface="Tahoma"/>
                <a:ea typeface="Tahoma"/>
                <a:cs typeface="Tahoma"/>
                <a:sym typeface="Tahoma"/>
              </a:rPr>
              <a:t> </a:t>
            </a:r>
            <a:r>
              <a:rPr i="1" lang="en-US" sz="2000">
                <a:solidFill>
                  <a:schemeClr val="dk1"/>
                </a:solidFill>
                <a:latin typeface="Tahoma"/>
                <a:ea typeface="Tahoma"/>
                <a:cs typeface="Tahoma"/>
                <a:sym typeface="Tahoma"/>
              </a:rPr>
              <a:t>+ </a:t>
            </a:r>
            <a:r>
              <a:rPr i="1" lang="en-US" sz="2000">
                <a:solidFill>
                  <a:srgbClr val="00CC00"/>
                </a:solidFill>
                <a:latin typeface="Tahoma"/>
                <a:ea typeface="Tahoma"/>
                <a:cs typeface="Tahoma"/>
                <a:sym typeface="Tahoma"/>
              </a:rPr>
              <a:t>b</a:t>
            </a:r>
            <a:r>
              <a:rPr i="1" lang="en-US" sz="2000">
                <a:solidFill>
                  <a:schemeClr val="dk1"/>
                </a:solidFill>
                <a:latin typeface="Tahoma"/>
                <a:ea typeface="Tahoma"/>
                <a:cs typeface="Tahoma"/>
                <a:sym typeface="Tahoma"/>
              </a:rPr>
              <a:t>)</a:t>
            </a:r>
            <a:endParaRPr/>
          </a:p>
        </p:txBody>
      </p:sp>
      <p:sp>
        <p:nvSpPr>
          <p:cNvPr id="1325" name="Google Shape;1325;p63"/>
          <p:cNvSpPr txBox="1"/>
          <p:nvPr/>
        </p:nvSpPr>
        <p:spPr>
          <a:xfrm>
            <a:off x="6248400" y="3200400"/>
            <a:ext cx="24384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sp>
        <p:nvSpPr>
          <p:cNvPr id="1326" name="Google Shape;1326;p63"/>
          <p:cNvSpPr/>
          <p:nvPr/>
        </p:nvSpPr>
        <p:spPr>
          <a:xfrm>
            <a:off x="4441825" y="6097588"/>
            <a:ext cx="1758950" cy="381000"/>
          </a:xfrm>
          <a:prstGeom prst="wedgeRectCallout">
            <a:avLst>
              <a:gd fmla="val 64713" name="adj1"/>
              <a:gd fmla="val -86250" name="adj2"/>
            </a:avLst>
          </a:prstGeom>
          <a:solidFill>
            <a:srgbClr val="CCFFCC"/>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Linear SVM</a:t>
            </a:r>
            <a:endParaRPr/>
          </a:p>
        </p:txBody>
      </p:sp>
      <p:sp>
        <p:nvSpPr>
          <p:cNvPr id="1327" name="Google Shape;1327;p63"/>
          <p:cNvSpPr txBox="1"/>
          <p:nvPr/>
        </p:nvSpPr>
        <p:spPr>
          <a:xfrm>
            <a:off x="173038" y="2849563"/>
            <a:ext cx="2120900" cy="31702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rgbClr val="00CC00"/>
                </a:solidFill>
                <a:latin typeface="Tahoma"/>
                <a:ea typeface="Tahoma"/>
                <a:cs typeface="Tahoma"/>
                <a:sym typeface="Tahoma"/>
              </a:rPr>
              <a:t>Keeping only support vectors will not change the maximum margin classifier.</a:t>
            </a:r>
            <a:endParaRPr/>
          </a:p>
          <a:p>
            <a:pPr indent="-342900" lvl="0" marL="342900" marR="0" rtl="0" algn="l">
              <a:spcBef>
                <a:spcPts val="0"/>
              </a:spcBef>
              <a:spcAft>
                <a:spcPts val="0"/>
              </a:spcAft>
              <a:buClr>
                <a:srgbClr val="00CC00"/>
              </a:buClr>
              <a:buSzPts val="2000"/>
              <a:buFont typeface="Arial"/>
              <a:buChar char="•"/>
            </a:pPr>
            <a:r>
              <a:rPr lang="en-US" sz="2000">
                <a:solidFill>
                  <a:srgbClr val="00CC00"/>
                </a:solidFill>
                <a:latin typeface="Tahoma"/>
                <a:ea typeface="Tahoma"/>
                <a:cs typeface="Tahoma"/>
                <a:sym typeface="Tahoma"/>
              </a:rPr>
              <a:t>Robust to the small changes (noise) in non-support vectors</a:t>
            </a:r>
            <a:endParaRPr sz="2000">
              <a:solidFill>
                <a:srgbClr val="00CC00"/>
              </a:solidFill>
              <a:latin typeface="Tahoma"/>
              <a:ea typeface="Tahoma"/>
              <a:cs typeface="Tahoma"/>
              <a:sym typeface="Tahoma"/>
            </a:endParaRPr>
          </a:p>
        </p:txBody>
      </p:sp>
      <p:sp>
        <p:nvSpPr>
          <p:cNvPr id="1328" name="Google Shape;1328;p63"/>
          <p:cNvSpPr/>
          <p:nvPr/>
        </p:nvSpPr>
        <p:spPr>
          <a:xfrm>
            <a:off x="2112963" y="3725863"/>
            <a:ext cx="1708150" cy="155575"/>
          </a:xfrm>
          <a:custGeom>
            <a:rect b="b" l="l" r="r" t="t"/>
            <a:pathLst>
              <a:path extrusionOk="0" h="98" w="1076">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cap="flat" cmpd="sng" w="38100">
            <a:solidFill>
              <a:srgbClr val="33CC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9" name="Google Shape;1329;p63"/>
          <p:cNvSpPr/>
          <p:nvPr/>
        </p:nvSpPr>
        <p:spPr>
          <a:xfrm>
            <a:off x="2079625" y="3317875"/>
            <a:ext cx="2293938" cy="485775"/>
          </a:xfrm>
          <a:custGeom>
            <a:rect b="b" l="l" r="r" t="t"/>
            <a:pathLst>
              <a:path extrusionOk="0" h="306" w="1445">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cap="flat" cmpd="sng" w="38100">
            <a:solidFill>
              <a:srgbClr val="33CC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0" name="Google Shape;1330;p63"/>
          <p:cNvSpPr/>
          <p:nvPr/>
        </p:nvSpPr>
        <p:spPr>
          <a:xfrm>
            <a:off x="2105025" y="3994150"/>
            <a:ext cx="1733550" cy="449263"/>
          </a:xfrm>
          <a:custGeom>
            <a:rect b="b" l="l" r="r" t="t"/>
            <a:pathLst>
              <a:path extrusionOk="0" h="283" w="1092">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cap="flat" cmpd="sng" w="38100">
            <a:solidFill>
              <a:srgbClr val="33CC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1" name="Google Shape;1331;p63"/>
          <p:cNvSpPr/>
          <p:nvPr/>
        </p:nvSpPr>
        <p:spPr>
          <a:xfrm>
            <a:off x="4341813" y="3579813"/>
            <a:ext cx="152400" cy="152400"/>
          </a:xfrm>
          <a:prstGeom prst="ellipse">
            <a:avLst/>
          </a:prstGeom>
          <a:noFill/>
          <a:ln cap="flat" cmpd="sng" w="38100">
            <a:solidFill>
              <a:srgbClr val="33CC3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2" name="Google Shape;1332;p63"/>
          <p:cNvSpPr/>
          <p:nvPr/>
        </p:nvSpPr>
        <p:spPr>
          <a:xfrm>
            <a:off x="3844925" y="3689350"/>
            <a:ext cx="152400" cy="152400"/>
          </a:xfrm>
          <a:prstGeom prst="ellipse">
            <a:avLst/>
          </a:prstGeom>
          <a:noFill/>
          <a:ln cap="flat" cmpd="sng" w="38100">
            <a:solidFill>
              <a:srgbClr val="33CC3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3" name="Google Shape;1333;p63"/>
          <p:cNvSpPr/>
          <p:nvPr/>
        </p:nvSpPr>
        <p:spPr>
          <a:xfrm>
            <a:off x="3833813" y="4384675"/>
            <a:ext cx="152400" cy="152400"/>
          </a:xfrm>
          <a:prstGeom prst="ellipse">
            <a:avLst/>
          </a:prstGeom>
          <a:noFill/>
          <a:ln cap="flat" cmpd="sng" w="38100">
            <a:solidFill>
              <a:srgbClr val="33CC3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34" name="Google Shape;1334;p6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335" name="Google Shape;1335;p6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27"/>
                                        </p:tgtEl>
                                        <p:attrNameLst>
                                          <p:attrName>style.visibility</p:attrName>
                                        </p:attrNameLst>
                                      </p:cBhvr>
                                      <p:to>
                                        <p:strVal val="visible"/>
                                      </p:to>
                                    </p:set>
                                    <p:anim calcmode="lin" valueType="num">
                                      <p:cBhvr additive="base">
                                        <p:cTn dur="500"/>
                                        <p:tgtEl>
                                          <p:spTgt spid="13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29"/>
                                        </p:tgtEl>
                                        <p:attrNameLst>
                                          <p:attrName>style.visibility</p:attrName>
                                        </p:attrNameLst>
                                      </p:cBhvr>
                                      <p:to>
                                        <p:strVal val="visible"/>
                                      </p:to>
                                    </p:set>
                                    <p:anim calcmode="lin" valueType="num">
                                      <p:cBhvr additive="base">
                                        <p:cTn dur="500"/>
                                        <p:tgtEl>
                                          <p:spTgt spid="13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28"/>
                                        </p:tgtEl>
                                        <p:attrNameLst>
                                          <p:attrName>style.visibility</p:attrName>
                                        </p:attrNameLst>
                                      </p:cBhvr>
                                      <p:to>
                                        <p:strVal val="visible"/>
                                      </p:to>
                                    </p:set>
                                    <p:anim calcmode="lin" valueType="num">
                                      <p:cBhvr additive="base">
                                        <p:cTn dur="500"/>
                                        <p:tgtEl>
                                          <p:spTgt spid="13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30"/>
                                        </p:tgtEl>
                                        <p:attrNameLst>
                                          <p:attrName>style.visibility</p:attrName>
                                        </p:attrNameLst>
                                      </p:cBhvr>
                                      <p:to>
                                        <p:strVal val="visible"/>
                                      </p:to>
                                    </p:set>
                                    <p:anim calcmode="lin" valueType="num">
                                      <p:cBhvr additive="base">
                                        <p:cTn dur="500"/>
                                        <p:tgtEl>
                                          <p:spTgt spid="13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64"/>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Linear Classifier</a:t>
            </a:r>
            <a:endParaRPr/>
          </a:p>
        </p:txBody>
      </p:sp>
      <p:sp>
        <p:nvSpPr>
          <p:cNvPr id="1342" name="Google Shape;1342;p6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Binary classifier → Task of separating classes in feature space</a:t>
            </a:r>
            <a:endParaRPr/>
          </a:p>
        </p:txBody>
      </p:sp>
      <p:pic>
        <p:nvPicPr>
          <p:cNvPr id="1343" name="Google Shape;1343;p64"/>
          <p:cNvPicPr preferRelativeResize="0"/>
          <p:nvPr/>
        </p:nvPicPr>
        <p:blipFill rotWithShape="1">
          <a:blip r:embed="rId3">
            <a:alphaModFix/>
          </a:blip>
          <a:srcRect b="0" l="0" r="0" t="0"/>
          <a:stretch/>
        </p:blipFill>
        <p:spPr>
          <a:xfrm>
            <a:off x="685800" y="2819400"/>
            <a:ext cx="6303963" cy="2935288"/>
          </a:xfrm>
          <a:prstGeom prst="rect">
            <a:avLst/>
          </a:prstGeom>
          <a:noFill/>
          <a:ln>
            <a:noFill/>
          </a:ln>
        </p:spPr>
      </p:pic>
      <p:sp>
        <p:nvSpPr>
          <p:cNvPr id="1344" name="Google Shape;1344;p6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345" name="Google Shape;1345;p6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2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pic>
        <p:nvPicPr>
          <p:cNvPr descr="C:\Users\hays\Desktop\143 Computer Vision\slides\07\machine_learning_spectrum.png" id="153" name="Google Shape;153;p20"/>
          <p:cNvPicPr preferRelativeResize="0"/>
          <p:nvPr/>
        </p:nvPicPr>
        <p:blipFill rotWithShape="1">
          <a:blip r:embed="rId3">
            <a:alphaModFix/>
          </a:blip>
          <a:srcRect b="0" l="0" r="0" t="0"/>
          <a:stretch/>
        </p:blipFill>
        <p:spPr>
          <a:xfrm>
            <a:off x="0" y="228600"/>
            <a:ext cx="9144000" cy="6483350"/>
          </a:xfrm>
          <a:prstGeom prst="rect">
            <a:avLst/>
          </a:prstGeom>
          <a:noFill/>
          <a:ln>
            <a:noFill/>
          </a:ln>
        </p:spPr>
      </p:pic>
      <p:sp>
        <p:nvSpPr>
          <p:cNvPr id="154" name="Google Shape;154;p20"/>
          <p:cNvSpPr/>
          <p:nvPr/>
        </p:nvSpPr>
        <p:spPr>
          <a:xfrm>
            <a:off x="1295400" y="2667000"/>
            <a:ext cx="3048000" cy="1295400"/>
          </a:xfrm>
          <a:prstGeom prst="frame">
            <a:avLst>
              <a:gd fmla="val 12500" name="adj1"/>
            </a:avLst>
          </a:pr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p2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56" name="Google Shape;156;p2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6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Linear Classifier</a:t>
            </a:r>
            <a:endParaRPr/>
          </a:p>
        </p:txBody>
      </p:sp>
      <p:sp>
        <p:nvSpPr>
          <p:cNvPr id="1352" name="Google Shape;1352;p6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Finding perpendicular to the plane (line)</a:t>
            </a:r>
            <a:endParaRPr/>
          </a:p>
        </p:txBody>
      </p:sp>
      <p:pic>
        <p:nvPicPr>
          <p:cNvPr id="1353" name="Google Shape;1353;p65"/>
          <p:cNvPicPr preferRelativeResize="0"/>
          <p:nvPr/>
        </p:nvPicPr>
        <p:blipFill rotWithShape="1">
          <a:blip r:embed="rId3">
            <a:alphaModFix/>
          </a:blip>
          <a:srcRect b="0" l="0" r="0" t="0"/>
          <a:stretch/>
        </p:blipFill>
        <p:spPr>
          <a:xfrm>
            <a:off x="838200" y="2590800"/>
            <a:ext cx="6997700" cy="2973388"/>
          </a:xfrm>
          <a:prstGeom prst="rect">
            <a:avLst/>
          </a:prstGeom>
          <a:noFill/>
          <a:ln>
            <a:noFill/>
          </a:ln>
        </p:spPr>
      </p:pic>
      <p:sp>
        <p:nvSpPr>
          <p:cNvPr id="1354" name="Google Shape;1354;p6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355" name="Google Shape;1355;p6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6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Linear Classifier</a:t>
            </a:r>
            <a:endParaRPr/>
          </a:p>
        </p:txBody>
      </p:sp>
      <p:sp>
        <p:nvSpPr>
          <p:cNvPr id="1362" name="Google Shape;1362;p66"/>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820"/>
              <a:buChar char="■"/>
            </a:pPr>
            <a:r>
              <a:rPr lang="en-US" sz="2800"/>
              <a:t>Binary classifier → Task of separating classes in feature space</a:t>
            </a:r>
            <a:endParaRPr/>
          </a:p>
          <a:p>
            <a:pPr indent="-342900" lvl="0" marL="342900" rtl="0" algn="l">
              <a:spcBef>
                <a:spcPts val="560"/>
              </a:spcBef>
              <a:spcAft>
                <a:spcPts val="0"/>
              </a:spcAft>
              <a:buSzPts val="1820"/>
              <a:buChar char="■"/>
            </a:pPr>
            <a:r>
              <a:rPr lang="en-US" sz="2800"/>
              <a:t>Distance from a point to a line (hyper plane)</a:t>
            </a:r>
            <a:endParaRPr/>
          </a:p>
        </p:txBody>
      </p:sp>
      <p:pic>
        <p:nvPicPr>
          <p:cNvPr id="1363" name="Google Shape;1363;p66"/>
          <p:cNvPicPr preferRelativeResize="0"/>
          <p:nvPr/>
        </p:nvPicPr>
        <p:blipFill rotWithShape="1">
          <a:blip r:embed="rId3">
            <a:alphaModFix/>
          </a:blip>
          <a:srcRect b="0" l="0" r="0" t="0"/>
          <a:stretch/>
        </p:blipFill>
        <p:spPr>
          <a:xfrm>
            <a:off x="1095375" y="3135313"/>
            <a:ext cx="7058025" cy="2995612"/>
          </a:xfrm>
          <a:prstGeom prst="rect">
            <a:avLst/>
          </a:prstGeom>
          <a:noFill/>
          <a:ln>
            <a:noFill/>
          </a:ln>
        </p:spPr>
      </p:pic>
      <p:sp>
        <p:nvSpPr>
          <p:cNvPr id="1364" name="Google Shape;1364;p6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365" name="Google Shape;1365;p6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6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Linear Classifier</a:t>
            </a:r>
            <a:endParaRPr/>
          </a:p>
        </p:txBody>
      </p:sp>
      <p:sp>
        <p:nvSpPr>
          <p:cNvPr id="1372" name="Google Shape;1372;p6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b="1" lang="en-US"/>
              <a:t>Margin </a:t>
            </a:r>
            <a:r>
              <a:rPr lang="en-US"/>
              <a:t>2γ of the separator is the width of separation between classes.</a:t>
            </a:r>
            <a:endParaRPr sz="2800"/>
          </a:p>
        </p:txBody>
      </p:sp>
      <p:pic>
        <p:nvPicPr>
          <p:cNvPr id="1373" name="Google Shape;1373;p67"/>
          <p:cNvPicPr preferRelativeResize="0"/>
          <p:nvPr/>
        </p:nvPicPr>
        <p:blipFill rotWithShape="1">
          <a:blip r:embed="rId3">
            <a:alphaModFix/>
          </a:blip>
          <a:srcRect b="0" l="0" r="0" t="0"/>
          <a:stretch/>
        </p:blipFill>
        <p:spPr>
          <a:xfrm>
            <a:off x="989013" y="2703513"/>
            <a:ext cx="7165975" cy="3316287"/>
          </a:xfrm>
          <a:prstGeom prst="rect">
            <a:avLst/>
          </a:prstGeom>
          <a:noFill/>
          <a:ln>
            <a:noFill/>
          </a:ln>
        </p:spPr>
      </p:pic>
      <p:sp>
        <p:nvSpPr>
          <p:cNvPr id="1374" name="Google Shape;1374;p6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375" name="Google Shape;1375;p6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sp>
        <p:nvSpPr>
          <p:cNvPr id="1381" name="Google Shape;1381;p6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Linear SVM Mathematically</a:t>
            </a:r>
            <a:endParaRPr/>
          </a:p>
        </p:txBody>
      </p:sp>
      <p:sp>
        <p:nvSpPr>
          <p:cNvPr id="1382" name="Google Shape;1382;p68"/>
          <p:cNvSpPr txBox="1"/>
          <p:nvPr>
            <p:ph idx="1" type="body"/>
          </p:nvPr>
        </p:nvSpPr>
        <p:spPr>
          <a:xfrm>
            <a:off x="609600" y="4191000"/>
            <a:ext cx="3886200" cy="19399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90"/>
              <a:buFont typeface="Noto Sans Symbols"/>
              <a:buNone/>
            </a:pPr>
            <a:r>
              <a:rPr lang="en-US" sz="2600"/>
              <a:t>What we know:</a:t>
            </a:r>
            <a:endParaRPr/>
          </a:p>
          <a:p>
            <a:pPr indent="-342900" lvl="0" marL="342900" rtl="0" algn="l">
              <a:spcBef>
                <a:spcPts val="520"/>
              </a:spcBef>
              <a:spcAft>
                <a:spcPts val="0"/>
              </a:spcAft>
              <a:buSzPts val="1690"/>
              <a:buChar char="■"/>
            </a:pPr>
            <a:r>
              <a:rPr b="1" i="1" lang="en-US" sz="2600"/>
              <a:t>w</a:t>
            </a:r>
            <a:r>
              <a:rPr i="1" lang="en-US" sz="2600"/>
              <a:t> . </a:t>
            </a:r>
            <a:r>
              <a:rPr b="1" i="1" lang="en-US" sz="2600"/>
              <a:t>x</a:t>
            </a:r>
            <a:r>
              <a:rPr b="1" baseline="30000" i="1" lang="en-US" sz="2600"/>
              <a:t>+</a:t>
            </a:r>
            <a:r>
              <a:rPr i="1" lang="en-US" sz="2600"/>
              <a:t> + b = +1 </a:t>
            </a:r>
            <a:endParaRPr/>
          </a:p>
          <a:p>
            <a:pPr indent="-342900" lvl="0" marL="342900" rtl="0" algn="l">
              <a:spcBef>
                <a:spcPts val="520"/>
              </a:spcBef>
              <a:spcAft>
                <a:spcPts val="0"/>
              </a:spcAft>
              <a:buSzPts val="1690"/>
              <a:buChar char="■"/>
            </a:pPr>
            <a:r>
              <a:rPr b="1" i="1" lang="en-US" sz="2600"/>
              <a:t>w</a:t>
            </a:r>
            <a:r>
              <a:rPr i="1" lang="en-US" sz="2600"/>
              <a:t> . </a:t>
            </a:r>
            <a:r>
              <a:rPr b="1" i="1" lang="en-US" sz="2600"/>
              <a:t>x</a:t>
            </a:r>
            <a:r>
              <a:rPr b="1" baseline="30000" i="1" lang="en-US" sz="2600"/>
              <a:t>-</a:t>
            </a:r>
            <a:r>
              <a:rPr i="1" lang="en-US" sz="2600"/>
              <a:t> + b = -1 </a:t>
            </a:r>
            <a:endParaRPr/>
          </a:p>
          <a:p>
            <a:pPr indent="-342900" lvl="0" marL="342900" rtl="0" algn="l">
              <a:spcBef>
                <a:spcPts val="520"/>
              </a:spcBef>
              <a:spcAft>
                <a:spcPts val="0"/>
              </a:spcAft>
              <a:buSzPts val="1690"/>
              <a:buChar char="■"/>
            </a:pPr>
            <a:r>
              <a:rPr b="1" i="1" lang="en-US" sz="2600"/>
              <a:t>w</a:t>
            </a:r>
            <a:r>
              <a:rPr i="1" lang="en-US" sz="2600"/>
              <a:t> . (</a:t>
            </a:r>
            <a:r>
              <a:rPr b="1" i="1" lang="en-US" sz="2600"/>
              <a:t>x</a:t>
            </a:r>
            <a:r>
              <a:rPr b="1" baseline="30000" i="1" lang="en-US" sz="2600"/>
              <a:t>+</a:t>
            </a:r>
            <a:r>
              <a:rPr b="1" i="1" lang="en-US" sz="2600"/>
              <a:t>-x</a:t>
            </a:r>
            <a:r>
              <a:rPr b="1" baseline="30000" i="1" lang="en-US" sz="2600"/>
              <a:t>-)</a:t>
            </a:r>
            <a:r>
              <a:rPr i="1" lang="en-US" sz="2600"/>
              <a:t> = 2 </a:t>
            </a:r>
            <a:endParaRPr sz="2600"/>
          </a:p>
        </p:txBody>
      </p:sp>
      <p:cxnSp>
        <p:nvCxnSpPr>
          <p:cNvPr id="1383" name="Google Shape;1383;p68"/>
          <p:cNvCxnSpPr/>
          <p:nvPr/>
        </p:nvCxnSpPr>
        <p:spPr>
          <a:xfrm rot="-1599335">
            <a:off x="2292350" y="1709738"/>
            <a:ext cx="2971800" cy="0"/>
          </a:xfrm>
          <a:prstGeom prst="straightConnector1">
            <a:avLst/>
          </a:prstGeom>
          <a:noFill/>
          <a:ln cap="flat" cmpd="sng" w="12700">
            <a:solidFill>
              <a:srgbClr val="993300"/>
            </a:solidFill>
            <a:prstDash val="solid"/>
            <a:round/>
            <a:headEnd len="med" w="med" type="none"/>
            <a:tailEnd len="med" w="med" type="none"/>
          </a:ln>
        </p:spPr>
      </p:cxnSp>
      <p:cxnSp>
        <p:nvCxnSpPr>
          <p:cNvPr id="1384" name="Google Shape;1384;p68"/>
          <p:cNvCxnSpPr/>
          <p:nvPr/>
        </p:nvCxnSpPr>
        <p:spPr>
          <a:xfrm rot="-1599335">
            <a:off x="2438400" y="2000250"/>
            <a:ext cx="2971800" cy="0"/>
          </a:xfrm>
          <a:prstGeom prst="straightConnector1">
            <a:avLst/>
          </a:prstGeom>
          <a:noFill/>
          <a:ln cap="flat" cmpd="sng" w="12700">
            <a:solidFill>
              <a:schemeClr val="dk1"/>
            </a:solidFill>
            <a:prstDash val="solid"/>
            <a:round/>
            <a:headEnd len="med" w="med" type="none"/>
            <a:tailEnd len="med" w="med" type="none"/>
          </a:ln>
        </p:spPr>
      </p:cxnSp>
      <p:cxnSp>
        <p:nvCxnSpPr>
          <p:cNvPr id="1385" name="Google Shape;1385;p68"/>
          <p:cNvCxnSpPr/>
          <p:nvPr/>
        </p:nvCxnSpPr>
        <p:spPr>
          <a:xfrm rot="-1599335">
            <a:off x="2582863" y="2289175"/>
            <a:ext cx="2971800" cy="0"/>
          </a:xfrm>
          <a:prstGeom prst="straightConnector1">
            <a:avLst/>
          </a:prstGeom>
          <a:noFill/>
          <a:ln cap="flat" cmpd="sng" w="12700">
            <a:solidFill>
              <a:schemeClr val="accent2"/>
            </a:solidFill>
            <a:prstDash val="solid"/>
            <a:round/>
            <a:headEnd len="med" w="med" type="none"/>
            <a:tailEnd len="med" w="med" type="none"/>
          </a:ln>
        </p:spPr>
      </p:cxnSp>
      <p:sp>
        <p:nvSpPr>
          <p:cNvPr id="1386" name="Google Shape;1386;p68"/>
          <p:cNvSpPr txBox="1"/>
          <p:nvPr/>
        </p:nvSpPr>
        <p:spPr>
          <a:xfrm rot="-1586986">
            <a:off x="1752600" y="1219200"/>
            <a:ext cx="3048000" cy="701675"/>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2000"/>
              <a:buFont typeface="Noto Sans Symbols"/>
              <a:buNone/>
            </a:pPr>
            <a:r>
              <a:rPr lang="en-US" sz="2000">
                <a:solidFill>
                  <a:srgbClr val="FF0000"/>
                </a:solidFill>
                <a:latin typeface="Tahoma"/>
                <a:ea typeface="Tahoma"/>
                <a:cs typeface="Tahoma"/>
                <a:sym typeface="Tahoma"/>
              </a:rPr>
              <a:t>“Predict Class = +1” zone</a:t>
            </a:r>
            <a:endParaRPr/>
          </a:p>
        </p:txBody>
      </p:sp>
      <p:sp>
        <p:nvSpPr>
          <p:cNvPr id="1387" name="Google Shape;1387;p68"/>
          <p:cNvSpPr txBox="1"/>
          <p:nvPr/>
        </p:nvSpPr>
        <p:spPr>
          <a:xfrm rot="-1586986">
            <a:off x="2971800" y="2514600"/>
            <a:ext cx="2887663" cy="701675"/>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2000"/>
              <a:buFont typeface="Noto Sans Symbols"/>
              <a:buNone/>
            </a:pPr>
            <a:r>
              <a:rPr lang="en-US" sz="2000">
                <a:solidFill>
                  <a:srgbClr val="33CC33"/>
                </a:solidFill>
                <a:latin typeface="Tahoma"/>
                <a:ea typeface="Tahoma"/>
                <a:cs typeface="Tahoma"/>
                <a:sym typeface="Tahoma"/>
              </a:rPr>
              <a:t>“Predict Class = -1” zone</a:t>
            </a:r>
            <a:endParaRPr/>
          </a:p>
        </p:txBody>
      </p:sp>
      <p:sp>
        <p:nvSpPr>
          <p:cNvPr id="1388" name="Google Shape;1388;p68"/>
          <p:cNvSpPr txBox="1"/>
          <p:nvPr/>
        </p:nvSpPr>
        <p:spPr>
          <a:xfrm rot="-1777892">
            <a:off x="1219200" y="2438400"/>
            <a:ext cx="1493838" cy="33655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1600"/>
              <a:buFont typeface="Noto Sans Symbols"/>
              <a:buNone/>
            </a:pPr>
            <a:r>
              <a:rPr lang="en-US" sz="1600">
                <a:solidFill>
                  <a:schemeClr val="hlink"/>
                </a:solidFill>
                <a:latin typeface="Tahoma"/>
                <a:ea typeface="Tahoma"/>
                <a:cs typeface="Tahoma"/>
                <a:sym typeface="Tahoma"/>
              </a:rPr>
              <a:t>wx+b=1</a:t>
            </a:r>
            <a:endParaRPr/>
          </a:p>
        </p:txBody>
      </p:sp>
      <p:sp>
        <p:nvSpPr>
          <p:cNvPr id="1389" name="Google Shape;1389;p68"/>
          <p:cNvSpPr txBox="1"/>
          <p:nvPr/>
        </p:nvSpPr>
        <p:spPr>
          <a:xfrm rot="-1777892">
            <a:off x="1600200" y="2743200"/>
            <a:ext cx="990600" cy="33655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1600"/>
              <a:buFont typeface="Noto Sans Symbols"/>
              <a:buNone/>
            </a:pPr>
            <a:r>
              <a:rPr lang="en-US" sz="1600">
                <a:solidFill>
                  <a:schemeClr val="dk1"/>
                </a:solidFill>
                <a:latin typeface="Tahoma"/>
                <a:ea typeface="Tahoma"/>
                <a:cs typeface="Tahoma"/>
                <a:sym typeface="Tahoma"/>
              </a:rPr>
              <a:t>wx+b=0</a:t>
            </a:r>
            <a:endParaRPr/>
          </a:p>
        </p:txBody>
      </p:sp>
      <p:sp>
        <p:nvSpPr>
          <p:cNvPr id="1390" name="Google Shape;1390;p68"/>
          <p:cNvSpPr txBox="1"/>
          <p:nvPr/>
        </p:nvSpPr>
        <p:spPr>
          <a:xfrm rot="-1777892">
            <a:off x="1676400" y="3048000"/>
            <a:ext cx="1287463" cy="33655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1600"/>
              <a:buFont typeface="Noto Sans Symbols"/>
              <a:buNone/>
            </a:pPr>
            <a:r>
              <a:rPr lang="en-US" sz="1600">
                <a:solidFill>
                  <a:srgbClr val="747E26"/>
                </a:solidFill>
                <a:latin typeface="Tahoma"/>
                <a:ea typeface="Tahoma"/>
                <a:cs typeface="Tahoma"/>
                <a:sym typeface="Tahoma"/>
              </a:rPr>
              <a:t>wx+b=-1</a:t>
            </a:r>
            <a:endParaRPr/>
          </a:p>
        </p:txBody>
      </p:sp>
      <p:cxnSp>
        <p:nvCxnSpPr>
          <p:cNvPr id="1391" name="Google Shape;1391;p68"/>
          <p:cNvCxnSpPr/>
          <p:nvPr/>
        </p:nvCxnSpPr>
        <p:spPr>
          <a:xfrm>
            <a:off x="5170488" y="1019175"/>
            <a:ext cx="327025" cy="598488"/>
          </a:xfrm>
          <a:prstGeom prst="straightConnector1">
            <a:avLst/>
          </a:prstGeom>
          <a:noFill/>
          <a:ln cap="flat" cmpd="sng" w="9525">
            <a:solidFill>
              <a:schemeClr val="dk1"/>
            </a:solidFill>
            <a:prstDash val="solid"/>
            <a:round/>
            <a:headEnd len="med" w="med" type="triangle"/>
            <a:tailEnd len="med" w="med" type="triangle"/>
          </a:ln>
        </p:spPr>
      </p:cxnSp>
      <p:sp>
        <p:nvSpPr>
          <p:cNvPr id="1392" name="Google Shape;1392;p68"/>
          <p:cNvSpPr/>
          <p:nvPr/>
        </p:nvSpPr>
        <p:spPr>
          <a:xfrm>
            <a:off x="4114800" y="2209800"/>
            <a:ext cx="76200" cy="76200"/>
          </a:xfrm>
          <a:prstGeom prst="ellipse">
            <a:avLst/>
          </a:prstGeom>
          <a:solidFill>
            <a:srgbClr val="990099"/>
          </a:solidFill>
          <a:ln cap="rnd" cmpd="sng" w="1905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3" name="Google Shape;1393;p68"/>
          <p:cNvSpPr txBox="1"/>
          <p:nvPr/>
        </p:nvSpPr>
        <p:spPr>
          <a:xfrm>
            <a:off x="4267200" y="2057400"/>
            <a:ext cx="457200" cy="415925"/>
          </a:xfrm>
          <a:prstGeom prst="rect">
            <a:avLst/>
          </a:prstGeom>
          <a:solidFill>
            <a:schemeClr val="lt1"/>
          </a:solidFill>
          <a:ln cap="flat" cmpd="sng" w="19050">
            <a:solidFill>
              <a:srgbClr val="990099"/>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None/>
            </a:pPr>
            <a:r>
              <a:rPr b="1" i="1" lang="en-US" sz="2000">
                <a:solidFill>
                  <a:srgbClr val="990099"/>
                </a:solidFill>
                <a:latin typeface="Tahoma"/>
                <a:ea typeface="Tahoma"/>
                <a:cs typeface="Tahoma"/>
                <a:sym typeface="Tahoma"/>
              </a:rPr>
              <a:t>X</a:t>
            </a:r>
            <a:r>
              <a:rPr b="1" baseline="30000" i="1" lang="en-US" sz="2000">
                <a:solidFill>
                  <a:srgbClr val="990099"/>
                </a:solidFill>
                <a:latin typeface="Tahoma"/>
                <a:ea typeface="Tahoma"/>
                <a:cs typeface="Tahoma"/>
                <a:sym typeface="Tahoma"/>
              </a:rPr>
              <a:t>-</a:t>
            </a:r>
            <a:endParaRPr/>
          </a:p>
        </p:txBody>
      </p:sp>
      <p:sp>
        <p:nvSpPr>
          <p:cNvPr id="1394" name="Google Shape;1394;p68"/>
          <p:cNvSpPr/>
          <p:nvPr/>
        </p:nvSpPr>
        <p:spPr>
          <a:xfrm>
            <a:off x="4189413" y="1460500"/>
            <a:ext cx="76200" cy="76200"/>
          </a:xfrm>
          <a:prstGeom prst="ellipse">
            <a:avLst/>
          </a:prstGeom>
          <a:solidFill>
            <a:srgbClr val="CC33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95" name="Google Shape;1395;p68"/>
          <p:cNvSpPr txBox="1"/>
          <p:nvPr/>
        </p:nvSpPr>
        <p:spPr>
          <a:xfrm>
            <a:off x="4300538" y="1022350"/>
            <a:ext cx="515937" cy="415925"/>
          </a:xfrm>
          <a:prstGeom prst="rect">
            <a:avLst/>
          </a:prstGeom>
          <a:solidFill>
            <a:schemeClr val="lt1"/>
          </a:solidFill>
          <a:ln cap="flat" cmpd="sng" w="19050">
            <a:solidFill>
              <a:srgbClr val="CC33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Noto Sans Symbols"/>
              <a:buNone/>
            </a:pPr>
            <a:r>
              <a:rPr b="1" i="1" lang="en-US" sz="2000">
                <a:solidFill>
                  <a:srgbClr val="CC3300"/>
                </a:solidFill>
                <a:latin typeface="Tahoma"/>
                <a:ea typeface="Tahoma"/>
                <a:cs typeface="Tahoma"/>
                <a:sym typeface="Tahoma"/>
              </a:rPr>
              <a:t>x</a:t>
            </a:r>
            <a:r>
              <a:rPr baseline="30000" i="1" lang="en-US" sz="2400">
                <a:solidFill>
                  <a:srgbClr val="CC3300"/>
                </a:solidFill>
                <a:latin typeface="Tahoma"/>
                <a:ea typeface="Tahoma"/>
                <a:cs typeface="Tahoma"/>
                <a:sym typeface="Tahoma"/>
              </a:rPr>
              <a:t>+</a:t>
            </a:r>
            <a:endParaRPr/>
          </a:p>
        </p:txBody>
      </p:sp>
      <p:sp>
        <p:nvSpPr>
          <p:cNvPr id="1396" name="Google Shape;1396;p6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397" name="Google Shape;1397;p68"/>
          <p:cNvPicPr preferRelativeResize="0"/>
          <p:nvPr/>
        </p:nvPicPr>
        <p:blipFill rotWithShape="1">
          <a:blip r:embed="rId3">
            <a:alphaModFix/>
          </a:blip>
          <a:srcRect b="0" l="0" r="0" t="0"/>
          <a:stretch/>
        </p:blipFill>
        <p:spPr>
          <a:xfrm>
            <a:off x="4267200" y="4343400"/>
            <a:ext cx="3886200" cy="1228725"/>
          </a:xfrm>
          <a:prstGeom prst="rect">
            <a:avLst/>
          </a:prstGeom>
          <a:noFill/>
          <a:ln>
            <a:noFill/>
          </a:ln>
        </p:spPr>
      </p:pic>
      <p:sp>
        <p:nvSpPr>
          <p:cNvPr id="1398" name="Google Shape;1398;p68"/>
          <p:cNvSpPr txBox="1"/>
          <p:nvPr/>
        </p:nvSpPr>
        <p:spPr>
          <a:xfrm>
            <a:off x="5638800" y="1066800"/>
            <a:ext cx="2743200" cy="457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None/>
            </a:pPr>
            <a:r>
              <a:rPr b="1" i="1" lang="en-US" sz="2400">
                <a:solidFill>
                  <a:schemeClr val="dk1"/>
                </a:solidFill>
                <a:latin typeface="Tahoma"/>
                <a:ea typeface="Tahoma"/>
                <a:cs typeface="Tahoma"/>
                <a:sym typeface="Tahoma"/>
              </a:rPr>
              <a:t>M</a:t>
            </a:r>
            <a:r>
              <a:rPr lang="en-US" sz="2400">
                <a:solidFill>
                  <a:schemeClr val="dk1"/>
                </a:solidFill>
                <a:latin typeface="Tahoma"/>
                <a:ea typeface="Tahoma"/>
                <a:cs typeface="Tahoma"/>
                <a:sym typeface="Tahoma"/>
              </a:rPr>
              <a:t>=Margin Width</a:t>
            </a:r>
            <a:endParaRPr i="1" sz="2400">
              <a:solidFill>
                <a:schemeClr val="dk1"/>
              </a:solidFill>
              <a:latin typeface="Tahoma"/>
              <a:ea typeface="Tahoma"/>
              <a:cs typeface="Tahoma"/>
              <a:sym typeface="Tahoma"/>
            </a:endParaRPr>
          </a:p>
        </p:txBody>
      </p:sp>
      <p:sp>
        <p:nvSpPr>
          <p:cNvPr id="1399" name="Google Shape;1399;p6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400" name="Google Shape;1400;p6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69"/>
          <p:cNvSpPr/>
          <p:nvPr/>
        </p:nvSpPr>
        <p:spPr>
          <a:xfrm>
            <a:off x="304800" y="228600"/>
            <a:ext cx="8534400" cy="685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SzPts val="3800"/>
              <a:buFont typeface="Noto Sans Symbols"/>
              <a:buNone/>
            </a:pPr>
            <a:r>
              <a:rPr lang="en-US" sz="3800">
                <a:solidFill>
                  <a:schemeClr val="dk2"/>
                </a:solidFill>
                <a:latin typeface="Garamond"/>
                <a:ea typeface="Garamond"/>
                <a:cs typeface="Garamond"/>
                <a:sym typeface="Garamond"/>
              </a:rPr>
              <a:t>Linear SVM Mathematically</a:t>
            </a:r>
            <a:endParaRPr/>
          </a:p>
        </p:txBody>
      </p:sp>
      <p:sp>
        <p:nvSpPr>
          <p:cNvPr id="1407" name="Google Shape;1407;p69"/>
          <p:cNvSpPr/>
          <p:nvPr/>
        </p:nvSpPr>
        <p:spPr>
          <a:xfrm>
            <a:off x="0" y="1066800"/>
            <a:ext cx="8915400" cy="3124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Goal: </a:t>
            </a:r>
            <a:r>
              <a:rPr b="1" lang="en-US" sz="2000">
                <a:solidFill>
                  <a:schemeClr val="dk1"/>
                </a:solidFill>
                <a:latin typeface="Arial"/>
                <a:ea typeface="Arial"/>
                <a:cs typeface="Arial"/>
                <a:sym typeface="Arial"/>
              </a:rPr>
              <a:t>1) Correctly classify all training data</a:t>
            </a:r>
            <a:endParaRPr/>
          </a:p>
          <a:p>
            <a:pPr indent="-342900" lvl="0" marL="342900" marR="0" rtl="0" algn="l">
              <a:spcBef>
                <a:spcPts val="480"/>
              </a:spcBef>
              <a:spcAft>
                <a:spcPts val="0"/>
              </a:spcAft>
              <a:buClr>
                <a:schemeClr val="accent1"/>
              </a:buClr>
              <a:buSzPts val="1560"/>
              <a:buFont typeface="Noto Sans Symbols"/>
              <a:buNone/>
            </a:pPr>
            <a:r>
              <a:rPr i="1" lang="en-US" sz="2400">
                <a:solidFill>
                  <a:schemeClr val="dk2"/>
                </a:solidFill>
                <a:latin typeface="Arial"/>
                <a:ea typeface="Arial"/>
                <a:cs typeface="Arial"/>
                <a:sym typeface="Arial"/>
              </a:rPr>
              <a:t>                                                  if y</a:t>
            </a:r>
            <a:r>
              <a:rPr baseline="-25000" i="1" lang="en-US" sz="2400">
                <a:solidFill>
                  <a:schemeClr val="dk2"/>
                </a:solidFill>
                <a:latin typeface="Arial"/>
                <a:ea typeface="Arial"/>
                <a:cs typeface="Arial"/>
                <a:sym typeface="Arial"/>
              </a:rPr>
              <a:t>i</a:t>
            </a:r>
            <a:r>
              <a:rPr i="1" lang="en-US" sz="2400">
                <a:solidFill>
                  <a:schemeClr val="dk2"/>
                </a:solidFill>
                <a:latin typeface="Arial"/>
                <a:ea typeface="Arial"/>
                <a:cs typeface="Arial"/>
                <a:sym typeface="Arial"/>
              </a:rPr>
              <a:t> = +1</a:t>
            </a:r>
            <a:endParaRPr/>
          </a:p>
          <a:p>
            <a:pPr indent="-342900" lvl="0" marL="342900" marR="0" rtl="0" algn="l">
              <a:spcBef>
                <a:spcPts val="480"/>
              </a:spcBef>
              <a:spcAft>
                <a:spcPts val="0"/>
              </a:spcAft>
              <a:buClr>
                <a:schemeClr val="accent1"/>
              </a:buClr>
              <a:buSzPts val="1560"/>
              <a:buFont typeface="Noto Sans Symbols"/>
              <a:buNone/>
            </a:pPr>
            <a:r>
              <a:rPr i="1" lang="en-US" sz="2400">
                <a:solidFill>
                  <a:schemeClr val="dk2"/>
                </a:solidFill>
                <a:latin typeface="Arial"/>
                <a:ea typeface="Arial"/>
                <a:cs typeface="Arial"/>
                <a:sym typeface="Arial"/>
              </a:rPr>
              <a:t>                                                  if y</a:t>
            </a:r>
            <a:r>
              <a:rPr baseline="-25000" i="1" lang="en-US" sz="2400">
                <a:solidFill>
                  <a:schemeClr val="dk2"/>
                </a:solidFill>
                <a:latin typeface="Arial"/>
                <a:ea typeface="Arial"/>
                <a:cs typeface="Arial"/>
                <a:sym typeface="Arial"/>
              </a:rPr>
              <a:t>i</a:t>
            </a:r>
            <a:r>
              <a:rPr i="1" lang="en-US" sz="2400">
                <a:solidFill>
                  <a:schemeClr val="dk2"/>
                </a:solidFill>
                <a:latin typeface="Arial"/>
                <a:ea typeface="Arial"/>
                <a:cs typeface="Arial"/>
                <a:sym typeface="Arial"/>
              </a:rPr>
              <a:t> = -1</a:t>
            </a:r>
            <a:endParaRPr sz="2400">
              <a:solidFill>
                <a:schemeClr val="dk2"/>
              </a:solidFill>
              <a:latin typeface="Arial"/>
              <a:ea typeface="Arial"/>
              <a:cs typeface="Arial"/>
              <a:sym typeface="Arial"/>
            </a:endParaRPr>
          </a:p>
          <a:p>
            <a:pPr indent="-342900" lvl="0" marL="342900" marR="0" rtl="0" algn="l">
              <a:spcBef>
                <a:spcPts val="480"/>
              </a:spcBef>
              <a:spcAft>
                <a:spcPts val="0"/>
              </a:spcAft>
              <a:buClr>
                <a:schemeClr val="accent1"/>
              </a:buClr>
              <a:buSzPts val="1560"/>
              <a:buFont typeface="Noto Sans Symbols"/>
              <a:buNone/>
            </a:pPr>
            <a:r>
              <a:rPr lang="en-US" sz="2400">
                <a:solidFill>
                  <a:schemeClr val="dk1"/>
                </a:solidFill>
                <a:latin typeface="Arial"/>
                <a:ea typeface="Arial"/>
                <a:cs typeface="Arial"/>
                <a:sym typeface="Arial"/>
              </a:rPr>
              <a:t>                                                  </a:t>
            </a:r>
            <a:r>
              <a:rPr lang="en-US" sz="2400">
                <a:solidFill>
                  <a:schemeClr val="dk2"/>
                </a:solidFill>
                <a:latin typeface="Arial"/>
                <a:ea typeface="Arial"/>
                <a:cs typeface="Arial"/>
                <a:sym typeface="Arial"/>
              </a:rPr>
              <a:t>for all i</a:t>
            </a:r>
            <a:r>
              <a:rPr lang="en-US" sz="2400">
                <a:solidFill>
                  <a:schemeClr val="dk1"/>
                </a:solidFill>
                <a:latin typeface="Arial"/>
                <a:ea typeface="Arial"/>
                <a:cs typeface="Arial"/>
                <a:sym typeface="Arial"/>
              </a:rPr>
              <a:t>             </a:t>
            </a:r>
            <a:endParaRPr/>
          </a:p>
          <a:p>
            <a:pPr indent="-342900" lvl="0" marL="342900" marR="0" rtl="0" algn="l">
              <a:spcBef>
                <a:spcPts val="480"/>
              </a:spcBef>
              <a:spcAft>
                <a:spcPts val="0"/>
              </a:spcAft>
              <a:buClr>
                <a:schemeClr val="accent1"/>
              </a:buClr>
              <a:buSzPts val="1560"/>
              <a:buFont typeface="Noto Sans Symbols"/>
              <a:buNone/>
            </a:pPr>
            <a:r>
              <a:rPr lang="en-US" sz="2400">
                <a:solidFill>
                  <a:schemeClr val="dk1"/>
                </a:solidFill>
                <a:latin typeface="Arial"/>
                <a:ea typeface="Arial"/>
                <a:cs typeface="Arial"/>
                <a:sym typeface="Arial"/>
              </a:rPr>
              <a:t>              </a:t>
            </a:r>
            <a:r>
              <a:rPr b="1" lang="en-US" sz="2000">
                <a:solidFill>
                  <a:schemeClr val="dk1"/>
                </a:solidFill>
                <a:latin typeface="Arial"/>
                <a:ea typeface="Arial"/>
                <a:cs typeface="Arial"/>
                <a:sym typeface="Arial"/>
              </a:rPr>
              <a:t>2) Maximize the Margin</a:t>
            </a:r>
            <a:r>
              <a:rPr lang="en-US" sz="2400">
                <a:solidFill>
                  <a:schemeClr val="dk1"/>
                </a:solidFill>
                <a:latin typeface="Arial"/>
                <a:ea typeface="Arial"/>
                <a:cs typeface="Arial"/>
                <a:sym typeface="Arial"/>
              </a:rPr>
              <a:t> </a:t>
            </a:r>
            <a:endParaRPr/>
          </a:p>
          <a:p>
            <a:pPr indent="-342900" lvl="0" marL="342900" marR="0" rtl="0" algn="l">
              <a:spcBef>
                <a:spcPts val="480"/>
              </a:spcBef>
              <a:spcAft>
                <a:spcPts val="0"/>
              </a:spcAft>
              <a:buClr>
                <a:schemeClr val="accent1"/>
              </a:buClr>
              <a:buSzPts val="1560"/>
              <a:buFont typeface="Noto Sans Symbols"/>
              <a:buNone/>
            </a:pPr>
            <a:r>
              <a:rPr lang="en-US" sz="2400">
                <a:solidFill>
                  <a:schemeClr val="dk1"/>
                </a:solidFill>
                <a:latin typeface="Arial"/>
                <a:ea typeface="Arial"/>
                <a:cs typeface="Arial"/>
                <a:sym typeface="Arial"/>
              </a:rPr>
              <a:t>                  </a:t>
            </a:r>
            <a:r>
              <a:rPr b="1" lang="en-US" sz="2000">
                <a:solidFill>
                  <a:schemeClr val="dk1"/>
                </a:solidFill>
                <a:latin typeface="Arial"/>
                <a:ea typeface="Arial"/>
                <a:cs typeface="Arial"/>
                <a:sym typeface="Arial"/>
              </a:rPr>
              <a:t>same as minimize</a:t>
            </a:r>
            <a:r>
              <a:rPr lang="en-US" sz="2400">
                <a:solidFill>
                  <a:schemeClr val="dk1"/>
                </a:solidFill>
                <a:latin typeface="Arial"/>
                <a:ea typeface="Arial"/>
                <a:cs typeface="Arial"/>
                <a:sym typeface="Arial"/>
              </a:rPr>
              <a:t> </a:t>
            </a:r>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Arial"/>
              <a:ea typeface="Arial"/>
              <a:cs typeface="Arial"/>
              <a:sym typeface="Arial"/>
            </a:endParaRPr>
          </a:p>
          <a:p>
            <a:pPr indent="-342900" lvl="0" marL="342900" marR="0" rtl="0" algn="l">
              <a:spcBef>
                <a:spcPts val="400"/>
              </a:spcBef>
              <a:spcAft>
                <a:spcPts val="0"/>
              </a:spcAft>
              <a:buClr>
                <a:schemeClr val="accent1"/>
              </a:buClr>
              <a:buSzPts val="1300"/>
              <a:buFont typeface="Noto Sans Symbols"/>
              <a:buChar char="■"/>
            </a:pPr>
            <a:r>
              <a:rPr b="1" lang="en-US" sz="2000">
                <a:solidFill>
                  <a:schemeClr val="dk1"/>
                </a:solidFill>
                <a:latin typeface="Times New Roman"/>
                <a:ea typeface="Times New Roman"/>
                <a:cs typeface="Times New Roman"/>
                <a:sym typeface="Times New Roman"/>
              </a:rPr>
              <a:t>We can formulate a Quadratic Optimization Problem and solve for w and b</a:t>
            </a:r>
            <a:endParaRPr/>
          </a:p>
          <a:p>
            <a:pPr indent="-342900" lvl="0" marL="342900" marR="0" rtl="0" algn="l">
              <a:spcBef>
                <a:spcPts val="400"/>
              </a:spcBef>
              <a:spcAft>
                <a:spcPts val="0"/>
              </a:spcAft>
              <a:buClr>
                <a:schemeClr val="accent1"/>
              </a:buClr>
              <a:buSzPts val="1300"/>
              <a:buFont typeface="Noto Sans Symbols"/>
              <a:buNone/>
            </a:pPr>
            <a:r>
              <a:t/>
            </a:r>
            <a:endParaRPr sz="2000">
              <a:solidFill>
                <a:schemeClr val="dk1"/>
              </a:solidFill>
              <a:latin typeface="Arial"/>
              <a:ea typeface="Arial"/>
              <a:cs typeface="Arial"/>
              <a:sym typeface="Arial"/>
            </a:endParaRPr>
          </a:p>
          <a:p>
            <a:pPr indent="-342900" lvl="0" marL="342900" marR="0" rtl="0" algn="l">
              <a:spcBef>
                <a:spcPts val="48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Minimize </a:t>
            </a:r>
            <a:endParaRPr/>
          </a:p>
          <a:p>
            <a:pPr indent="-342900" lvl="0" marL="342900" marR="0" rtl="0" algn="l">
              <a:spcBef>
                <a:spcPts val="480"/>
              </a:spcBef>
              <a:spcAft>
                <a:spcPts val="0"/>
              </a:spcAft>
              <a:buClr>
                <a:schemeClr val="accent1"/>
              </a:buClr>
              <a:buSzPts val="1560"/>
              <a:buFont typeface="Noto Sans Symbols"/>
              <a:buNone/>
            </a:pPr>
            <a:r>
              <a:rPr lang="en-US" sz="2400">
                <a:solidFill>
                  <a:schemeClr val="dk1"/>
                </a:solidFill>
                <a:latin typeface="Arial"/>
                <a:ea typeface="Arial"/>
                <a:cs typeface="Arial"/>
                <a:sym typeface="Arial"/>
              </a:rPr>
              <a:t>    </a:t>
            </a:r>
            <a:endParaRPr/>
          </a:p>
          <a:p>
            <a:pPr indent="-342900" lvl="0" marL="342900" marR="0" rtl="0" algn="l">
              <a:spcBef>
                <a:spcPts val="480"/>
              </a:spcBef>
              <a:spcAft>
                <a:spcPts val="0"/>
              </a:spcAft>
              <a:buClr>
                <a:schemeClr val="accent1"/>
              </a:buClr>
              <a:buSzPts val="1560"/>
              <a:buFont typeface="Noto Sans Symbols"/>
              <a:buNone/>
            </a:pPr>
            <a:r>
              <a:rPr lang="en-US" sz="2400">
                <a:solidFill>
                  <a:schemeClr val="dk1"/>
                </a:solidFill>
                <a:latin typeface="Arial"/>
                <a:ea typeface="Arial"/>
                <a:cs typeface="Arial"/>
                <a:sym typeface="Arial"/>
              </a:rPr>
              <a:t>    subject to                          </a:t>
            </a:r>
            <a:endParaRPr/>
          </a:p>
          <a:p>
            <a:pPr indent="-243840" lvl="0" marL="342900" marR="0" rtl="0" algn="l">
              <a:spcBef>
                <a:spcPts val="480"/>
              </a:spcBef>
              <a:spcAft>
                <a:spcPts val="0"/>
              </a:spcAft>
              <a:buClr>
                <a:schemeClr val="accent1"/>
              </a:buClr>
              <a:buSzPts val="1560"/>
              <a:buFont typeface="Noto Sans Symbols"/>
              <a:buNone/>
            </a:pPr>
            <a:r>
              <a:t/>
            </a:r>
            <a:endParaRPr sz="2400">
              <a:solidFill>
                <a:schemeClr val="dk1"/>
              </a:solidFill>
              <a:latin typeface="Arial"/>
              <a:ea typeface="Arial"/>
              <a:cs typeface="Arial"/>
              <a:sym typeface="Arial"/>
            </a:endParaRPr>
          </a:p>
        </p:txBody>
      </p:sp>
      <p:sp>
        <p:nvSpPr>
          <p:cNvPr id="1408" name="Google Shape;1408;p6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409" name="Google Shape;1409;p69"/>
          <p:cNvPicPr preferRelativeResize="0"/>
          <p:nvPr/>
        </p:nvPicPr>
        <p:blipFill rotWithShape="1">
          <a:blip r:embed="rId3">
            <a:alphaModFix/>
          </a:blip>
          <a:srcRect b="0" l="0" r="0" t="0"/>
          <a:stretch/>
        </p:blipFill>
        <p:spPr>
          <a:xfrm>
            <a:off x="4495800" y="2590800"/>
            <a:ext cx="1066800" cy="895350"/>
          </a:xfrm>
          <a:prstGeom prst="rect">
            <a:avLst/>
          </a:prstGeom>
          <a:noFill/>
          <a:ln>
            <a:noFill/>
          </a:ln>
        </p:spPr>
      </p:pic>
      <p:pic>
        <p:nvPicPr>
          <p:cNvPr id="1410" name="Google Shape;1410;p69"/>
          <p:cNvPicPr preferRelativeResize="0"/>
          <p:nvPr/>
        </p:nvPicPr>
        <p:blipFill rotWithShape="1">
          <a:blip r:embed="rId4">
            <a:alphaModFix/>
          </a:blip>
          <a:srcRect b="0" l="0" r="0" t="0"/>
          <a:stretch/>
        </p:blipFill>
        <p:spPr>
          <a:xfrm>
            <a:off x="1828800" y="4572000"/>
            <a:ext cx="1981200" cy="877888"/>
          </a:xfrm>
          <a:prstGeom prst="rect">
            <a:avLst/>
          </a:prstGeom>
          <a:noFill/>
          <a:ln>
            <a:noFill/>
          </a:ln>
        </p:spPr>
      </p:pic>
      <p:pic>
        <p:nvPicPr>
          <p:cNvPr id="1411" name="Google Shape;1411;p69"/>
          <p:cNvPicPr preferRelativeResize="0"/>
          <p:nvPr/>
        </p:nvPicPr>
        <p:blipFill rotWithShape="1">
          <a:blip r:embed="rId5">
            <a:alphaModFix/>
          </a:blip>
          <a:srcRect b="0" l="0" r="0" t="0"/>
          <a:stretch/>
        </p:blipFill>
        <p:spPr>
          <a:xfrm>
            <a:off x="2022475" y="1460500"/>
            <a:ext cx="1900238" cy="579438"/>
          </a:xfrm>
          <a:prstGeom prst="rect">
            <a:avLst/>
          </a:prstGeom>
          <a:noFill/>
          <a:ln>
            <a:noFill/>
          </a:ln>
        </p:spPr>
      </p:pic>
      <p:pic>
        <p:nvPicPr>
          <p:cNvPr id="1412" name="Google Shape;1412;p69"/>
          <p:cNvPicPr preferRelativeResize="0"/>
          <p:nvPr/>
        </p:nvPicPr>
        <p:blipFill rotWithShape="1">
          <a:blip r:embed="rId6">
            <a:alphaModFix/>
          </a:blip>
          <a:srcRect b="0" l="0" r="0" t="0"/>
          <a:stretch/>
        </p:blipFill>
        <p:spPr>
          <a:xfrm>
            <a:off x="2022475" y="1920875"/>
            <a:ext cx="1900238" cy="547688"/>
          </a:xfrm>
          <a:prstGeom prst="rect">
            <a:avLst/>
          </a:prstGeom>
          <a:noFill/>
          <a:ln>
            <a:noFill/>
          </a:ln>
        </p:spPr>
      </p:pic>
      <p:sp>
        <p:nvSpPr>
          <p:cNvPr id="1413" name="Google Shape;1413;p6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414" name="Google Shape;1414;p69"/>
          <p:cNvPicPr preferRelativeResize="0"/>
          <p:nvPr/>
        </p:nvPicPr>
        <p:blipFill rotWithShape="1">
          <a:blip r:embed="rId7">
            <a:alphaModFix/>
          </a:blip>
          <a:srcRect b="0" l="0" r="0" t="0"/>
          <a:stretch/>
        </p:blipFill>
        <p:spPr>
          <a:xfrm>
            <a:off x="1981200" y="5562600"/>
            <a:ext cx="2362200" cy="598488"/>
          </a:xfrm>
          <a:prstGeom prst="rect">
            <a:avLst/>
          </a:prstGeom>
          <a:noFill/>
          <a:ln>
            <a:noFill/>
          </a:ln>
        </p:spPr>
      </p:pic>
      <p:sp>
        <p:nvSpPr>
          <p:cNvPr id="1415" name="Google Shape;1415;p69"/>
          <p:cNvSpPr/>
          <p:nvPr/>
        </p:nvSpPr>
        <p:spPr>
          <a:xfrm>
            <a:off x="5638800" y="1676400"/>
            <a:ext cx="228600" cy="609600"/>
          </a:xfrm>
          <a:prstGeom prst="rightBrace">
            <a:avLst>
              <a:gd fmla="val 22222"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16" name="Google Shape;1416;p69"/>
          <p:cNvSpPr/>
          <p:nvPr/>
        </p:nvSpPr>
        <p:spPr>
          <a:xfrm>
            <a:off x="5943600" y="1905000"/>
            <a:ext cx="609600" cy="685800"/>
          </a:xfrm>
          <a:prstGeom prst="curvedLeftArrow">
            <a:avLst>
              <a:gd fmla="val 22500" name="adj1"/>
              <a:gd fmla="val 45000" name="adj2"/>
              <a:gd fmla="val 33333" name="adj3"/>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417" name="Google Shape;1417;p69"/>
          <p:cNvPicPr preferRelativeResize="0"/>
          <p:nvPr/>
        </p:nvPicPr>
        <p:blipFill rotWithShape="1">
          <a:blip r:embed="rId8">
            <a:alphaModFix/>
          </a:blip>
          <a:srcRect b="0" l="0" r="0" t="0"/>
          <a:stretch/>
        </p:blipFill>
        <p:spPr>
          <a:xfrm>
            <a:off x="1828800" y="2362200"/>
            <a:ext cx="2133600" cy="539750"/>
          </a:xfrm>
          <a:prstGeom prst="rect">
            <a:avLst/>
          </a:prstGeom>
          <a:noFill/>
          <a:ln>
            <a:noFill/>
          </a:ln>
        </p:spPr>
      </p:pic>
      <p:sp>
        <p:nvSpPr>
          <p:cNvPr id="1418" name="Google Shape;1418;p6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419" name="Google Shape;1419;p69"/>
          <p:cNvPicPr preferRelativeResize="0"/>
          <p:nvPr/>
        </p:nvPicPr>
        <p:blipFill rotWithShape="1">
          <a:blip r:embed="rId9">
            <a:alphaModFix/>
          </a:blip>
          <a:srcRect b="0" l="0" r="0" t="0"/>
          <a:stretch/>
        </p:blipFill>
        <p:spPr>
          <a:xfrm>
            <a:off x="5257800" y="5638800"/>
            <a:ext cx="457200" cy="414338"/>
          </a:xfrm>
          <a:prstGeom prst="rect">
            <a:avLst/>
          </a:prstGeom>
          <a:noFill/>
          <a:ln>
            <a:noFill/>
          </a:ln>
        </p:spPr>
      </p:pic>
      <p:cxnSp>
        <p:nvCxnSpPr>
          <p:cNvPr id="1420" name="Google Shape;1420;p69"/>
          <p:cNvCxnSpPr/>
          <p:nvPr/>
        </p:nvCxnSpPr>
        <p:spPr>
          <a:xfrm>
            <a:off x="304800" y="4648200"/>
            <a:ext cx="0" cy="1447800"/>
          </a:xfrm>
          <a:prstGeom prst="straightConnector1">
            <a:avLst/>
          </a:prstGeom>
          <a:noFill/>
          <a:ln cap="flat" cmpd="sng" w="9525">
            <a:solidFill>
              <a:schemeClr val="dk1"/>
            </a:solidFill>
            <a:prstDash val="solid"/>
            <a:round/>
            <a:headEnd len="med" w="med" type="none"/>
            <a:tailEnd len="med" w="med" type="none"/>
          </a:ln>
        </p:spPr>
      </p:cxnSp>
      <p:cxnSp>
        <p:nvCxnSpPr>
          <p:cNvPr id="1421" name="Google Shape;1421;p69"/>
          <p:cNvCxnSpPr/>
          <p:nvPr/>
        </p:nvCxnSpPr>
        <p:spPr>
          <a:xfrm>
            <a:off x="304800" y="6096000"/>
            <a:ext cx="6172200" cy="0"/>
          </a:xfrm>
          <a:prstGeom prst="straightConnector1">
            <a:avLst/>
          </a:prstGeom>
          <a:noFill/>
          <a:ln cap="flat" cmpd="sng" w="9525">
            <a:solidFill>
              <a:schemeClr val="dk1"/>
            </a:solidFill>
            <a:prstDash val="solid"/>
            <a:round/>
            <a:headEnd len="med" w="med" type="none"/>
            <a:tailEnd len="med" w="med" type="none"/>
          </a:ln>
        </p:spPr>
      </p:cxnSp>
      <p:cxnSp>
        <p:nvCxnSpPr>
          <p:cNvPr id="1422" name="Google Shape;1422;p69"/>
          <p:cNvCxnSpPr/>
          <p:nvPr/>
        </p:nvCxnSpPr>
        <p:spPr>
          <a:xfrm>
            <a:off x="6477000" y="4648200"/>
            <a:ext cx="0" cy="1447800"/>
          </a:xfrm>
          <a:prstGeom prst="straightConnector1">
            <a:avLst/>
          </a:prstGeom>
          <a:noFill/>
          <a:ln cap="flat" cmpd="sng" w="9525">
            <a:solidFill>
              <a:schemeClr val="dk1"/>
            </a:solidFill>
            <a:prstDash val="solid"/>
            <a:round/>
            <a:headEnd len="med" w="med" type="none"/>
            <a:tailEnd len="med" w="med" type="none"/>
          </a:ln>
        </p:spPr>
      </p:cxnSp>
      <p:cxnSp>
        <p:nvCxnSpPr>
          <p:cNvPr id="1423" name="Google Shape;1423;p69"/>
          <p:cNvCxnSpPr/>
          <p:nvPr/>
        </p:nvCxnSpPr>
        <p:spPr>
          <a:xfrm>
            <a:off x="304800" y="4648200"/>
            <a:ext cx="6172200" cy="0"/>
          </a:xfrm>
          <a:prstGeom prst="straightConnector1">
            <a:avLst/>
          </a:prstGeom>
          <a:noFill/>
          <a:ln cap="flat" cmpd="sng" w="9525">
            <a:solidFill>
              <a:schemeClr val="dk1"/>
            </a:solidFill>
            <a:prstDash val="solid"/>
            <a:round/>
            <a:headEnd len="med" w="med" type="none"/>
            <a:tailEnd len="med" w="med" type="none"/>
          </a:ln>
        </p:spPr>
      </p:cxnSp>
      <p:pic>
        <p:nvPicPr>
          <p:cNvPr id="1424" name="Google Shape;1424;p69"/>
          <p:cNvPicPr preferRelativeResize="0"/>
          <p:nvPr/>
        </p:nvPicPr>
        <p:blipFill rotWithShape="1">
          <a:blip r:embed="rId10">
            <a:alphaModFix/>
          </a:blip>
          <a:srcRect b="0" l="0" r="0" t="0"/>
          <a:stretch/>
        </p:blipFill>
        <p:spPr>
          <a:xfrm>
            <a:off x="4267200" y="3124200"/>
            <a:ext cx="838200" cy="787400"/>
          </a:xfrm>
          <a:prstGeom prst="rect">
            <a:avLst/>
          </a:prstGeom>
          <a:noFill/>
          <a:ln>
            <a:noFill/>
          </a:ln>
        </p:spPr>
      </p:pic>
      <p:sp>
        <p:nvSpPr>
          <p:cNvPr id="1425" name="Google Shape;1425;p6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426" name="Google Shape;1426;p6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7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Lagrange Multiplier</a:t>
            </a:r>
            <a:endParaRPr/>
          </a:p>
        </p:txBody>
      </p:sp>
      <p:sp>
        <p:nvSpPr>
          <p:cNvPr id="1433" name="Google Shape;1433;p70"/>
          <p:cNvSpPr txBox="1"/>
          <p:nvPr>
            <p:ph idx="1" type="body"/>
          </p:nvPr>
        </p:nvSpPr>
        <p:spPr>
          <a:xfrm>
            <a:off x="457200" y="1600200"/>
            <a:ext cx="8229600" cy="4530725"/>
          </a:xfrm>
          <a:prstGeom prst="rect">
            <a:avLst/>
          </a:prstGeom>
          <a:blipFill rotWithShape="1">
            <a:blip r:embed="rId3">
              <a:alphaModFix/>
            </a:blip>
            <a:stretch>
              <a:fillRect b="-806" l="-295" r="-739" t="-941"/>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sp>
        <p:nvSpPr>
          <p:cNvPr id="1434" name="Google Shape;1434;p70"/>
          <p:cNvSpPr txBox="1"/>
          <p:nvPr/>
        </p:nvSpPr>
        <p:spPr>
          <a:xfrm>
            <a:off x="457200" y="6313488"/>
            <a:ext cx="8229600" cy="4619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u="sng">
                <a:solidFill>
                  <a:schemeClr val="hlink"/>
                </a:solidFill>
                <a:latin typeface="Arial"/>
                <a:ea typeface="Arial"/>
                <a:cs typeface="Arial"/>
                <a:sym typeface="Arial"/>
                <a:hlinkClick r:id="rId4"/>
              </a:rPr>
              <a:t>https://www.khanacademy.org/math/multivariable-calculus/applications-of-multivariable-derivatives/constrained-optimization/a/lagrange-multipliers-examples</a:t>
            </a:r>
            <a:r>
              <a:rPr lang="en-US" sz="1200">
                <a:solidFill>
                  <a:schemeClr val="dk1"/>
                </a:solidFill>
                <a:latin typeface="Arial"/>
                <a:ea typeface="Arial"/>
                <a:cs typeface="Arial"/>
                <a:sym typeface="Arial"/>
              </a:rPr>
              <a:t> </a:t>
            </a:r>
            <a:endParaRPr/>
          </a:p>
        </p:txBody>
      </p:sp>
      <p:sp>
        <p:nvSpPr>
          <p:cNvPr id="1435" name="Google Shape;1435;p7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436" name="Google Shape;1436;p7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7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Lagrange Multiplier</a:t>
            </a:r>
            <a:endParaRPr/>
          </a:p>
        </p:txBody>
      </p:sp>
      <p:sp>
        <p:nvSpPr>
          <p:cNvPr id="1443" name="Google Shape;1443;p71"/>
          <p:cNvSpPr txBox="1"/>
          <p:nvPr>
            <p:ph idx="1" type="body"/>
          </p:nvPr>
        </p:nvSpPr>
        <p:spPr>
          <a:xfrm>
            <a:off x="457200" y="1600200"/>
            <a:ext cx="8229600" cy="4530725"/>
          </a:xfrm>
          <a:prstGeom prst="rect">
            <a:avLst/>
          </a:prstGeom>
          <a:blipFill rotWithShape="1">
            <a:blip r:embed="rId3">
              <a:alphaModFix/>
            </a:blip>
            <a:stretch>
              <a:fillRect b="0" l="-591" r="0" t="-1749"/>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sp>
        <p:nvSpPr>
          <p:cNvPr id="1444" name="Google Shape;1444;p7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445" name="Google Shape;1445;p7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sp>
        <p:nvSpPr>
          <p:cNvPr id="1451" name="Google Shape;1451;p7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Lagrange Multiplier</a:t>
            </a:r>
            <a:endParaRPr/>
          </a:p>
        </p:txBody>
      </p:sp>
      <p:pic>
        <p:nvPicPr>
          <p:cNvPr id="1452" name="Google Shape;1452;p72"/>
          <p:cNvPicPr preferRelativeResize="0"/>
          <p:nvPr>
            <p:ph idx="1" type="body"/>
          </p:nvPr>
        </p:nvPicPr>
        <p:blipFill rotWithShape="1">
          <a:blip r:embed="rId3">
            <a:alphaModFix/>
          </a:blip>
          <a:srcRect b="0" l="0" r="0" t="0"/>
          <a:stretch/>
        </p:blipFill>
        <p:spPr>
          <a:xfrm>
            <a:off x="2051050" y="1143000"/>
            <a:ext cx="5041900" cy="4876800"/>
          </a:xfrm>
          <a:prstGeom prst="rect">
            <a:avLst/>
          </a:prstGeom>
          <a:noFill/>
          <a:ln>
            <a:noFill/>
          </a:ln>
        </p:spPr>
      </p:pic>
      <p:sp>
        <p:nvSpPr>
          <p:cNvPr id="1453" name="Google Shape;1453;p7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454" name="Google Shape;1454;p7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7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Lagrange Multiplier</a:t>
            </a:r>
            <a:endParaRPr/>
          </a:p>
        </p:txBody>
      </p:sp>
      <p:sp>
        <p:nvSpPr>
          <p:cNvPr id="1461" name="Google Shape;1461;p73"/>
          <p:cNvSpPr txBox="1"/>
          <p:nvPr>
            <p:ph idx="1" type="body"/>
          </p:nvPr>
        </p:nvSpPr>
        <p:spPr>
          <a:xfrm>
            <a:off x="457200" y="1600200"/>
            <a:ext cx="8229600" cy="4530725"/>
          </a:xfrm>
          <a:prstGeom prst="rect">
            <a:avLst/>
          </a:prstGeom>
          <a:blipFill rotWithShape="1">
            <a:blip r:embed="rId3">
              <a:alphaModFix/>
            </a:blip>
            <a:stretch>
              <a:fillRect b="0" l="-665" r="0" t="-1749"/>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sp>
        <p:nvSpPr>
          <p:cNvPr id="1462" name="Google Shape;1462;p7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463" name="Google Shape;1463;p7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sp>
        <p:nvSpPr>
          <p:cNvPr id="1469" name="Google Shape;1469;p74"/>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Lagrangian of  Original Problem</a:t>
            </a:r>
            <a:endParaRPr/>
          </a:p>
        </p:txBody>
      </p:sp>
      <p:sp>
        <p:nvSpPr>
          <p:cNvPr id="1470" name="Google Shape;1470;p74"/>
          <p:cNvSpPr txBox="1"/>
          <p:nvPr>
            <p:ph idx="1" type="body"/>
          </p:nvPr>
        </p:nvSpPr>
        <p:spPr>
          <a:xfrm>
            <a:off x="533400" y="2209800"/>
            <a:ext cx="8229600" cy="2879725"/>
          </a:xfrm>
          <a:prstGeom prst="rect">
            <a:avLst/>
          </a:prstGeom>
          <a:blipFill rotWithShape="1">
            <a:blip r:embed="rId3">
              <a:alphaModFix/>
            </a:blip>
            <a:stretch>
              <a:fillRect b="0" l="-295" r="-147" t="-1481"/>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pic>
        <p:nvPicPr>
          <p:cNvPr descr="txp_fig" id="1471" name="Google Shape;1471;p74"/>
          <p:cNvPicPr preferRelativeResize="0"/>
          <p:nvPr/>
        </p:nvPicPr>
        <p:blipFill rotWithShape="1">
          <a:blip r:embed="rId4">
            <a:alphaModFix/>
          </a:blip>
          <a:srcRect b="0" l="0" r="0" t="0"/>
          <a:stretch/>
        </p:blipFill>
        <p:spPr>
          <a:xfrm>
            <a:off x="2209800" y="1143000"/>
            <a:ext cx="2176463" cy="581025"/>
          </a:xfrm>
          <a:prstGeom prst="rect">
            <a:avLst/>
          </a:prstGeom>
          <a:noFill/>
          <a:ln>
            <a:noFill/>
          </a:ln>
        </p:spPr>
      </p:pic>
      <p:pic>
        <p:nvPicPr>
          <p:cNvPr descr="txp_fig" id="1472" name="Google Shape;1472;p74"/>
          <p:cNvPicPr preferRelativeResize="0"/>
          <p:nvPr/>
        </p:nvPicPr>
        <p:blipFill rotWithShape="1">
          <a:blip r:embed="rId5">
            <a:alphaModFix/>
          </a:blip>
          <a:srcRect b="0" l="0" r="0" t="0"/>
          <a:stretch/>
        </p:blipFill>
        <p:spPr>
          <a:xfrm>
            <a:off x="1066800" y="1752600"/>
            <a:ext cx="6997700" cy="339725"/>
          </a:xfrm>
          <a:prstGeom prst="rect">
            <a:avLst/>
          </a:prstGeom>
          <a:noFill/>
          <a:ln>
            <a:noFill/>
          </a:ln>
        </p:spPr>
      </p:pic>
      <p:pic>
        <p:nvPicPr>
          <p:cNvPr descr="txp_fig" id="1473" name="Google Shape;1473;p74"/>
          <p:cNvPicPr preferRelativeResize="0"/>
          <p:nvPr/>
        </p:nvPicPr>
        <p:blipFill rotWithShape="1">
          <a:blip r:embed="rId6">
            <a:alphaModFix/>
          </a:blip>
          <a:srcRect b="0" l="0" r="0" t="0"/>
          <a:stretch/>
        </p:blipFill>
        <p:spPr>
          <a:xfrm>
            <a:off x="3505200" y="4648200"/>
            <a:ext cx="133350" cy="152400"/>
          </a:xfrm>
          <a:prstGeom prst="rect">
            <a:avLst/>
          </a:prstGeom>
          <a:noFill/>
          <a:ln>
            <a:noFill/>
          </a:ln>
        </p:spPr>
      </p:pic>
      <p:grpSp>
        <p:nvGrpSpPr>
          <p:cNvPr id="1474" name="Google Shape;1474;p74"/>
          <p:cNvGrpSpPr/>
          <p:nvPr/>
        </p:nvGrpSpPr>
        <p:grpSpPr>
          <a:xfrm>
            <a:off x="2819400" y="2413000"/>
            <a:ext cx="5381625" cy="939800"/>
            <a:chOff x="1776" y="1944"/>
            <a:chExt cx="3390" cy="592"/>
          </a:xfrm>
        </p:grpSpPr>
        <p:pic>
          <p:nvPicPr>
            <p:cNvPr descr="txp_fig" id="1475" name="Google Shape;1475;p74"/>
            <p:cNvPicPr preferRelativeResize="0"/>
            <p:nvPr/>
          </p:nvPicPr>
          <p:blipFill rotWithShape="1">
            <a:blip r:embed="rId7">
              <a:alphaModFix/>
            </a:blip>
            <a:srcRect b="0" l="0" r="0" t="0"/>
            <a:stretch/>
          </p:blipFill>
          <p:spPr>
            <a:xfrm>
              <a:off x="1776" y="2160"/>
              <a:ext cx="2608" cy="376"/>
            </a:xfrm>
            <a:prstGeom prst="rect">
              <a:avLst/>
            </a:prstGeom>
            <a:noFill/>
            <a:ln>
              <a:noFill/>
            </a:ln>
          </p:spPr>
        </p:pic>
        <p:grpSp>
          <p:nvGrpSpPr>
            <p:cNvPr id="1476" name="Google Shape;1476;p74"/>
            <p:cNvGrpSpPr/>
            <p:nvPr/>
          </p:nvGrpSpPr>
          <p:grpSpPr>
            <a:xfrm>
              <a:off x="3087" y="1944"/>
              <a:ext cx="2079" cy="297"/>
              <a:chOff x="3087" y="1944"/>
              <a:chExt cx="2079" cy="297"/>
            </a:xfrm>
          </p:grpSpPr>
          <p:sp>
            <p:nvSpPr>
              <p:cNvPr id="1477" name="Google Shape;1477;p74"/>
              <p:cNvSpPr txBox="1"/>
              <p:nvPr/>
            </p:nvSpPr>
            <p:spPr>
              <a:xfrm>
                <a:off x="3734" y="1944"/>
                <a:ext cx="1432" cy="2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0000"/>
                    </a:solidFill>
                    <a:latin typeface="Arial"/>
                    <a:ea typeface="Arial"/>
                    <a:cs typeface="Arial"/>
                    <a:sym typeface="Arial"/>
                  </a:rPr>
                  <a:t>Lagrangian multipliers</a:t>
                </a:r>
                <a:endParaRPr/>
              </a:p>
            </p:txBody>
          </p:sp>
          <p:cxnSp>
            <p:nvCxnSpPr>
              <p:cNvPr id="1478" name="Google Shape;1478;p74"/>
              <p:cNvCxnSpPr/>
              <p:nvPr/>
            </p:nvCxnSpPr>
            <p:spPr>
              <a:xfrm flipH="1" rot="10800000">
                <a:off x="3087" y="2064"/>
                <a:ext cx="609" cy="177"/>
              </a:xfrm>
              <a:prstGeom prst="straightConnector1">
                <a:avLst/>
              </a:prstGeom>
              <a:noFill/>
              <a:ln cap="flat" cmpd="sng" w="9525">
                <a:solidFill>
                  <a:srgbClr val="FF0000"/>
                </a:solidFill>
                <a:prstDash val="solid"/>
                <a:round/>
                <a:headEnd len="med" w="med" type="none"/>
                <a:tailEnd len="med" w="med" type="triangle"/>
              </a:ln>
            </p:spPr>
          </p:cxnSp>
        </p:grpSp>
      </p:grpSp>
      <p:grpSp>
        <p:nvGrpSpPr>
          <p:cNvPr id="1479" name="Google Shape;1479;p74"/>
          <p:cNvGrpSpPr/>
          <p:nvPr/>
        </p:nvGrpSpPr>
        <p:grpSpPr>
          <a:xfrm>
            <a:off x="1624013" y="4365625"/>
            <a:ext cx="6629400" cy="1752600"/>
            <a:chOff x="1392" y="3120"/>
            <a:chExt cx="4176" cy="1104"/>
          </a:xfrm>
        </p:grpSpPr>
        <p:pic>
          <p:nvPicPr>
            <p:cNvPr descr="txp_fig" id="1480" name="Google Shape;1480;p74"/>
            <p:cNvPicPr preferRelativeResize="0"/>
            <p:nvPr/>
          </p:nvPicPr>
          <p:blipFill rotWithShape="1">
            <a:blip r:embed="rId8">
              <a:alphaModFix/>
            </a:blip>
            <a:srcRect b="0" l="0" r="0" t="0"/>
            <a:stretch/>
          </p:blipFill>
          <p:spPr>
            <a:xfrm>
              <a:off x="1392" y="3168"/>
              <a:ext cx="3902" cy="1018"/>
            </a:xfrm>
            <a:prstGeom prst="rect">
              <a:avLst/>
            </a:prstGeom>
            <a:noFill/>
            <a:ln>
              <a:noFill/>
            </a:ln>
          </p:spPr>
        </p:pic>
        <p:sp>
          <p:nvSpPr>
            <p:cNvPr id="1481" name="Google Shape;1481;p74"/>
            <p:cNvSpPr txBox="1"/>
            <p:nvPr/>
          </p:nvSpPr>
          <p:spPr>
            <a:xfrm>
              <a:off x="3974" y="3766"/>
              <a:ext cx="474" cy="2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α</a:t>
              </a:r>
              <a:r>
                <a:rPr baseline="-25000" lang="en-US" sz="1800">
                  <a:solidFill>
                    <a:schemeClr val="dk1"/>
                  </a:solidFill>
                  <a:latin typeface="Arial"/>
                  <a:ea typeface="Arial"/>
                  <a:cs typeface="Arial"/>
                  <a:sym typeface="Arial"/>
                </a:rPr>
                <a:t>i</a:t>
              </a:r>
              <a:r>
                <a:rPr lang="en-US" sz="1800">
                  <a:solidFill>
                    <a:schemeClr val="dk1"/>
                  </a:solidFill>
                  <a:latin typeface="Arial"/>
                  <a:ea typeface="Arial"/>
                  <a:cs typeface="Arial"/>
                  <a:sym typeface="Arial"/>
                </a:rPr>
                <a:t>≥0</a:t>
              </a:r>
              <a:endParaRPr/>
            </a:p>
          </p:txBody>
        </p:sp>
        <p:grpSp>
          <p:nvGrpSpPr>
            <p:cNvPr id="1482" name="Google Shape;1482;p74"/>
            <p:cNvGrpSpPr/>
            <p:nvPr/>
          </p:nvGrpSpPr>
          <p:grpSpPr>
            <a:xfrm>
              <a:off x="2160" y="3120"/>
              <a:ext cx="3408" cy="1104"/>
              <a:chOff x="2160" y="3120"/>
              <a:chExt cx="3408" cy="1104"/>
            </a:xfrm>
          </p:grpSpPr>
          <p:sp>
            <p:nvSpPr>
              <p:cNvPr id="1483" name="Google Shape;1483;p74"/>
              <p:cNvSpPr/>
              <p:nvPr/>
            </p:nvSpPr>
            <p:spPr>
              <a:xfrm>
                <a:off x="3936" y="3120"/>
                <a:ext cx="1632" cy="576"/>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4" name="Google Shape;1484;p74"/>
              <p:cNvSpPr/>
              <p:nvPr/>
            </p:nvSpPr>
            <p:spPr>
              <a:xfrm>
                <a:off x="2160" y="3600"/>
                <a:ext cx="1296" cy="624"/>
              </a:xfrm>
              <a:prstGeom prst="rect">
                <a:avLst/>
              </a:prstGeom>
              <a:no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sp>
        <p:nvSpPr>
          <p:cNvPr id="1485" name="Google Shape;1485;p7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486" name="Google Shape;1486;p7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0">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685800" y="228600"/>
            <a:ext cx="77724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Basic Classification in ML</a:t>
            </a:r>
            <a:endParaRPr/>
          </a:p>
        </p:txBody>
      </p:sp>
      <p:pic>
        <p:nvPicPr>
          <p:cNvPr descr="spam" id="163" name="Google Shape;163;p21"/>
          <p:cNvPicPr preferRelativeResize="0"/>
          <p:nvPr/>
        </p:nvPicPr>
        <p:blipFill rotWithShape="1">
          <a:blip r:embed="rId3">
            <a:alphaModFix/>
          </a:blip>
          <a:srcRect b="0" l="0" r="0" t="0"/>
          <a:stretch/>
        </p:blipFill>
        <p:spPr>
          <a:xfrm>
            <a:off x="6675438" y="2879725"/>
            <a:ext cx="1277937" cy="1371600"/>
          </a:xfrm>
          <a:prstGeom prst="rect">
            <a:avLst/>
          </a:prstGeom>
          <a:noFill/>
          <a:ln>
            <a:noFill/>
          </a:ln>
        </p:spPr>
      </p:pic>
      <p:grpSp>
        <p:nvGrpSpPr>
          <p:cNvPr id="164" name="Google Shape;164;p21"/>
          <p:cNvGrpSpPr/>
          <p:nvPr/>
        </p:nvGrpSpPr>
        <p:grpSpPr>
          <a:xfrm>
            <a:off x="2819400" y="2652713"/>
            <a:ext cx="1752600" cy="1447800"/>
            <a:chOff x="576" y="1680"/>
            <a:chExt cx="1344" cy="1248"/>
          </a:xfrm>
        </p:grpSpPr>
        <p:cxnSp>
          <p:nvCxnSpPr>
            <p:cNvPr id="165" name="Google Shape;165;p21"/>
            <p:cNvCxnSpPr/>
            <p:nvPr/>
          </p:nvCxnSpPr>
          <p:spPr>
            <a:xfrm flipH="1" rot="10800000">
              <a:off x="576" y="2448"/>
              <a:ext cx="672" cy="480"/>
            </a:xfrm>
            <a:prstGeom prst="straightConnector1">
              <a:avLst/>
            </a:prstGeom>
            <a:noFill/>
            <a:ln cap="flat" cmpd="sng" w="38100">
              <a:solidFill>
                <a:schemeClr val="dk1"/>
              </a:solidFill>
              <a:prstDash val="solid"/>
              <a:round/>
              <a:headEnd len="med" w="med" type="none"/>
              <a:tailEnd len="med" w="med" type="none"/>
            </a:ln>
          </p:spPr>
        </p:cxnSp>
        <p:cxnSp>
          <p:nvCxnSpPr>
            <p:cNvPr id="166" name="Google Shape;166;p21"/>
            <p:cNvCxnSpPr/>
            <p:nvPr/>
          </p:nvCxnSpPr>
          <p:spPr>
            <a:xfrm rot="10800000">
              <a:off x="1248" y="2448"/>
              <a:ext cx="672" cy="480"/>
            </a:xfrm>
            <a:prstGeom prst="straightConnector1">
              <a:avLst/>
            </a:prstGeom>
            <a:noFill/>
            <a:ln cap="flat" cmpd="sng" w="38100">
              <a:solidFill>
                <a:schemeClr val="dk1"/>
              </a:solidFill>
              <a:prstDash val="solid"/>
              <a:round/>
              <a:headEnd len="med" w="med" type="none"/>
              <a:tailEnd len="med" w="med" type="none"/>
            </a:ln>
          </p:spPr>
        </p:cxnSp>
        <p:cxnSp>
          <p:nvCxnSpPr>
            <p:cNvPr id="167" name="Google Shape;167;p21"/>
            <p:cNvCxnSpPr/>
            <p:nvPr/>
          </p:nvCxnSpPr>
          <p:spPr>
            <a:xfrm>
              <a:off x="576" y="2160"/>
              <a:ext cx="480" cy="432"/>
            </a:xfrm>
            <a:prstGeom prst="straightConnector1">
              <a:avLst/>
            </a:prstGeom>
            <a:noFill/>
            <a:ln cap="flat" cmpd="sng" w="38100">
              <a:solidFill>
                <a:schemeClr val="dk1"/>
              </a:solidFill>
              <a:prstDash val="solid"/>
              <a:round/>
              <a:headEnd len="med" w="med" type="none"/>
              <a:tailEnd len="med" w="med" type="none"/>
            </a:ln>
          </p:spPr>
        </p:cxnSp>
        <p:cxnSp>
          <p:nvCxnSpPr>
            <p:cNvPr id="168" name="Google Shape;168;p21"/>
            <p:cNvCxnSpPr/>
            <p:nvPr/>
          </p:nvCxnSpPr>
          <p:spPr>
            <a:xfrm flipH="1">
              <a:off x="1464" y="2160"/>
              <a:ext cx="456" cy="436"/>
            </a:xfrm>
            <a:prstGeom prst="straightConnector1">
              <a:avLst/>
            </a:prstGeom>
            <a:noFill/>
            <a:ln cap="flat" cmpd="sng" w="38100">
              <a:solidFill>
                <a:schemeClr val="dk1"/>
              </a:solidFill>
              <a:prstDash val="solid"/>
              <a:round/>
              <a:headEnd len="med" w="med" type="none"/>
              <a:tailEnd len="med" w="med" type="none"/>
            </a:ln>
          </p:spPr>
        </p:cxnSp>
        <p:cxnSp>
          <p:nvCxnSpPr>
            <p:cNvPr id="169" name="Google Shape;169;p21"/>
            <p:cNvCxnSpPr/>
            <p:nvPr/>
          </p:nvCxnSpPr>
          <p:spPr>
            <a:xfrm flipH="1">
              <a:off x="576" y="1680"/>
              <a:ext cx="672" cy="480"/>
            </a:xfrm>
            <a:prstGeom prst="straightConnector1">
              <a:avLst/>
            </a:prstGeom>
            <a:noFill/>
            <a:ln cap="flat" cmpd="sng" w="38100">
              <a:solidFill>
                <a:schemeClr val="dk1"/>
              </a:solidFill>
              <a:prstDash val="solid"/>
              <a:round/>
              <a:headEnd len="med" w="med" type="none"/>
              <a:tailEnd len="med" w="med" type="none"/>
            </a:ln>
          </p:spPr>
        </p:cxnSp>
        <p:cxnSp>
          <p:nvCxnSpPr>
            <p:cNvPr id="170" name="Google Shape;170;p21"/>
            <p:cNvCxnSpPr/>
            <p:nvPr/>
          </p:nvCxnSpPr>
          <p:spPr>
            <a:xfrm>
              <a:off x="1248" y="1680"/>
              <a:ext cx="672" cy="480"/>
            </a:xfrm>
            <a:prstGeom prst="straightConnector1">
              <a:avLst/>
            </a:prstGeom>
            <a:noFill/>
            <a:ln cap="flat" cmpd="sng" w="38100">
              <a:solidFill>
                <a:schemeClr val="dk1"/>
              </a:solidFill>
              <a:prstDash val="solid"/>
              <a:round/>
              <a:headEnd len="med" w="med" type="none"/>
              <a:tailEnd len="med" w="med" type="none"/>
            </a:ln>
          </p:spPr>
        </p:cxnSp>
        <p:cxnSp>
          <p:nvCxnSpPr>
            <p:cNvPr id="171" name="Google Shape;171;p21"/>
            <p:cNvCxnSpPr/>
            <p:nvPr/>
          </p:nvCxnSpPr>
          <p:spPr>
            <a:xfrm>
              <a:off x="576" y="2928"/>
              <a:ext cx="1344" cy="0"/>
            </a:xfrm>
            <a:prstGeom prst="straightConnector1">
              <a:avLst/>
            </a:prstGeom>
            <a:noFill/>
            <a:ln cap="flat" cmpd="sng" w="28575">
              <a:solidFill>
                <a:schemeClr val="dk1"/>
              </a:solidFill>
              <a:prstDash val="solid"/>
              <a:round/>
              <a:headEnd len="med" w="med" type="none"/>
              <a:tailEnd len="med" w="med" type="none"/>
            </a:ln>
          </p:spPr>
        </p:cxnSp>
        <p:cxnSp>
          <p:nvCxnSpPr>
            <p:cNvPr id="172" name="Google Shape;172;p21"/>
            <p:cNvCxnSpPr/>
            <p:nvPr/>
          </p:nvCxnSpPr>
          <p:spPr>
            <a:xfrm rot="10800000">
              <a:off x="576" y="2160"/>
              <a:ext cx="0" cy="768"/>
            </a:xfrm>
            <a:prstGeom prst="straightConnector1">
              <a:avLst/>
            </a:prstGeom>
            <a:noFill/>
            <a:ln cap="flat" cmpd="sng" w="28575">
              <a:solidFill>
                <a:schemeClr val="dk1"/>
              </a:solidFill>
              <a:prstDash val="solid"/>
              <a:round/>
              <a:headEnd len="med" w="med" type="none"/>
              <a:tailEnd len="med" w="med" type="none"/>
            </a:ln>
          </p:spPr>
        </p:cxnSp>
        <p:cxnSp>
          <p:nvCxnSpPr>
            <p:cNvPr id="173" name="Google Shape;173;p21"/>
            <p:cNvCxnSpPr/>
            <p:nvPr/>
          </p:nvCxnSpPr>
          <p:spPr>
            <a:xfrm rot="10800000">
              <a:off x="1920" y="2160"/>
              <a:ext cx="0" cy="768"/>
            </a:xfrm>
            <a:prstGeom prst="straightConnector1">
              <a:avLst/>
            </a:prstGeom>
            <a:noFill/>
            <a:ln cap="flat" cmpd="sng" w="28575">
              <a:solidFill>
                <a:schemeClr val="dk1"/>
              </a:solidFill>
              <a:prstDash val="solid"/>
              <a:round/>
              <a:headEnd len="med" w="med" type="none"/>
              <a:tailEnd len="med" w="med" type="none"/>
            </a:ln>
          </p:spPr>
        </p:cxnSp>
        <p:cxnSp>
          <p:nvCxnSpPr>
            <p:cNvPr id="174" name="Google Shape;174;p21"/>
            <p:cNvCxnSpPr/>
            <p:nvPr/>
          </p:nvCxnSpPr>
          <p:spPr>
            <a:xfrm rot="10800000">
              <a:off x="816" y="1872"/>
              <a:ext cx="0" cy="498"/>
            </a:xfrm>
            <a:prstGeom prst="straightConnector1">
              <a:avLst/>
            </a:prstGeom>
            <a:noFill/>
            <a:ln cap="flat" cmpd="sng" w="28575">
              <a:solidFill>
                <a:schemeClr val="dk1"/>
              </a:solidFill>
              <a:prstDash val="solid"/>
              <a:round/>
              <a:headEnd len="med" w="med" type="none"/>
              <a:tailEnd len="med" w="med" type="none"/>
            </a:ln>
          </p:spPr>
        </p:cxnSp>
        <p:cxnSp>
          <p:nvCxnSpPr>
            <p:cNvPr id="175" name="Google Shape;175;p21"/>
            <p:cNvCxnSpPr/>
            <p:nvPr/>
          </p:nvCxnSpPr>
          <p:spPr>
            <a:xfrm rot="10800000">
              <a:off x="1680" y="1872"/>
              <a:ext cx="0" cy="512"/>
            </a:xfrm>
            <a:prstGeom prst="straightConnector1">
              <a:avLst/>
            </a:prstGeom>
            <a:noFill/>
            <a:ln cap="flat" cmpd="sng" w="28575">
              <a:solidFill>
                <a:schemeClr val="dk1"/>
              </a:solidFill>
              <a:prstDash val="solid"/>
              <a:round/>
              <a:headEnd len="med" w="med" type="none"/>
              <a:tailEnd len="med" w="med" type="none"/>
            </a:ln>
          </p:spPr>
        </p:cxnSp>
        <p:cxnSp>
          <p:nvCxnSpPr>
            <p:cNvPr id="176" name="Google Shape;176;p21"/>
            <p:cNvCxnSpPr/>
            <p:nvPr/>
          </p:nvCxnSpPr>
          <p:spPr>
            <a:xfrm rot="10800000">
              <a:off x="816" y="1872"/>
              <a:ext cx="864" cy="0"/>
            </a:xfrm>
            <a:prstGeom prst="straightConnector1">
              <a:avLst/>
            </a:prstGeom>
            <a:noFill/>
            <a:ln cap="flat" cmpd="sng" w="28575">
              <a:solidFill>
                <a:schemeClr val="dk1"/>
              </a:solidFill>
              <a:prstDash val="solid"/>
              <a:round/>
              <a:headEnd len="med" w="med" type="none"/>
              <a:tailEnd len="med" w="med" type="none"/>
            </a:ln>
          </p:spPr>
        </p:cxnSp>
        <p:sp>
          <p:nvSpPr>
            <p:cNvPr id="177" name="Google Shape;177;p21"/>
            <p:cNvSpPr/>
            <p:nvPr/>
          </p:nvSpPr>
          <p:spPr>
            <a:xfrm>
              <a:off x="826" y="1880"/>
              <a:ext cx="844" cy="17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8" name="Google Shape;178;p21"/>
          <p:cNvSpPr txBox="1"/>
          <p:nvPr/>
        </p:nvSpPr>
        <p:spPr>
          <a:xfrm>
            <a:off x="3124200" y="3033713"/>
            <a:ext cx="1073150" cy="3667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p:txBody>
      </p:sp>
      <p:sp>
        <p:nvSpPr>
          <p:cNvPr id="179" name="Google Shape;179;p21"/>
          <p:cNvSpPr/>
          <p:nvPr/>
        </p:nvSpPr>
        <p:spPr>
          <a:xfrm rot="-5400000">
            <a:off x="5330825" y="3148013"/>
            <a:ext cx="457200" cy="990600"/>
          </a:xfrm>
          <a:prstGeom prst="downArrow">
            <a:avLst>
              <a:gd fmla="val 50000" name="adj1"/>
              <a:gd fmla="val 54167" name="adj2"/>
            </a:avLst>
          </a:prstGeom>
          <a:solidFill>
            <a:srgbClr val="0066CC"/>
          </a:solidFill>
          <a:ln cap="flat" cmpd="sng" w="285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w51-c5" id="180" name="Google Shape;180;p21"/>
          <p:cNvPicPr preferRelativeResize="0"/>
          <p:nvPr/>
        </p:nvPicPr>
        <p:blipFill rotWithShape="1">
          <a:blip r:embed="rId4">
            <a:alphaModFix/>
          </a:blip>
          <a:srcRect b="0" l="0" r="0" t="0"/>
          <a:stretch/>
        </p:blipFill>
        <p:spPr>
          <a:xfrm>
            <a:off x="3311525" y="5033963"/>
            <a:ext cx="890588" cy="1524000"/>
          </a:xfrm>
          <a:prstGeom prst="rect">
            <a:avLst/>
          </a:prstGeom>
          <a:noFill/>
          <a:ln>
            <a:noFill/>
          </a:ln>
        </p:spPr>
      </p:pic>
      <p:sp>
        <p:nvSpPr>
          <p:cNvPr id="181" name="Google Shape;181;p21"/>
          <p:cNvSpPr/>
          <p:nvPr/>
        </p:nvSpPr>
        <p:spPr>
          <a:xfrm rot="-5400000">
            <a:off x="5330825" y="5300663"/>
            <a:ext cx="457200" cy="990600"/>
          </a:xfrm>
          <a:prstGeom prst="downArrow">
            <a:avLst>
              <a:gd fmla="val 50000" name="adj1"/>
              <a:gd fmla="val 54167" name="adj2"/>
            </a:avLst>
          </a:prstGeom>
          <a:solidFill>
            <a:srgbClr val="0066CC"/>
          </a:solidFill>
          <a:ln cap="flat" cmpd="sng" w="285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82" name="Google Shape;182;p21"/>
          <p:cNvCxnSpPr/>
          <p:nvPr/>
        </p:nvCxnSpPr>
        <p:spPr>
          <a:xfrm>
            <a:off x="536575" y="4729163"/>
            <a:ext cx="8226425" cy="0"/>
          </a:xfrm>
          <a:prstGeom prst="straightConnector1">
            <a:avLst/>
          </a:prstGeom>
          <a:noFill/>
          <a:ln cap="flat" cmpd="sng" w="28575">
            <a:solidFill>
              <a:srgbClr val="990000"/>
            </a:solidFill>
            <a:prstDash val="solid"/>
            <a:round/>
            <a:headEnd len="med" w="med" type="none"/>
            <a:tailEnd len="med" w="med" type="none"/>
          </a:ln>
        </p:spPr>
      </p:cxnSp>
      <p:sp>
        <p:nvSpPr>
          <p:cNvPr id="183" name="Google Shape;183;p21"/>
          <p:cNvSpPr txBox="1"/>
          <p:nvPr/>
        </p:nvSpPr>
        <p:spPr>
          <a:xfrm>
            <a:off x="531813" y="2355850"/>
            <a:ext cx="1200150" cy="82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990000"/>
                </a:solidFill>
                <a:latin typeface="Tahoma"/>
                <a:ea typeface="Tahoma"/>
                <a:cs typeface="Tahoma"/>
                <a:sym typeface="Tahoma"/>
              </a:rPr>
              <a:t>Spam </a:t>
            </a:r>
            <a:endParaRPr/>
          </a:p>
          <a:p>
            <a:pPr indent="0" lvl="0" marL="0" marR="0" rtl="0" algn="l">
              <a:spcBef>
                <a:spcPts val="0"/>
              </a:spcBef>
              <a:spcAft>
                <a:spcPts val="0"/>
              </a:spcAft>
              <a:buNone/>
            </a:pPr>
            <a:r>
              <a:rPr lang="en-US" sz="2400">
                <a:solidFill>
                  <a:srgbClr val="990000"/>
                </a:solidFill>
                <a:latin typeface="Tahoma"/>
                <a:ea typeface="Tahoma"/>
                <a:cs typeface="Tahoma"/>
                <a:sym typeface="Tahoma"/>
              </a:rPr>
              <a:t>filtering</a:t>
            </a:r>
            <a:endParaRPr/>
          </a:p>
        </p:txBody>
      </p:sp>
      <p:sp>
        <p:nvSpPr>
          <p:cNvPr id="184" name="Google Shape;184;p21"/>
          <p:cNvSpPr txBox="1"/>
          <p:nvPr/>
        </p:nvSpPr>
        <p:spPr>
          <a:xfrm>
            <a:off x="531813" y="5014913"/>
            <a:ext cx="1674812" cy="82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990000"/>
                </a:solidFill>
                <a:latin typeface="Tahoma"/>
                <a:ea typeface="Tahoma"/>
                <a:cs typeface="Tahoma"/>
                <a:sym typeface="Tahoma"/>
              </a:rPr>
              <a:t>Character</a:t>
            </a:r>
            <a:endParaRPr/>
          </a:p>
          <a:p>
            <a:pPr indent="0" lvl="0" marL="0" marR="0" rtl="0" algn="l">
              <a:spcBef>
                <a:spcPts val="0"/>
              </a:spcBef>
              <a:spcAft>
                <a:spcPts val="0"/>
              </a:spcAft>
              <a:buNone/>
            </a:pPr>
            <a:r>
              <a:rPr lang="en-US" sz="2400">
                <a:solidFill>
                  <a:srgbClr val="990000"/>
                </a:solidFill>
                <a:latin typeface="Tahoma"/>
                <a:ea typeface="Tahoma"/>
                <a:cs typeface="Tahoma"/>
                <a:sym typeface="Tahoma"/>
              </a:rPr>
              <a:t>recognition</a:t>
            </a:r>
            <a:endParaRPr/>
          </a:p>
        </p:txBody>
      </p:sp>
      <p:cxnSp>
        <p:nvCxnSpPr>
          <p:cNvPr id="185" name="Google Shape;185;p21"/>
          <p:cNvCxnSpPr/>
          <p:nvPr/>
        </p:nvCxnSpPr>
        <p:spPr>
          <a:xfrm>
            <a:off x="549275" y="2182813"/>
            <a:ext cx="8229600" cy="0"/>
          </a:xfrm>
          <a:prstGeom prst="straightConnector1">
            <a:avLst/>
          </a:prstGeom>
          <a:noFill/>
          <a:ln cap="flat" cmpd="sng" w="28575">
            <a:solidFill>
              <a:srgbClr val="990000"/>
            </a:solidFill>
            <a:prstDash val="solid"/>
            <a:round/>
            <a:headEnd len="med" w="med" type="none"/>
            <a:tailEnd len="med" w="med" type="none"/>
          </a:ln>
        </p:spPr>
      </p:cxnSp>
      <p:sp>
        <p:nvSpPr>
          <p:cNvPr id="186" name="Google Shape;186;p21"/>
          <p:cNvSpPr txBox="1"/>
          <p:nvPr/>
        </p:nvSpPr>
        <p:spPr>
          <a:xfrm>
            <a:off x="3105150" y="1146175"/>
            <a:ext cx="1279525"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u="sng">
                <a:solidFill>
                  <a:schemeClr val="dk1"/>
                </a:solidFill>
                <a:latin typeface="Tahoma"/>
                <a:ea typeface="Tahoma"/>
                <a:cs typeface="Tahoma"/>
                <a:sym typeface="Tahoma"/>
              </a:rPr>
              <a:t>Input </a:t>
            </a:r>
            <a:endParaRPr/>
          </a:p>
        </p:txBody>
      </p:sp>
      <p:sp>
        <p:nvSpPr>
          <p:cNvPr id="187" name="Google Shape;187;p21"/>
          <p:cNvSpPr txBox="1"/>
          <p:nvPr/>
        </p:nvSpPr>
        <p:spPr>
          <a:xfrm>
            <a:off x="6403975" y="1146175"/>
            <a:ext cx="1550988"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u="sng">
                <a:solidFill>
                  <a:schemeClr val="dk1"/>
                </a:solidFill>
                <a:latin typeface="Tahoma"/>
                <a:ea typeface="Tahoma"/>
                <a:cs typeface="Tahoma"/>
                <a:sym typeface="Tahoma"/>
              </a:rPr>
              <a:t>Output </a:t>
            </a:r>
            <a:endParaRPr/>
          </a:p>
        </p:txBody>
      </p:sp>
      <p:sp>
        <p:nvSpPr>
          <p:cNvPr id="188" name="Google Shape;188;p21"/>
          <p:cNvSpPr/>
          <p:nvPr/>
        </p:nvSpPr>
        <p:spPr>
          <a:xfrm>
            <a:off x="6765925" y="5257800"/>
            <a:ext cx="1006475" cy="1098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6600">
                <a:solidFill>
                  <a:srgbClr val="0000FF"/>
                </a:solidFill>
                <a:latin typeface="Tahoma"/>
                <a:ea typeface="Tahoma"/>
                <a:cs typeface="Tahoma"/>
                <a:sym typeface="Tahoma"/>
              </a:rPr>
              <a:t>C</a:t>
            </a:r>
            <a:endParaRPr/>
          </a:p>
        </p:txBody>
      </p:sp>
      <p:pic>
        <p:nvPicPr>
          <p:cNvPr descr="txp_fig" id="189" name="Google Shape;189;p21"/>
          <p:cNvPicPr preferRelativeResize="0"/>
          <p:nvPr/>
        </p:nvPicPr>
        <p:blipFill rotWithShape="1">
          <a:blip r:embed="rId5">
            <a:alphaModFix/>
          </a:blip>
          <a:srcRect b="0" l="0" r="0" t="0"/>
          <a:stretch/>
        </p:blipFill>
        <p:spPr>
          <a:xfrm>
            <a:off x="6707188" y="1782763"/>
            <a:ext cx="815975" cy="292100"/>
          </a:xfrm>
          <a:prstGeom prst="rect">
            <a:avLst/>
          </a:prstGeom>
          <a:noFill/>
          <a:ln>
            <a:noFill/>
          </a:ln>
        </p:spPr>
      </p:pic>
      <p:pic>
        <p:nvPicPr>
          <p:cNvPr descr="txp_fig" id="190" name="Google Shape;190;p21"/>
          <p:cNvPicPr preferRelativeResize="0"/>
          <p:nvPr/>
        </p:nvPicPr>
        <p:blipFill rotWithShape="1">
          <a:blip r:embed="rId6">
            <a:alphaModFix/>
          </a:blip>
          <a:srcRect b="0" l="0" r="0" t="0"/>
          <a:stretch/>
        </p:blipFill>
        <p:spPr>
          <a:xfrm>
            <a:off x="3241675" y="1830388"/>
            <a:ext cx="862013" cy="246062"/>
          </a:xfrm>
          <a:prstGeom prst="rect">
            <a:avLst/>
          </a:prstGeom>
          <a:noFill/>
          <a:ln>
            <a:noFill/>
          </a:ln>
        </p:spPr>
      </p:pic>
      <p:sp>
        <p:nvSpPr>
          <p:cNvPr id="191" name="Google Shape;191;p21"/>
          <p:cNvSpPr txBox="1"/>
          <p:nvPr/>
        </p:nvSpPr>
        <p:spPr>
          <a:xfrm>
            <a:off x="0" y="6477000"/>
            <a:ext cx="1828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dk1"/>
                </a:solidFill>
                <a:latin typeface="Arial"/>
                <a:ea typeface="Arial"/>
                <a:cs typeface="Arial"/>
                <a:sym typeface="Arial"/>
              </a:rPr>
              <a:t>[thanks to Ben Taskar for slide!]</a:t>
            </a:r>
            <a:endParaRPr/>
          </a:p>
        </p:txBody>
      </p:sp>
      <p:sp>
        <p:nvSpPr>
          <p:cNvPr id="192" name="Google Shape;192;p21"/>
          <p:cNvSpPr txBox="1"/>
          <p:nvPr/>
        </p:nvSpPr>
        <p:spPr>
          <a:xfrm>
            <a:off x="6781800" y="2362200"/>
            <a:ext cx="1143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3300"/>
                </a:solidFill>
                <a:latin typeface="Arial"/>
                <a:ea typeface="Arial"/>
                <a:cs typeface="Arial"/>
                <a:sym typeface="Arial"/>
              </a:rPr>
              <a:t>Binary</a:t>
            </a:r>
            <a:endParaRPr/>
          </a:p>
        </p:txBody>
      </p:sp>
      <p:sp>
        <p:nvSpPr>
          <p:cNvPr id="193" name="Google Shape;193;p21"/>
          <p:cNvSpPr txBox="1"/>
          <p:nvPr/>
        </p:nvSpPr>
        <p:spPr>
          <a:xfrm>
            <a:off x="6477000" y="4876800"/>
            <a:ext cx="1905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3300"/>
                </a:solidFill>
                <a:latin typeface="Arial"/>
                <a:ea typeface="Arial"/>
                <a:cs typeface="Arial"/>
                <a:sym typeface="Arial"/>
              </a:rPr>
              <a:t>Multi-Class</a:t>
            </a:r>
            <a:endParaRPr/>
          </a:p>
        </p:txBody>
      </p:sp>
      <p:sp>
        <p:nvSpPr>
          <p:cNvPr id="194" name="Google Shape;194;p2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95" name="Google Shape;195;p2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75"/>
          <p:cNvSpPr/>
          <p:nvPr/>
        </p:nvSpPr>
        <p:spPr>
          <a:xfrm>
            <a:off x="4572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Solving the Optimization Problem</a:t>
            </a:r>
            <a:endParaRPr/>
          </a:p>
        </p:txBody>
      </p:sp>
      <p:sp>
        <p:nvSpPr>
          <p:cNvPr id="1493" name="Google Shape;1493;p75"/>
          <p:cNvSpPr/>
          <p:nvPr/>
        </p:nvSpPr>
        <p:spPr>
          <a:xfrm>
            <a:off x="457200" y="1409700"/>
            <a:ext cx="8229600" cy="5029200"/>
          </a:xfrm>
          <a:prstGeom prst="rect">
            <a:avLst/>
          </a:prstGeom>
          <a:noFill/>
          <a:ln>
            <a:noFill/>
          </a:ln>
        </p:spPr>
        <p:txBody>
          <a:bodyPr anchorCtr="0" anchor="t" bIns="45700" lIns="91425" spcFirstLastPara="1" rIns="91425" wrap="square" tIns="45700">
            <a:noAutofit/>
          </a:bodyPr>
          <a:lstStyle/>
          <a:p>
            <a:pPr indent="-219075" lvl="0" marL="342900" marR="0" rtl="0" algn="l">
              <a:spcBef>
                <a:spcPts val="0"/>
              </a:spcBef>
              <a:spcAft>
                <a:spcPts val="0"/>
              </a:spcAft>
              <a:buClr>
                <a:schemeClr val="accent1"/>
              </a:buClr>
              <a:buSzPts val="1950"/>
              <a:buFont typeface="Noto Sans Symbols"/>
              <a:buNone/>
            </a:pPr>
            <a:r>
              <a:t/>
            </a:r>
            <a:endParaRPr sz="3000">
              <a:solidFill>
                <a:schemeClr val="dk1"/>
              </a:solidFill>
              <a:latin typeface="Arial"/>
              <a:ea typeface="Arial"/>
              <a:cs typeface="Arial"/>
              <a:sym typeface="Arial"/>
            </a:endParaRPr>
          </a:p>
          <a:p>
            <a:pPr indent="-260350" lvl="0" marL="342900" marR="0" rtl="0" algn="l">
              <a:spcBef>
                <a:spcPts val="400"/>
              </a:spcBef>
              <a:spcAft>
                <a:spcPts val="0"/>
              </a:spcAft>
              <a:buClr>
                <a:schemeClr val="accent1"/>
              </a:buClr>
              <a:buSzPts val="1300"/>
              <a:buFont typeface="Noto Sans Symbols"/>
              <a:buNone/>
            </a:pPr>
            <a:r>
              <a:t/>
            </a:r>
            <a:endParaRPr sz="2000">
              <a:solidFill>
                <a:schemeClr val="dk1"/>
              </a:solidFill>
              <a:latin typeface="Arial"/>
              <a:ea typeface="Arial"/>
              <a:cs typeface="Arial"/>
              <a:sym typeface="Arial"/>
            </a:endParaRPr>
          </a:p>
          <a:p>
            <a:pPr indent="-268605" lvl="0" marL="342900" marR="0" rtl="0" algn="l">
              <a:spcBef>
                <a:spcPts val="360"/>
              </a:spcBef>
              <a:spcAft>
                <a:spcPts val="0"/>
              </a:spcAft>
              <a:buClr>
                <a:schemeClr val="accent1"/>
              </a:buClr>
              <a:buSzPts val="1170"/>
              <a:buFont typeface="Noto Sans Symbols"/>
              <a:buNone/>
            </a:pPr>
            <a:r>
              <a:t/>
            </a:r>
            <a:endParaRPr sz="1800">
              <a:solidFill>
                <a:schemeClr val="dk1"/>
              </a:solidFill>
              <a:latin typeface="Arial"/>
              <a:ea typeface="Arial"/>
              <a:cs typeface="Arial"/>
              <a:sym typeface="Arial"/>
            </a:endParaRPr>
          </a:p>
          <a:p>
            <a:pPr indent="-342900" lvl="0" marL="342900" marR="0" rtl="0" algn="l">
              <a:spcBef>
                <a:spcPts val="360"/>
              </a:spcBef>
              <a:spcAft>
                <a:spcPts val="0"/>
              </a:spcAft>
              <a:buClr>
                <a:schemeClr val="accent1"/>
              </a:buClr>
              <a:buSzPts val="1170"/>
              <a:buFont typeface="Noto Sans Symbols"/>
              <a:buChar char="■"/>
            </a:pPr>
            <a:r>
              <a:rPr lang="en-US" sz="1800">
                <a:solidFill>
                  <a:schemeClr val="dk1"/>
                </a:solidFill>
                <a:latin typeface="Arial"/>
                <a:ea typeface="Arial"/>
                <a:cs typeface="Arial"/>
                <a:sym typeface="Arial"/>
              </a:rPr>
              <a:t>Need to optimize a </a:t>
            </a:r>
            <a:r>
              <a:rPr i="1" lang="en-US" sz="1800">
                <a:solidFill>
                  <a:schemeClr val="dk1"/>
                </a:solidFill>
                <a:latin typeface="Arial"/>
                <a:ea typeface="Arial"/>
                <a:cs typeface="Arial"/>
                <a:sym typeface="Arial"/>
              </a:rPr>
              <a:t>quadratic </a:t>
            </a:r>
            <a:r>
              <a:rPr lang="en-US" sz="1800">
                <a:solidFill>
                  <a:schemeClr val="dk1"/>
                </a:solidFill>
                <a:latin typeface="Arial"/>
                <a:ea typeface="Arial"/>
                <a:cs typeface="Arial"/>
                <a:sym typeface="Arial"/>
              </a:rPr>
              <a:t>function subject to </a:t>
            </a:r>
            <a:r>
              <a:rPr i="1" lang="en-US" sz="1800">
                <a:solidFill>
                  <a:schemeClr val="dk1"/>
                </a:solidFill>
                <a:latin typeface="Arial"/>
                <a:ea typeface="Arial"/>
                <a:cs typeface="Arial"/>
                <a:sym typeface="Arial"/>
              </a:rPr>
              <a:t>linear </a:t>
            </a:r>
            <a:r>
              <a:rPr lang="en-US" sz="1800">
                <a:solidFill>
                  <a:schemeClr val="dk1"/>
                </a:solidFill>
                <a:latin typeface="Arial"/>
                <a:ea typeface="Arial"/>
                <a:cs typeface="Arial"/>
                <a:sym typeface="Arial"/>
              </a:rPr>
              <a:t>constraints.</a:t>
            </a:r>
            <a:endParaRPr/>
          </a:p>
          <a:p>
            <a:pPr indent="-342900" lvl="0" marL="342900" marR="0" rtl="0" algn="l">
              <a:spcBef>
                <a:spcPts val="400"/>
              </a:spcBef>
              <a:spcAft>
                <a:spcPts val="0"/>
              </a:spcAft>
              <a:buClr>
                <a:schemeClr val="accent1"/>
              </a:buClr>
              <a:buSzPts val="1170"/>
              <a:buFont typeface="Noto Sans Symbols"/>
              <a:buChar char="■"/>
            </a:pPr>
            <a:r>
              <a:rPr lang="en-US" sz="1800">
                <a:solidFill>
                  <a:schemeClr val="dk1"/>
                </a:solidFill>
                <a:latin typeface="Arial"/>
                <a:ea typeface="Arial"/>
                <a:cs typeface="Arial"/>
                <a:sym typeface="Arial"/>
              </a:rPr>
              <a:t>Quadratic optimization problems are a well-known class of mathematical programming problems, and many (rather intricate) algorithms exist for solving them.</a:t>
            </a:r>
            <a:r>
              <a:rPr lang="en-US" sz="2000">
                <a:solidFill>
                  <a:schemeClr val="dk1"/>
                </a:solidFill>
                <a:latin typeface="Arial"/>
                <a:ea typeface="Arial"/>
                <a:cs typeface="Arial"/>
                <a:sym typeface="Arial"/>
              </a:rPr>
              <a:t> </a:t>
            </a:r>
            <a:endParaRPr/>
          </a:p>
          <a:p>
            <a:pPr indent="-342900" lvl="0" marL="342900" marR="0" rtl="0" algn="l">
              <a:spcBef>
                <a:spcPts val="360"/>
              </a:spcBef>
              <a:spcAft>
                <a:spcPts val="0"/>
              </a:spcAft>
              <a:buClr>
                <a:schemeClr val="accent1"/>
              </a:buClr>
              <a:buSzPts val="1170"/>
              <a:buFont typeface="Noto Sans Symbols"/>
              <a:buChar char="■"/>
            </a:pPr>
            <a:r>
              <a:rPr lang="en-US" sz="1800">
                <a:solidFill>
                  <a:schemeClr val="dk1"/>
                </a:solidFill>
                <a:latin typeface="Arial"/>
                <a:ea typeface="Arial"/>
                <a:cs typeface="Arial"/>
                <a:sym typeface="Arial"/>
              </a:rPr>
              <a:t>The solution involves constructing a </a:t>
            </a:r>
            <a:r>
              <a:rPr i="1" lang="en-US" sz="1800">
                <a:solidFill>
                  <a:schemeClr val="dk1"/>
                </a:solidFill>
                <a:latin typeface="Arial"/>
                <a:ea typeface="Arial"/>
                <a:cs typeface="Arial"/>
                <a:sym typeface="Arial"/>
              </a:rPr>
              <a:t>dual problem </a:t>
            </a:r>
            <a:r>
              <a:rPr lang="en-US" sz="1800">
                <a:solidFill>
                  <a:schemeClr val="dk1"/>
                </a:solidFill>
                <a:latin typeface="Arial"/>
                <a:ea typeface="Arial"/>
                <a:cs typeface="Arial"/>
                <a:sym typeface="Arial"/>
              </a:rPr>
              <a:t>where a </a:t>
            </a:r>
            <a:r>
              <a:rPr i="1" lang="en-US" sz="1800">
                <a:solidFill>
                  <a:schemeClr val="dk1"/>
                </a:solidFill>
                <a:latin typeface="Arial"/>
                <a:ea typeface="Arial"/>
                <a:cs typeface="Arial"/>
                <a:sym typeface="Arial"/>
              </a:rPr>
              <a:t>Lagrange multiplier</a:t>
            </a:r>
            <a:r>
              <a:rPr lang="en-US" sz="1800">
                <a:solidFill>
                  <a:schemeClr val="dk1"/>
                </a:solidFill>
                <a:latin typeface="Arial"/>
                <a:ea typeface="Arial"/>
                <a:cs typeface="Arial"/>
                <a:sym typeface="Arial"/>
              </a:rPr>
              <a:t> </a:t>
            </a:r>
            <a:r>
              <a:rPr i="1" lang="en-US" sz="1800">
                <a:solidFill>
                  <a:schemeClr val="dk1"/>
                </a:solidFill>
                <a:latin typeface="Arial"/>
                <a:ea typeface="Arial"/>
                <a:cs typeface="Arial"/>
                <a:sym typeface="Arial"/>
              </a:rPr>
              <a:t>α</a:t>
            </a:r>
            <a:r>
              <a:rPr baseline="-25000" i="1" lang="en-US" sz="1800">
                <a:solidFill>
                  <a:schemeClr val="dk1"/>
                </a:solidFill>
                <a:latin typeface="Arial"/>
                <a:ea typeface="Arial"/>
                <a:cs typeface="Arial"/>
                <a:sym typeface="Arial"/>
              </a:rPr>
              <a:t>i </a:t>
            </a:r>
            <a:r>
              <a:rPr lang="en-US" sz="1800">
                <a:solidFill>
                  <a:schemeClr val="dk1"/>
                </a:solidFill>
                <a:latin typeface="Arial"/>
                <a:ea typeface="Arial"/>
                <a:cs typeface="Arial"/>
                <a:sym typeface="Arial"/>
              </a:rPr>
              <a:t>is associated with every constraint in the primary problem:</a:t>
            </a:r>
            <a:endParaRPr/>
          </a:p>
          <a:p>
            <a:pPr indent="-260350" lvl="0" marL="342900" marR="0" rtl="0" algn="l">
              <a:spcBef>
                <a:spcPts val="400"/>
              </a:spcBef>
              <a:spcAft>
                <a:spcPts val="0"/>
              </a:spcAft>
              <a:buClr>
                <a:schemeClr val="accent1"/>
              </a:buClr>
              <a:buSzPts val="1300"/>
              <a:buFont typeface="Noto Sans Symbols"/>
              <a:buNone/>
            </a:pPr>
            <a:r>
              <a:t/>
            </a:r>
            <a:endParaRPr b="1" sz="2000">
              <a:solidFill>
                <a:schemeClr val="dk1"/>
              </a:solidFill>
              <a:latin typeface="Arial"/>
              <a:ea typeface="Arial"/>
              <a:cs typeface="Arial"/>
              <a:sym typeface="Arial"/>
            </a:endParaRPr>
          </a:p>
        </p:txBody>
      </p:sp>
      <p:sp>
        <p:nvSpPr>
          <p:cNvPr id="1494" name="Google Shape;1494;p75"/>
          <p:cNvSpPr txBox="1"/>
          <p:nvPr/>
        </p:nvSpPr>
        <p:spPr>
          <a:xfrm>
            <a:off x="685800" y="1117600"/>
            <a:ext cx="4191000" cy="1092200"/>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Find </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and b such that</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Φ</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=½ w</a:t>
            </a:r>
            <a:r>
              <a:rPr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is minimized; </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and for all </a:t>
            </a:r>
            <a:r>
              <a:rPr lang="en-US" sz="24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i</a:t>
            </a:r>
            <a:r>
              <a:rPr b="1"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a:t>
            </a:r>
            <a:r>
              <a:rPr i="1" lang="en-US" sz="2400">
                <a:solidFill>
                  <a:schemeClr val="dk1"/>
                </a:solidFill>
                <a:latin typeface="Times New Roman"/>
                <a:ea typeface="Times New Roman"/>
                <a:cs typeface="Times New Roman"/>
                <a:sym typeface="Times New Roman"/>
              </a:rPr>
              <a:t>y</a:t>
            </a:r>
            <a:r>
              <a:rPr baseline="-25000" i="1" lang="en-US" sz="2400">
                <a:solidFill>
                  <a:schemeClr val="dk1"/>
                </a:solidFill>
                <a:latin typeface="Times New Roman"/>
                <a:ea typeface="Times New Roman"/>
                <a:cs typeface="Times New Roman"/>
                <a:sym typeface="Times New Roman"/>
              </a:rPr>
              <a:t>i</a:t>
            </a:r>
            <a:r>
              <a:rPr lang="en-US" sz="24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w</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b</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 </a:t>
            </a:r>
            <a:r>
              <a:rPr lang="en-US" sz="2000">
                <a:solidFill>
                  <a:schemeClr val="dk1"/>
                </a:solidFill>
                <a:latin typeface="Times New Roman"/>
                <a:ea typeface="Times New Roman"/>
                <a:cs typeface="Times New Roman"/>
                <a:sym typeface="Times New Roman"/>
              </a:rPr>
              <a:t>1</a:t>
            </a:r>
            <a:endParaRPr/>
          </a:p>
        </p:txBody>
      </p:sp>
      <p:sp>
        <p:nvSpPr>
          <p:cNvPr id="1495" name="Google Shape;1495;p75"/>
          <p:cNvSpPr txBox="1"/>
          <p:nvPr/>
        </p:nvSpPr>
        <p:spPr>
          <a:xfrm>
            <a:off x="914400" y="4562475"/>
            <a:ext cx="5105400" cy="1457325"/>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Find </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1</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N</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such that</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Q</a:t>
            </a:r>
            <a:r>
              <a:rPr lang="en-US" sz="2000">
                <a:solidFill>
                  <a:schemeClr val="dk1"/>
                </a:solidFill>
                <a:latin typeface="Times New Roman"/>
                <a:ea typeface="Times New Roman"/>
                <a:cs typeface="Times New Roman"/>
                <a:sym typeface="Times New Roman"/>
              </a:rPr>
              <a:t>(</a:t>
            </a:r>
            <a:r>
              <a:rPr b="1" lang="en-US" sz="2400">
                <a:solidFill>
                  <a:schemeClr val="dk1"/>
                </a:solidFill>
                <a:latin typeface="Times New Roman"/>
                <a:ea typeface="Times New Roman"/>
                <a:cs typeface="Times New Roman"/>
                <a:sym typeface="Times New Roman"/>
              </a:rPr>
              <a:t>α</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Σ</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½</a:t>
            </a:r>
            <a:r>
              <a:rPr lang="en-US" sz="2400">
                <a:solidFill>
                  <a:schemeClr val="dk1"/>
                </a:solidFill>
                <a:latin typeface="Times New Roman"/>
                <a:ea typeface="Times New Roman"/>
                <a:cs typeface="Times New Roman"/>
                <a:sym typeface="Times New Roman"/>
              </a:rPr>
              <a:t>ΣΣ</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j</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is maximized and </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a:t>
            </a:r>
            <a:r>
              <a:rPr lang="en-US" sz="2400">
                <a:solidFill>
                  <a:schemeClr val="dk1"/>
                </a:solidFill>
                <a:latin typeface="Times New Roman"/>
                <a:ea typeface="Times New Roman"/>
                <a:cs typeface="Times New Roman"/>
                <a:sym typeface="Times New Roman"/>
              </a:rPr>
              <a:t>  Σ</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0</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(2) </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 ≥ </a:t>
            </a:r>
            <a:r>
              <a:rPr lang="en-US" sz="2000">
                <a:solidFill>
                  <a:schemeClr val="dk1"/>
                </a:solidFill>
                <a:latin typeface="Times New Roman"/>
                <a:ea typeface="Times New Roman"/>
                <a:cs typeface="Times New Roman"/>
                <a:sym typeface="Times New Roman"/>
              </a:rPr>
              <a:t>0 for all </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endParaRPr i="1" sz="2000">
              <a:solidFill>
                <a:schemeClr val="dk1"/>
              </a:solidFill>
              <a:latin typeface="Times New Roman"/>
              <a:ea typeface="Times New Roman"/>
              <a:cs typeface="Times New Roman"/>
              <a:sym typeface="Times New Roman"/>
            </a:endParaRPr>
          </a:p>
        </p:txBody>
      </p:sp>
      <p:sp>
        <p:nvSpPr>
          <p:cNvPr id="1496" name="Google Shape;1496;p7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497" name="Google Shape;1497;p7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76"/>
          <p:cNvSpPr/>
          <p:nvPr/>
        </p:nvSpPr>
        <p:spPr>
          <a:xfrm>
            <a:off x="304800" y="228600"/>
            <a:ext cx="7772400" cy="83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The Optimization Problem Solution</a:t>
            </a:r>
            <a:endParaRPr/>
          </a:p>
        </p:txBody>
      </p:sp>
      <p:sp>
        <p:nvSpPr>
          <p:cNvPr id="1504" name="Google Shape;1504;p76"/>
          <p:cNvSpPr/>
          <p:nvPr/>
        </p:nvSpPr>
        <p:spPr>
          <a:xfrm>
            <a:off x="381000" y="1066800"/>
            <a:ext cx="8229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The solution has the form:</a:t>
            </a:r>
            <a:r>
              <a:rPr lang="en-US" sz="3000">
                <a:solidFill>
                  <a:schemeClr val="dk1"/>
                </a:solidFill>
                <a:latin typeface="Arial"/>
                <a:ea typeface="Arial"/>
                <a:cs typeface="Arial"/>
                <a:sym typeface="Arial"/>
              </a:rPr>
              <a:t> </a:t>
            </a:r>
            <a:endParaRPr/>
          </a:p>
          <a:p>
            <a:pPr indent="-219075" lvl="0" marL="342900" marR="0" rtl="0" algn="l">
              <a:spcBef>
                <a:spcPts val="600"/>
              </a:spcBef>
              <a:spcAft>
                <a:spcPts val="0"/>
              </a:spcAft>
              <a:buClr>
                <a:schemeClr val="accent1"/>
              </a:buClr>
              <a:buSzPts val="1950"/>
              <a:buFont typeface="Noto Sans Symbols"/>
              <a:buNone/>
            </a:pPr>
            <a:r>
              <a:t/>
            </a:r>
            <a:endParaRPr sz="3000">
              <a:solidFill>
                <a:schemeClr val="dk1"/>
              </a:solidFill>
              <a:latin typeface="Arial"/>
              <a:ea typeface="Arial"/>
              <a:cs typeface="Arial"/>
              <a:sym typeface="Arial"/>
            </a:endParaRPr>
          </a:p>
          <a:p>
            <a:pPr indent="-342900" lvl="0" marL="342900" marR="0" rtl="0" algn="l">
              <a:spcBef>
                <a:spcPts val="48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Each non-zero </a:t>
            </a:r>
            <a:r>
              <a:rPr i="1" lang="en-US" sz="2400">
                <a:solidFill>
                  <a:schemeClr val="dk1"/>
                </a:solidFill>
                <a:latin typeface="Arial"/>
                <a:ea typeface="Arial"/>
                <a:cs typeface="Arial"/>
                <a:sym typeface="Arial"/>
              </a:rPr>
              <a:t>α</a:t>
            </a:r>
            <a:r>
              <a:rPr baseline="-25000" i="1" lang="en-US" sz="2400">
                <a:solidFill>
                  <a:schemeClr val="dk1"/>
                </a:solidFill>
                <a:latin typeface="Arial"/>
                <a:ea typeface="Arial"/>
                <a:cs typeface="Arial"/>
                <a:sym typeface="Arial"/>
              </a:rPr>
              <a:t>i</a:t>
            </a:r>
            <a:r>
              <a:rPr lang="en-US" sz="2400">
                <a:solidFill>
                  <a:schemeClr val="dk1"/>
                </a:solidFill>
                <a:latin typeface="Arial"/>
                <a:ea typeface="Arial"/>
                <a:cs typeface="Arial"/>
                <a:sym typeface="Arial"/>
              </a:rPr>
              <a:t> indicates that corresponding </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i</a:t>
            </a:r>
            <a:r>
              <a:rPr lang="en-US" sz="2400">
                <a:solidFill>
                  <a:schemeClr val="dk1"/>
                </a:solidFill>
                <a:latin typeface="Arial"/>
                <a:ea typeface="Arial"/>
                <a:cs typeface="Arial"/>
                <a:sym typeface="Arial"/>
              </a:rPr>
              <a:t> is a support vector.</a:t>
            </a:r>
            <a:endParaRPr/>
          </a:p>
          <a:p>
            <a:pPr indent="-342900" lvl="0" marL="342900" marR="0" rtl="0" algn="l">
              <a:spcBef>
                <a:spcPts val="48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Then the classifying function will have the form:</a:t>
            </a:r>
            <a:endParaRPr/>
          </a:p>
          <a:p>
            <a:pPr indent="-243840" lvl="0" marL="342900" marR="0" rtl="0" algn="l">
              <a:spcBef>
                <a:spcPts val="480"/>
              </a:spcBef>
              <a:spcAft>
                <a:spcPts val="0"/>
              </a:spcAft>
              <a:buClr>
                <a:schemeClr val="accent1"/>
              </a:buClr>
              <a:buSzPts val="1560"/>
              <a:buFont typeface="Noto Sans Symbols"/>
              <a:buNone/>
            </a:pPr>
            <a:r>
              <a:t/>
            </a:r>
            <a:endParaRPr sz="2400">
              <a:solidFill>
                <a:schemeClr val="dk1"/>
              </a:solidFill>
              <a:latin typeface="Arial"/>
              <a:ea typeface="Arial"/>
              <a:cs typeface="Arial"/>
              <a:sym typeface="Arial"/>
            </a:endParaRPr>
          </a:p>
          <a:p>
            <a:pPr indent="-342900" lvl="0" marL="342900" marR="0" rtl="0" algn="l">
              <a:spcBef>
                <a:spcPts val="48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Notice that it relies on an </a:t>
            </a:r>
            <a:r>
              <a:rPr i="1" lang="en-US" sz="2400">
                <a:solidFill>
                  <a:schemeClr val="dk1"/>
                </a:solidFill>
                <a:latin typeface="Arial"/>
                <a:ea typeface="Arial"/>
                <a:cs typeface="Arial"/>
                <a:sym typeface="Arial"/>
              </a:rPr>
              <a:t>inner product</a:t>
            </a:r>
            <a:r>
              <a:rPr lang="en-US" sz="2400">
                <a:solidFill>
                  <a:schemeClr val="dk1"/>
                </a:solidFill>
                <a:latin typeface="Arial"/>
                <a:ea typeface="Arial"/>
                <a:cs typeface="Arial"/>
                <a:sym typeface="Arial"/>
              </a:rPr>
              <a:t> between the test point </a:t>
            </a:r>
            <a:r>
              <a:rPr b="1" lang="en-US" sz="2400">
                <a:solidFill>
                  <a:schemeClr val="dk1"/>
                </a:solidFill>
                <a:latin typeface="Arial"/>
                <a:ea typeface="Arial"/>
                <a:cs typeface="Arial"/>
                <a:sym typeface="Arial"/>
              </a:rPr>
              <a:t>x</a:t>
            </a:r>
            <a:r>
              <a:rPr b="1" i="1" lang="en-US" sz="24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and the support vectors </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i</a:t>
            </a:r>
            <a:r>
              <a:rPr lang="en-US" sz="2400">
                <a:solidFill>
                  <a:schemeClr val="dk1"/>
                </a:solidFill>
                <a:latin typeface="Arial"/>
                <a:ea typeface="Arial"/>
                <a:cs typeface="Arial"/>
                <a:sym typeface="Arial"/>
              </a:rPr>
              <a:t> </a:t>
            </a:r>
            <a:r>
              <a:rPr lang="en-US" sz="2400">
                <a:solidFill>
                  <a:schemeClr val="dk1"/>
                </a:solidFill>
                <a:latin typeface="Times New Roman"/>
                <a:ea typeface="Times New Roman"/>
                <a:cs typeface="Times New Roman"/>
                <a:sym typeface="Times New Roman"/>
              </a:rPr>
              <a:t>–</a:t>
            </a:r>
            <a:r>
              <a:rPr lang="en-US" sz="2400">
                <a:solidFill>
                  <a:schemeClr val="dk1"/>
                </a:solidFill>
                <a:latin typeface="Arial"/>
                <a:ea typeface="Arial"/>
                <a:cs typeface="Arial"/>
                <a:sym typeface="Arial"/>
              </a:rPr>
              <a:t> we will return to this later.</a:t>
            </a:r>
            <a:endParaRPr/>
          </a:p>
          <a:p>
            <a:pPr indent="-342900" lvl="0" marL="342900" marR="0" rtl="0" algn="l">
              <a:spcBef>
                <a:spcPts val="48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Also keep in mind that solving the optimization problem involved computing the inner products </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i</a:t>
            </a:r>
            <a:r>
              <a:rPr b="1" baseline="30000" lang="en-US" sz="2400">
                <a:solidFill>
                  <a:schemeClr val="dk1"/>
                </a:solidFill>
                <a:latin typeface="Arial"/>
                <a:ea typeface="Arial"/>
                <a:cs typeface="Arial"/>
                <a:sym typeface="Arial"/>
              </a:rPr>
              <a:t>T</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j </a:t>
            </a:r>
            <a:r>
              <a:rPr lang="en-US" sz="2400">
                <a:solidFill>
                  <a:schemeClr val="dk1"/>
                </a:solidFill>
                <a:latin typeface="Arial"/>
                <a:ea typeface="Arial"/>
                <a:cs typeface="Arial"/>
                <a:sym typeface="Arial"/>
              </a:rPr>
              <a:t>between all pairs of training points.</a:t>
            </a:r>
            <a:endParaRPr/>
          </a:p>
        </p:txBody>
      </p:sp>
      <p:sp>
        <p:nvSpPr>
          <p:cNvPr id="1505" name="Google Shape;1505;p76"/>
          <p:cNvSpPr txBox="1"/>
          <p:nvPr/>
        </p:nvSpPr>
        <p:spPr>
          <a:xfrm>
            <a:off x="990600" y="1600200"/>
            <a:ext cx="5791200" cy="461665"/>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Σ</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             </a:t>
            </a:r>
            <a:r>
              <a:rPr i="1" lang="en-US" sz="2000">
                <a:solidFill>
                  <a:schemeClr val="dk1"/>
                </a:solidFill>
                <a:latin typeface="Times New Roman"/>
                <a:ea typeface="Times New Roman"/>
                <a:cs typeface="Times New Roman"/>
                <a:sym typeface="Times New Roman"/>
              </a:rPr>
              <a:t>b</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k</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w</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k</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for any </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k</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such that </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k</a:t>
            </a:r>
            <a:r>
              <a:rPr i="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0</a:t>
            </a:r>
            <a:endParaRPr sz="2000">
              <a:solidFill>
                <a:schemeClr val="dk1"/>
              </a:solidFill>
              <a:latin typeface="Times New Roman"/>
              <a:ea typeface="Times New Roman"/>
              <a:cs typeface="Times New Roman"/>
              <a:sym typeface="Times New Roman"/>
            </a:endParaRPr>
          </a:p>
        </p:txBody>
      </p:sp>
      <p:sp>
        <p:nvSpPr>
          <p:cNvPr id="1506" name="Google Shape;1506;p76"/>
          <p:cNvSpPr txBox="1"/>
          <p:nvPr/>
        </p:nvSpPr>
        <p:spPr>
          <a:xfrm>
            <a:off x="1981200" y="3352800"/>
            <a:ext cx="2209800" cy="461665"/>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000">
                <a:solidFill>
                  <a:schemeClr val="dk1"/>
                </a:solidFill>
                <a:latin typeface="Times New Roman"/>
                <a:ea typeface="Times New Roman"/>
                <a:cs typeface="Times New Roman"/>
                <a:sym typeface="Times New Roman"/>
              </a:rPr>
              <a:t>f</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x</a:t>
            </a:r>
            <a:r>
              <a:rPr lang="en-US" sz="2000">
                <a:solidFill>
                  <a:schemeClr val="dk1"/>
                </a:solidFill>
                <a:latin typeface="Times New Roman"/>
                <a:ea typeface="Times New Roman"/>
                <a:cs typeface="Times New Roman"/>
                <a:sym typeface="Times New Roman"/>
              </a:rPr>
              <a:t>) = </a:t>
            </a:r>
            <a:r>
              <a:rPr lang="en-US" sz="2400">
                <a:solidFill>
                  <a:schemeClr val="dk1"/>
                </a:solidFill>
                <a:latin typeface="Times New Roman"/>
                <a:ea typeface="Times New Roman"/>
                <a:cs typeface="Times New Roman"/>
                <a:sym typeface="Times New Roman"/>
              </a:rPr>
              <a:t>Σ</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 + </a:t>
            </a:r>
            <a:r>
              <a:rPr i="1" lang="en-US" sz="2000">
                <a:solidFill>
                  <a:schemeClr val="dk1"/>
                </a:solidFill>
                <a:latin typeface="Times New Roman"/>
                <a:ea typeface="Times New Roman"/>
                <a:cs typeface="Times New Roman"/>
                <a:sym typeface="Times New Roman"/>
              </a:rPr>
              <a:t>b</a:t>
            </a:r>
            <a:endParaRPr/>
          </a:p>
        </p:txBody>
      </p:sp>
      <p:sp>
        <p:nvSpPr>
          <p:cNvPr id="1507" name="Google Shape;1507;p7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508" name="Google Shape;1508;p7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sp>
        <p:nvSpPr>
          <p:cNvPr id="1514" name="Google Shape;1514;p77"/>
          <p:cNvSpPr/>
          <p:nvPr/>
        </p:nvSpPr>
        <p:spPr>
          <a:xfrm>
            <a:off x="381000" y="228600"/>
            <a:ext cx="77724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Dataset with noise  </a:t>
            </a:r>
            <a:endParaRPr/>
          </a:p>
        </p:txBody>
      </p:sp>
      <p:sp>
        <p:nvSpPr>
          <p:cNvPr id="1515" name="Google Shape;1515;p77"/>
          <p:cNvSpPr/>
          <p:nvPr/>
        </p:nvSpPr>
        <p:spPr>
          <a:xfrm>
            <a:off x="4267200" y="1600200"/>
            <a:ext cx="4495800" cy="44196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560"/>
              <a:buFont typeface="Noto Sans Symbols"/>
              <a:buChar char="■"/>
            </a:pPr>
            <a:r>
              <a:rPr b="1" lang="en-US" sz="2400">
                <a:solidFill>
                  <a:schemeClr val="dk1"/>
                </a:solidFill>
                <a:latin typeface="Times New Roman"/>
                <a:ea typeface="Times New Roman"/>
                <a:cs typeface="Times New Roman"/>
                <a:sym typeface="Times New Roman"/>
              </a:rPr>
              <a:t>Hard Margin: </a:t>
            </a:r>
            <a:r>
              <a:rPr b="1" lang="en-US" sz="2000">
                <a:solidFill>
                  <a:schemeClr val="dk1"/>
                </a:solidFill>
                <a:latin typeface="Times New Roman"/>
                <a:ea typeface="Times New Roman"/>
                <a:cs typeface="Times New Roman"/>
                <a:sym typeface="Times New Roman"/>
              </a:rPr>
              <a:t>So far we require all data points be classified correctly </a:t>
            </a:r>
            <a:endParaRPr/>
          </a:p>
          <a:p>
            <a:pPr indent="-342900" lvl="0" marL="342900" marR="0" rtl="0" algn="l">
              <a:spcBef>
                <a:spcPts val="480"/>
              </a:spcBef>
              <a:spcAft>
                <a:spcPts val="0"/>
              </a:spcAft>
              <a:buClr>
                <a:schemeClr val="accent1"/>
              </a:buClr>
              <a:buSzPts val="1560"/>
              <a:buFont typeface="Noto Sans Symbols"/>
              <a:buNone/>
            </a:pPr>
            <a:r>
              <a:rPr b="1" lang="en-US" sz="24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 No training error</a:t>
            </a:r>
            <a:endParaRPr/>
          </a:p>
          <a:p>
            <a:pPr indent="-342900" lvl="0" marL="342900" marR="0" rtl="0" algn="l">
              <a:spcBef>
                <a:spcPts val="480"/>
              </a:spcBef>
              <a:spcAft>
                <a:spcPts val="0"/>
              </a:spcAft>
              <a:buClr>
                <a:schemeClr val="accent1"/>
              </a:buClr>
              <a:buSzPts val="1560"/>
              <a:buFont typeface="Noto Sans Symbols"/>
              <a:buChar char="■"/>
            </a:pPr>
            <a:r>
              <a:rPr b="1" lang="en-US" sz="2400">
                <a:solidFill>
                  <a:schemeClr val="dk1"/>
                </a:solidFill>
                <a:latin typeface="Times New Roman"/>
                <a:ea typeface="Times New Roman"/>
                <a:cs typeface="Times New Roman"/>
                <a:sym typeface="Times New Roman"/>
              </a:rPr>
              <a:t>What if the training set is noisy?</a:t>
            </a:r>
            <a:endParaRPr/>
          </a:p>
          <a:p>
            <a:pPr indent="-342900" lvl="0" marL="342900" marR="0" rtl="0" algn="l">
              <a:spcBef>
                <a:spcPts val="480"/>
              </a:spcBef>
              <a:spcAft>
                <a:spcPts val="0"/>
              </a:spcAft>
              <a:buClr>
                <a:schemeClr val="accent1"/>
              </a:buClr>
              <a:buSzPts val="1560"/>
              <a:buFont typeface="Noto Sans Symbols"/>
              <a:buNone/>
            </a:pPr>
            <a:r>
              <a:rPr b="1" lang="en-US" sz="2400">
                <a:solidFill>
                  <a:schemeClr val="dk1"/>
                </a:solidFill>
                <a:latin typeface="Times New Roman"/>
                <a:ea typeface="Times New Roman"/>
                <a:cs typeface="Times New Roman"/>
                <a:sym typeface="Times New Roman"/>
              </a:rPr>
              <a:t>   - Solution 1: </a:t>
            </a:r>
            <a:r>
              <a:rPr b="1" lang="en-US" sz="2000">
                <a:solidFill>
                  <a:schemeClr val="dk1"/>
                </a:solidFill>
                <a:latin typeface="Times New Roman"/>
                <a:ea typeface="Times New Roman"/>
                <a:cs typeface="Times New Roman"/>
                <a:sym typeface="Times New Roman"/>
              </a:rPr>
              <a:t>use very powerful kernels</a:t>
            </a:r>
            <a:endParaRPr b="1" sz="2400">
              <a:solidFill>
                <a:schemeClr val="dk1"/>
              </a:solidFill>
              <a:latin typeface="Times New Roman"/>
              <a:ea typeface="Times New Roman"/>
              <a:cs typeface="Times New Roman"/>
              <a:sym typeface="Times New Roman"/>
            </a:endParaRPr>
          </a:p>
        </p:txBody>
      </p:sp>
      <p:grpSp>
        <p:nvGrpSpPr>
          <p:cNvPr id="1516" name="Google Shape;1516;p77"/>
          <p:cNvGrpSpPr/>
          <p:nvPr/>
        </p:nvGrpSpPr>
        <p:grpSpPr>
          <a:xfrm>
            <a:off x="152400" y="1676400"/>
            <a:ext cx="1905000" cy="866775"/>
            <a:chOff x="528" y="1200"/>
            <a:chExt cx="1200" cy="546"/>
          </a:xfrm>
        </p:grpSpPr>
        <p:sp>
          <p:nvSpPr>
            <p:cNvPr id="1517" name="Google Shape;1517;p77"/>
            <p:cNvSpPr txBox="1"/>
            <p:nvPr/>
          </p:nvSpPr>
          <p:spPr>
            <a:xfrm>
              <a:off x="528" y="1200"/>
              <a:ext cx="1200" cy="546"/>
            </a:xfrm>
            <a:prstGeom prst="rect">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Tahoma"/>
                  <a:ea typeface="Tahoma"/>
                  <a:cs typeface="Tahoma"/>
                  <a:sym typeface="Tahoma"/>
                </a:rPr>
                <a:t>denotes +1</a:t>
              </a:r>
              <a:endParaRPr/>
            </a:p>
            <a:p>
              <a:pPr indent="0" lvl="0" marL="0" marR="0" rtl="0" algn="ctr">
                <a:spcBef>
                  <a:spcPts val="1000"/>
                </a:spcBef>
                <a:spcAft>
                  <a:spcPts val="0"/>
                </a:spcAft>
                <a:buNone/>
              </a:pPr>
              <a:r>
                <a:rPr lang="en-US" sz="2000">
                  <a:solidFill>
                    <a:schemeClr val="dk1"/>
                  </a:solidFill>
                  <a:latin typeface="Tahoma"/>
                  <a:ea typeface="Tahoma"/>
                  <a:cs typeface="Tahoma"/>
                  <a:sym typeface="Tahoma"/>
                </a:rPr>
                <a:t>denotes -1</a:t>
              </a:r>
              <a:endParaRPr/>
            </a:p>
          </p:txBody>
        </p:sp>
        <p:sp>
          <p:nvSpPr>
            <p:cNvPr id="1518" name="Google Shape;1518;p77"/>
            <p:cNvSpPr/>
            <p:nvPr/>
          </p:nvSpPr>
          <p:spPr>
            <a:xfrm rot="4777107">
              <a:off x="576" y="1296"/>
              <a:ext cx="37" cy="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19" name="Google Shape;1519;p77"/>
            <p:cNvSpPr/>
            <p:nvPr/>
          </p:nvSpPr>
          <p:spPr>
            <a:xfrm rot="5895381">
              <a:off x="577" y="1583"/>
              <a:ext cx="32" cy="3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520" name="Google Shape;1520;p77"/>
          <p:cNvGrpSpPr/>
          <p:nvPr/>
        </p:nvGrpSpPr>
        <p:grpSpPr>
          <a:xfrm>
            <a:off x="228600" y="2734893"/>
            <a:ext cx="3657600" cy="3589708"/>
            <a:chOff x="1536" y="1339"/>
            <a:chExt cx="2304" cy="2261"/>
          </a:xfrm>
        </p:grpSpPr>
        <p:cxnSp>
          <p:nvCxnSpPr>
            <p:cNvPr id="1521" name="Google Shape;1521;p77"/>
            <p:cNvCxnSpPr/>
            <p:nvPr/>
          </p:nvCxnSpPr>
          <p:spPr>
            <a:xfrm>
              <a:off x="1632" y="1392"/>
              <a:ext cx="0" cy="2208"/>
            </a:xfrm>
            <a:prstGeom prst="straightConnector1">
              <a:avLst/>
            </a:prstGeom>
            <a:noFill/>
            <a:ln cap="flat" cmpd="sng" w="38100">
              <a:solidFill>
                <a:schemeClr val="hlink"/>
              </a:solidFill>
              <a:prstDash val="solid"/>
              <a:round/>
              <a:headEnd len="med" w="med" type="none"/>
              <a:tailEnd len="med" w="med" type="none"/>
            </a:ln>
          </p:spPr>
        </p:cxnSp>
        <p:cxnSp>
          <p:nvCxnSpPr>
            <p:cNvPr id="1522" name="Google Shape;1522;p77"/>
            <p:cNvCxnSpPr/>
            <p:nvPr/>
          </p:nvCxnSpPr>
          <p:spPr>
            <a:xfrm>
              <a:off x="1536" y="3504"/>
              <a:ext cx="2304" cy="0"/>
            </a:xfrm>
            <a:prstGeom prst="straightConnector1">
              <a:avLst/>
            </a:prstGeom>
            <a:noFill/>
            <a:ln cap="flat" cmpd="sng" w="38100">
              <a:solidFill>
                <a:schemeClr val="hlink"/>
              </a:solidFill>
              <a:prstDash val="solid"/>
              <a:round/>
              <a:headEnd len="med" w="med" type="none"/>
              <a:tailEnd len="med" w="med" type="none"/>
            </a:ln>
          </p:spPr>
        </p:cxnSp>
        <p:sp>
          <p:nvSpPr>
            <p:cNvPr id="1523" name="Google Shape;1523;p77"/>
            <p:cNvSpPr/>
            <p:nvPr/>
          </p:nvSpPr>
          <p:spPr>
            <a:xfrm>
              <a:off x="2342" y="3170"/>
              <a:ext cx="38" cy="3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4" name="Google Shape;1524;p77"/>
            <p:cNvSpPr/>
            <p:nvPr/>
          </p:nvSpPr>
          <p:spPr>
            <a:xfrm>
              <a:off x="1566" y="2459"/>
              <a:ext cx="38" cy="3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5" name="Google Shape;1525;p77"/>
            <p:cNvSpPr/>
            <p:nvPr/>
          </p:nvSpPr>
          <p:spPr>
            <a:xfrm>
              <a:off x="2734" y="1773"/>
              <a:ext cx="38" cy="3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6" name="Google Shape;1526;p77"/>
            <p:cNvSpPr/>
            <p:nvPr/>
          </p:nvSpPr>
          <p:spPr>
            <a:xfrm>
              <a:off x="2774" y="2290"/>
              <a:ext cx="38" cy="3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7" name="Google Shape;1527;p77"/>
            <p:cNvSpPr/>
            <p:nvPr/>
          </p:nvSpPr>
          <p:spPr>
            <a:xfrm>
              <a:off x="2148" y="1678"/>
              <a:ext cx="38" cy="32"/>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8" name="Google Shape;1528;p77"/>
            <p:cNvSpPr/>
            <p:nvPr/>
          </p:nvSpPr>
          <p:spPr>
            <a:xfrm>
              <a:off x="2448" y="2352"/>
              <a:ext cx="34" cy="3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9" name="Google Shape;1529;p77"/>
            <p:cNvSpPr/>
            <p:nvPr/>
          </p:nvSpPr>
          <p:spPr>
            <a:xfrm>
              <a:off x="1920" y="1968"/>
              <a:ext cx="38" cy="37"/>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0" name="Google Shape;1530;p77"/>
            <p:cNvSpPr/>
            <p:nvPr/>
          </p:nvSpPr>
          <p:spPr>
            <a:xfrm>
              <a:off x="3216" y="2592"/>
              <a:ext cx="38" cy="32"/>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1" name="Google Shape;1531;p77"/>
            <p:cNvSpPr/>
            <p:nvPr/>
          </p:nvSpPr>
          <p:spPr>
            <a:xfrm rot="-1118274">
              <a:off x="2449" y="2799"/>
              <a:ext cx="34" cy="3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2" name="Google Shape;1532;p77"/>
            <p:cNvSpPr/>
            <p:nvPr/>
          </p:nvSpPr>
          <p:spPr>
            <a:xfrm rot="-1118274">
              <a:off x="3782" y="2034"/>
              <a:ext cx="38" cy="32"/>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3" name="Google Shape;1533;p77"/>
            <p:cNvSpPr/>
            <p:nvPr/>
          </p:nvSpPr>
          <p:spPr>
            <a:xfrm rot="-1118274">
              <a:off x="3336" y="2863"/>
              <a:ext cx="38" cy="32"/>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4" name="Google Shape;1534;p77"/>
            <p:cNvSpPr/>
            <p:nvPr/>
          </p:nvSpPr>
          <p:spPr>
            <a:xfrm rot="-1118274">
              <a:off x="1968" y="1680"/>
              <a:ext cx="38" cy="32"/>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5" name="Google Shape;1535;p77"/>
            <p:cNvSpPr/>
            <p:nvPr/>
          </p:nvSpPr>
          <p:spPr>
            <a:xfrm rot="-1118274">
              <a:off x="2968" y="2258"/>
              <a:ext cx="38" cy="32"/>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6" name="Google Shape;1536;p77"/>
            <p:cNvSpPr/>
            <p:nvPr/>
          </p:nvSpPr>
          <p:spPr>
            <a:xfrm rot="-1118274">
              <a:off x="3696" y="2832"/>
              <a:ext cx="38" cy="3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7" name="Google Shape;1537;p77"/>
            <p:cNvSpPr/>
            <p:nvPr/>
          </p:nvSpPr>
          <p:spPr>
            <a:xfrm rot="-1118274">
              <a:off x="1962" y="2293"/>
              <a:ext cx="38" cy="3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8" name="Google Shape;1538;p77"/>
            <p:cNvSpPr/>
            <p:nvPr/>
          </p:nvSpPr>
          <p:spPr>
            <a:xfrm rot="5895381">
              <a:off x="2436" y="1926"/>
              <a:ext cx="30" cy="34"/>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9" name="Google Shape;1539;p77"/>
            <p:cNvSpPr/>
            <p:nvPr/>
          </p:nvSpPr>
          <p:spPr>
            <a:xfrm rot="5895381">
              <a:off x="2605" y="3303"/>
              <a:ext cx="35" cy="38"/>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0" name="Google Shape;1540;p77"/>
            <p:cNvSpPr/>
            <p:nvPr/>
          </p:nvSpPr>
          <p:spPr>
            <a:xfrm rot="5895381">
              <a:off x="1962" y="2582"/>
              <a:ext cx="30" cy="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1" name="Google Shape;1541;p77"/>
            <p:cNvSpPr/>
            <p:nvPr/>
          </p:nvSpPr>
          <p:spPr>
            <a:xfrm rot="5895381">
              <a:off x="2736" y="1508"/>
              <a:ext cx="30" cy="34"/>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2" name="Google Shape;1542;p77"/>
            <p:cNvSpPr/>
            <p:nvPr/>
          </p:nvSpPr>
          <p:spPr>
            <a:xfrm rot="5895381">
              <a:off x="3341" y="2611"/>
              <a:ext cx="37" cy="38"/>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3" name="Google Shape;1543;p77"/>
            <p:cNvSpPr/>
            <p:nvPr/>
          </p:nvSpPr>
          <p:spPr>
            <a:xfrm rot="5895381">
              <a:off x="2753" y="2570"/>
              <a:ext cx="30" cy="3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4" name="Google Shape;1544;p77"/>
            <p:cNvSpPr/>
            <p:nvPr/>
          </p:nvSpPr>
          <p:spPr>
            <a:xfrm rot="5895381">
              <a:off x="3540" y="2120"/>
              <a:ext cx="30" cy="3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5" name="Google Shape;1545;p77"/>
            <p:cNvSpPr/>
            <p:nvPr/>
          </p:nvSpPr>
          <p:spPr>
            <a:xfrm rot="5895381">
              <a:off x="1945" y="1478"/>
              <a:ext cx="30" cy="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6" name="Google Shape;1546;p77"/>
            <p:cNvSpPr/>
            <p:nvPr/>
          </p:nvSpPr>
          <p:spPr>
            <a:xfrm rot="5895381">
              <a:off x="3314" y="2062"/>
              <a:ext cx="30" cy="3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7" name="Google Shape;1547;p77"/>
            <p:cNvSpPr/>
            <p:nvPr/>
          </p:nvSpPr>
          <p:spPr>
            <a:xfrm rot="5895381">
              <a:off x="3223" y="2973"/>
              <a:ext cx="37" cy="3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8" name="Google Shape;1548;p77"/>
            <p:cNvSpPr/>
            <p:nvPr/>
          </p:nvSpPr>
          <p:spPr>
            <a:xfrm rot="4777107">
              <a:off x="2203" y="2227"/>
              <a:ext cx="37" cy="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9" name="Google Shape;1549;p77"/>
            <p:cNvSpPr/>
            <p:nvPr/>
          </p:nvSpPr>
          <p:spPr>
            <a:xfrm rot="4777107">
              <a:off x="2930" y="3310"/>
              <a:ext cx="30" cy="3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0" name="Google Shape;1550;p77"/>
            <p:cNvSpPr/>
            <p:nvPr/>
          </p:nvSpPr>
          <p:spPr>
            <a:xfrm rot="4777107">
              <a:off x="2738" y="3070"/>
              <a:ext cx="30" cy="34"/>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1" name="Google Shape;1551;p77"/>
            <p:cNvSpPr/>
            <p:nvPr/>
          </p:nvSpPr>
          <p:spPr>
            <a:xfrm rot="4777107">
              <a:off x="1774" y="2354"/>
              <a:ext cx="37" cy="34"/>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2" name="Google Shape;1552;p77"/>
            <p:cNvSpPr/>
            <p:nvPr/>
          </p:nvSpPr>
          <p:spPr>
            <a:xfrm rot="4777107">
              <a:off x="2339" y="1749"/>
              <a:ext cx="32" cy="34"/>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3" name="Google Shape;1553;p77"/>
            <p:cNvSpPr/>
            <p:nvPr/>
          </p:nvSpPr>
          <p:spPr>
            <a:xfrm rot="4777107">
              <a:off x="2744" y="2749"/>
              <a:ext cx="32" cy="38"/>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4" name="Google Shape;1554;p77"/>
            <p:cNvSpPr/>
            <p:nvPr/>
          </p:nvSpPr>
          <p:spPr>
            <a:xfrm rot="4777107">
              <a:off x="1577" y="1942"/>
              <a:ext cx="37" cy="38"/>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5" name="Google Shape;1555;p77"/>
            <p:cNvSpPr/>
            <p:nvPr/>
          </p:nvSpPr>
          <p:spPr>
            <a:xfrm rot="4777107">
              <a:off x="2480" y="3181"/>
              <a:ext cx="35" cy="38"/>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6" name="Google Shape;1556;p77"/>
            <p:cNvSpPr/>
            <p:nvPr/>
          </p:nvSpPr>
          <p:spPr>
            <a:xfrm rot="4777107">
              <a:off x="3341" y="2996"/>
              <a:ext cx="32" cy="38"/>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7" name="Google Shape;1557;p77"/>
            <p:cNvSpPr/>
            <p:nvPr/>
          </p:nvSpPr>
          <p:spPr>
            <a:xfrm>
              <a:off x="2976" y="2496"/>
              <a:ext cx="38" cy="32"/>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8" name="Google Shape;1558;p77"/>
            <p:cNvSpPr/>
            <p:nvPr/>
          </p:nvSpPr>
          <p:spPr>
            <a:xfrm rot="-1118274">
              <a:off x="2160" y="2064"/>
              <a:ext cx="38" cy="32"/>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9" name="Google Shape;1559;p77"/>
            <p:cNvSpPr/>
            <p:nvPr/>
          </p:nvSpPr>
          <p:spPr>
            <a:xfrm rot="-1118274">
              <a:off x="2928" y="1344"/>
              <a:ext cx="38" cy="32"/>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1560" name="Google Shape;1560;p77"/>
          <p:cNvSpPr/>
          <p:nvPr/>
        </p:nvSpPr>
        <p:spPr>
          <a:xfrm>
            <a:off x="5562600" y="4800600"/>
            <a:ext cx="2438400" cy="990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OVERFITTING!</a:t>
            </a:r>
            <a:endParaRPr/>
          </a:p>
        </p:txBody>
      </p:sp>
      <p:sp>
        <p:nvSpPr>
          <p:cNvPr id="1561" name="Google Shape;1561;p77"/>
          <p:cNvSpPr/>
          <p:nvPr/>
        </p:nvSpPr>
        <p:spPr>
          <a:xfrm>
            <a:off x="1130300" y="2306638"/>
            <a:ext cx="2954338" cy="3971925"/>
          </a:xfrm>
          <a:custGeom>
            <a:rect b="b" l="l" r="r" t="t"/>
            <a:pathLst>
              <a:path extrusionOk="0" h="2502" w="1861">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62" name="Google Shape;1562;p7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563" name="Google Shape;1563;p7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78"/>
          <p:cNvSpPr/>
          <p:nvPr/>
        </p:nvSpPr>
        <p:spPr>
          <a:xfrm>
            <a:off x="762000" y="1143000"/>
            <a:ext cx="7391400" cy="8223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2400">
                <a:solidFill>
                  <a:schemeClr val="dk1"/>
                </a:solidFill>
                <a:latin typeface="Arial"/>
                <a:ea typeface="Arial"/>
                <a:cs typeface="Arial"/>
                <a:sym typeface="Arial"/>
              </a:rPr>
              <a:t>Slack variables</a:t>
            </a:r>
            <a:r>
              <a:rPr b="1" lang="en-US" sz="2400">
                <a:solidFill>
                  <a:schemeClr val="dk1"/>
                </a:solidFill>
                <a:latin typeface="Arial"/>
                <a:ea typeface="Arial"/>
                <a:cs typeface="Arial"/>
                <a:sym typeface="Arial"/>
              </a:rPr>
              <a:t> </a:t>
            </a:r>
            <a:r>
              <a:rPr b="1" i="1" lang="en-US" sz="2400">
                <a:solidFill>
                  <a:schemeClr val="dk1"/>
                </a:solidFill>
                <a:latin typeface="Arial"/>
                <a:ea typeface="Arial"/>
                <a:cs typeface="Arial"/>
                <a:sym typeface="Arial"/>
              </a:rPr>
              <a:t>ξi</a:t>
            </a:r>
            <a:r>
              <a:rPr b="1" lang="en-US" sz="2400">
                <a:solidFill>
                  <a:schemeClr val="dk1"/>
                </a:solidFill>
                <a:latin typeface="Arial"/>
                <a:ea typeface="Arial"/>
                <a:cs typeface="Arial"/>
                <a:sym typeface="Arial"/>
              </a:rPr>
              <a:t> can be added to allow misclassification of difficult or noisy examples.</a:t>
            </a:r>
            <a:endParaRPr/>
          </a:p>
        </p:txBody>
      </p:sp>
      <p:grpSp>
        <p:nvGrpSpPr>
          <p:cNvPr id="1570" name="Google Shape;1570;p78"/>
          <p:cNvGrpSpPr/>
          <p:nvPr/>
        </p:nvGrpSpPr>
        <p:grpSpPr>
          <a:xfrm>
            <a:off x="599024" y="2743200"/>
            <a:ext cx="4077751" cy="2628432"/>
            <a:chOff x="100" y="516"/>
            <a:chExt cx="2569" cy="1656"/>
          </a:xfrm>
        </p:grpSpPr>
        <p:cxnSp>
          <p:nvCxnSpPr>
            <p:cNvPr id="1571" name="Google Shape;1571;p78"/>
            <p:cNvCxnSpPr/>
            <p:nvPr/>
          </p:nvCxnSpPr>
          <p:spPr>
            <a:xfrm rot="-1599335">
              <a:off x="543" y="1055"/>
              <a:ext cx="1872" cy="0"/>
            </a:xfrm>
            <a:prstGeom prst="straightConnector1">
              <a:avLst/>
            </a:prstGeom>
            <a:noFill/>
            <a:ln cap="flat" cmpd="sng" w="12700">
              <a:solidFill>
                <a:schemeClr val="hlink"/>
              </a:solidFill>
              <a:prstDash val="solid"/>
              <a:round/>
              <a:headEnd len="med" w="med" type="none"/>
              <a:tailEnd len="med" w="med" type="none"/>
            </a:ln>
          </p:spPr>
        </p:cxnSp>
        <p:cxnSp>
          <p:nvCxnSpPr>
            <p:cNvPr id="1572" name="Google Shape;1572;p78"/>
            <p:cNvCxnSpPr/>
            <p:nvPr/>
          </p:nvCxnSpPr>
          <p:spPr>
            <a:xfrm rot="-1599335">
              <a:off x="635" y="1238"/>
              <a:ext cx="1872" cy="0"/>
            </a:xfrm>
            <a:prstGeom prst="straightConnector1">
              <a:avLst/>
            </a:prstGeom>
            <a:noFill/>
            <a:ln cap="flat" cmpd="sng" w="12700">
              <a:solidFill>
                <a:schemeClr val="dk1"/>
              </a:solidFill>
              <a:prstDash val="solid"/>
              <a:round/>
              <a:headEnd len="med" w="med" type="none"/>
              <a:tailEnd len="med" w="med" type="none"/>
            </a:ln>
          </p:spPr>
        </p:cxnSp>
        <p:cxnSp>
          <p:nvCxnSpPr>
            <p:cNvPr id="1573" name="Google Shape;1573;p78"/>
            <p:cNvCxnSpPr/>
            <p:nvPr/>
          </p:nvCxnSpPr>
          <p:spPr>
            <a:xfrm rot="-1599335">
              <a:off x="726" y="1420"/>
              <a:ext cx="1872" cy="0"/>
            </a:xfrm>
            <a:prstGeom prst="straightConnector1">
              <a:avLst/>
            </a:prstGeom>
            <a:noFill/>
            <a:ln cap="flat" cmpd="sng" w="12700">
              <a:solidFill>
                <a:schemeClr val="folHlink"/>
              </a:solidFill>
              <a:prstDash val="solid"/>
              <a:round/>
              <a:headEnd len="med" w="med" type="none"/>
              <a:tailEnd len="med" w="med" type="none"/>
            </a:ln>
          </p:spPr>
        </p:cxnSp>
        <p:sp>
          <p:nvSpPr>
            <p:cNvPr id="1574" name="Google Shape;1574;p78"/>
            <p:cNvSpPr txBox="1"/>
            <p:nvPr/>
          </p:nvSpPr>
          <p:spPr>
            <a:xfrm rot="-1777892">
              <a:off x="107" y="1514"/>
              <a:ext cx="624" cy="192"/>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1400"/>
                <a:buFont typeface="Noto Sans Symbols"/>
                <a:buNone/>
              </a:pPr>
              <a:r>
                <a:rPr lang="en-US" sz="1400">
                  <a:solidFill>
                    <a:schemeClr val="hlink"/>
                  </a:solidFill>
                  <a:latin typeface="Tahoma"/>
                  <a:ea typeface="Tahoma"/>
                  <a:cs typeface="Tahoma"/>
                  <a:sym typeface="Tahoma"/>
                </a:rPr>
                <a:t>wx+b=1</a:t>
              </a:r>
              <a:endParaRPr/>
            </a:p>
          </p:txBody>
        </p:sp>
        <p:sp>
          <p:nvSpPr>
            <p:cNvPr id="1575" name="Google Shape;1575;p78"/>
            <p:cNvSpPr txBox="1"/>
            <p:nvPr/>
          </p:nvSpPr>
          <p:spPr>
            <a:xfrm rot="-1777892">
              <a:off x="204" y="1684"/>
              <a:ext cx="624" cy="192"/>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1400"/>
                <a:buFont typeface="Noto Sans Symbols"/>
                <a:buNone/>
              </a:pPr>
              <a:r>
                <a:rPr lang="en-US" sz="1400">
                  <a:solidFill>
                    <a:schemeClr val="dk1"/>
                  </a:solidFill>
                  <a:latin typeface="Tahoma"/>
                  <a:ea typeface="Tahoma"/>
                  <a:cs typeface="Tahoma"/>
                  <a:sym typeface="Tahoma"/>
                </a:rPr>
                <a:t>wx+b=0</a:t>
              </a:r>
              <a:endParaRPr/>
            </a:p>
          </p:txBody>
        </p:sp>
        <p:sp>
          <p:nvSpPr>
            <p:cNvPr id="1576" name="Google Shape;1576;p78"/>
            <p:cNvSpPr txBox="1"/>
            <p:nvPr/>
          </p:nvSpPr>
          <p:spPr>
            <a:xfrm rot="-1777892">
              <a:off x="299" y="1838"/>
              <a:ext cx="624" cy="192"/>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1400"/>
                <a:buFont typeface="Noto Sans Symbols"/>
                <a:buNone/>
              </a:pPr>
              <a:r>
                <a:rPr lang="en-US" sz="1400">
                  <a:solidFill>
                    <a:schemeClr val="folHlink"/>
                  </a:solidFill>
                  <a:latin typeface="Tahoma"/>
                  <a:ea typeface="Tahoma"/>
                  <a:cs typeface="Tahoma"/>
                  <a:sym typeface="Tahoma"/>
                </a:rPr>
                <a:t>wx+b=-1</a:t>
              </a:r>
              <a:endParaRPr/>
            </a:p>
          </p:txBody>
        </p:sp>
        <p:sp>
          <p:nvSpPr>
            <p:cNvPr id="1577" name="Google Shape;1577;p78"/>
            <p:cNvSpPr/>
            <p:nvPr/>
          </p:nvSpPr>
          <p:spPr>
            <a:xfrm>
              <a:off x="2491" y="1462"/>
              <a:ext cx="48" cy="48"/>
            </a:xfrm>
            <a:prstGeom prst="ellipse">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8" name="Google Shape;1578;p78"/>
            <p:cNvSpPr/>
            <p:nvPr/>
          </p:nvSpPr>
          <p:spPr>
            <a:xfrm>
              <a:off x="992" y="713"/>
              <a:ext cx="48" cy="48"/>
            </a:xfrm>
            <a:prstGeom prst="ellipse">
              <a:avLst/>
            </a:prstGeom>
            <a:solidFill>
              <a:schemeClr val="hlink"/>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79" name="Google Shape;1579;p78"/>
            <p:cNvSpPr/>
            <p:nvPr/>
          </p:nvSpPr>
          <p:spPr>
            <a:xfrm>
              <a:off x="445" y="632"/>
              <a:ext cx="48" cy="48"/>
            </a:xfrm>
            <a:prstGeom prst="ellipse">
              <a:avLst/>
            </a:prstGeom>
            <a:solidFill>
              <a:schemeClr val="hlink"/>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0" name="Google Shape;1580;p78"/>
            <p:cNvSpPr/>
            <p:nvPr/>
          </p:nvSpPr>
          <p:spPr>
            <a:xfrm>
              <a:off x="912" y="1296"/>
              <a:ext cx="48" cy="48"/>
            </a:xfrm>
            <a:prstGeom prst="ellipse">
              <a:avLst/>
            </a:prstGeom>
            <a:solidFill>
              <a:schemeClr val="hlink"/>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1" name="Google Shape;1581;p78"/>
            <p:cNvSpPr/>
            <p:nvPr/>
          </p:nvSpPr>
          <p:spPr>
            <a:xfrm>
              <a:off x="601" y="824"/>
              <a:ext cx="48" cy="48"/>
            </a:xfrm>
            <a:prstGeom prst="ellipse">
              <a:avLst/>
            </a:prstGeom>
            <a:solidFill>
              <a:schemeClr val="hlink"/>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2" name="Google Shape;1582;p78"/>
            <p:cNvSpPr/>
            <p:nvPr/>
          </p:nvSpPr>
          <p:spPr>
            <a:xfrm>
              <a:off x="364" y="1319"/>
              <a:ext cx="48" cy="48"/>
            </a:xfrm>
            <a:prstGeom prst="ellipse">
              <a:avLst/>
            </a:prstGeom>
            <a:solidFill>
              <a:schemeClr val="hlink"/>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3" name="Google Shape;1583;p78"/>
            <p:cNvSpPr/>
            <p:nvPr/>
          </p:nvSpPr>
          <p:spPr>
            <a:xfrm>
              <a:off x="1974" y="765"/>
              <a:ext cx="48" cy="48"/>
            </a:xfrm>
            <a:prstGeom prst="ellipse">
              <a:avLst/>
            </a:prstGeom>
            <a:solidFill>
              <a:schemeClr val="hlink"/>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4" name="Google Shape;1584;p78"/>
            <p:cNvSpPr/>
            <p:nvPr/>
          </p:nvSpPr>
          <p:spPr>
            <a:xfrm>
              <a:off x="1756" y="1339"/>
              <a:ext cx="48" cy="48"/>
            </a:xfrm>
            <a:prstGeom prst="ellipse">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5" name="Google Shape;1585;p78"/>
            <p:cNvSpPr/>
            <p:nvPr/>
          </p:nvSpPr>
          <p:spPr>
            <a:xfrm>
              <a:off x="2200" y="1490"/>
              <a:ext cx="48" cy="48"/>
            </a:xfrm>
            <a:prstGeom prst="ellipse">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6" name="Google Shape;1586;p78"/>
            <p:cNvSpPr/>
            <p:nvPr/>
          </p:nvSpPr>
          <p:spPr>
            <a:xfrm>
              <a:off x="942" y="1929"/>
              <a:ext cx="48" cy="48"/>
            </a:xfrm>
            <a:prstGeom prst="ellipse">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7" name="Google Shape;1587;p78"/>
            <p:cNvSpPr/>
            <p:nvPr/>
          </p:nvSpPr>
          <p:spPr>
            <a:xfrm>
              <a:off x="1529" y="1901"/>
              <a:ext cx="48" cy="48"/>
            </a:xfrm>
            <a:prstGeom prst="ellipse">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8" name="Google Shape;1588;p78"/>
            <p:cNvSpPr/>
            <p:nvPr/>
          </p:nvSpPr>
          <p:spPr>
            <a:xfrm>
              <a:off x="2621" y="1319"/>
              <a:ext cx="48" cy="48"/>
            </a:xfrm>
            <a:prstGeom prst="ellipse">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89" name="Google Shape;1589;p78"/>
            <p:cNvSpPr/>
            <p:nvPr/>
          </p:nvSpPr>
          <p:spPr>
            <a:xfrm>
              <a:off x="720" y="672"/>
              <a:ext cx="48" cy="48"/>
            </a:xfrm>
            <a:prstGeom prst="ellipse">
              <a:avLst/>
            </a:pr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90" name="Google Shape;1590;p78"/>
            <p:cNvSpPr/>
            <p:nvPr/>
          </p:nvSpPr>
          <p:spPr>
            <a:xfrm>
              <a:off x="1834" y="2013"/>
              <a:ext cx="48" cy="48"/>
            </a:xfrm>
            <a:prstGeom prst="ellipse">
              <a:avLst/>
            </a:prstGeom>
            <a:solidFill>
              <a:schemeClr val="hlink"/>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591" name="Google Shape;1591;p78"/>
            <p:cNvCxnSpPr/>
            <p:nvPr/>
          </p:nvCxnSpPr>
          <p:spPr>
            <a:xfrm rot="10800000">
              <a:off x="1387" y="1094"/>
              <a:ext cx="467" cy="944"/>
            </a:xfrm>
            <a:prstGeom prst="straightConnector1">
              <a:avLst/>
            </a:prstGeom>
            <a:noFill/>
            <a:ln cap="flat" cmpd="sng" w="12700">
              <a:solidFill>
                <a:schemeClr val="hlink"/>
              </a:solidFill>
              <a:prstDash val="solid"/>
              <a:round/>
              <a:headEnd len="med" w="med" type="none"/>
              <a:tailEnd len="med" w="med" type="none"/>
            </a:ln>
          </p:spPr>
        </p:cxnSp>
        <p:sp>
          <p:nvSpPr>
            <p:cNvPr id="1592" name="Google Shape;1592;p78"/>
            <p:cNvSpPr txBox="1"/>
            <p:nvPr/>
          </p:nvSpPr>
          <p:spPr>
            <a:xfrm>
              <a:off x="1780" y="1528"/>
              <a:ext cx="310" cy="288"/>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2400"/>
                <a:buFont typeface="Noto Sans Symbols"/>
                <a:buNone/>
              </a:pPr>
              <a:r>
                <a:rPr i="1" lang="en-US" sz="2400">
                  <a:solidFill>
                    <a:schemeClr val="hlink"/>
                  </a:solidFill>
                  <a:latin typeface="Noto Sans Symbols"/>
                  <a:ea typeface="Noto Sans Symbols"/>
                  <a:cs typeface="Noto Sans Symbols"/>
                  <a:sym typeface="Noto Sans Symbols"/>
                </a:rPr>
                <a:t>ε</a:t>
              </a:r>
              <a:r>
                <a:rPr baseline="-25000" i="1" lang="en-US" sz="2400">
                  <a:solidFill>
                    <a:schemeClr val="hlink"/>
                  </a:solidFill>
                  <a:latin typeface="Tahoma"/>
                  <a:ea typeface="Tahoma"/>
                  <a:cs typeface="Tahoma"/>
                  <a:sym typeface="Tahoma"/>
                </a:rPr>
                <a:t>7</a:t>
              </a:r>
              <a:r>
                <a:rPr i="1" lang="en-US" sz="2400">
                  <a:solidFill>
                    <a:schemeClr val="hlink"/>
                  </a:solidFill>
                  <a:latin typeface="Tahoma"/>
                  <a:ea typeface="Tahoma"/>
                  <a:cs typeface="Tahoma"/>
                  <a:sym typeface="Tahoma"/>
                </a:rPr>
                <a:t> </a:t>
              </a:r>
              <a:endParaRPr/>
            </a:p>
          </p:txBody>
        </p:sp>
        <p:cxnSp>
          <p:nvCxnSpPr>
            <p:cNvPr id="1593" name="Google Shape;1593;p78"/>
            <p:cNvCxnSpPr/>
            <p:nvPr/>
          </p:nvCxnSpPr>
          <p:spPr>
            <a:xfrm rot="10800000">
              <a:off x="1463" y="1041"/>
              <a:ext cx="473" cy="945"/>
            </a:xfrm>
            <a:prstGeom prst="straightConnector1">
              <a:avLst/>
            </a:prstGeom>
            <a:noFill/>
            <a:ln cap="flat" cmpd="sng" w="12700">
              <a:solidFill>
                <a:schemeClr val="hlink"/>
              </a:solidFill>
              <a:prstDash val="dash"/>
              <a:round/>
              <a:headEnd len="med" w="med" type="triangle"/>
              <a:tailEnd len="med" w="med" type="triangle"/>
            </a:ln>
          </p:spPr>
        </p:cxnSp>
        <p:cxnSp>
          <p:nvCxnSpPr>
            <p:cNvPr id="1594" name="Google Shape;1594;p78"/>
            <p:cNvCxnSpPr/>
            <p:nvPr/>
          </p:nvCxnSpPr>
          <p:spPr>
            <a:xfrm rot="10800000">
              <a:off x="1565" y="605"/>
              <a:ext cx="333" cy="694"/>
            </a:xfrm>
            <a:prstGeom prst="straightConnector1">
              <a:avLst/>
            </a:prstGeom>
            <a:noFill/>
            <a:ln cap="flat" cmpd="sng" w="12700">
              <a:solidFill>
                <a:schemeClr val="folHlink"/>
              </a:solidFill>
              <a:prstDash val="solid"/>
              <a:round/>
              <a:headEnd len="med" w="med" type="none"/>
              <a:tailEnd len="med" w="med" type="none"/>
            </a:ln>
          </p:spPr>
        </p:cxnSp>
        <p:sp>
          <p:nvSpPr>
            <p:cNvPr id="1595" name="Google Shape;1595;p78"/>
            <p:cNvSpPr txBox="1"/>
            <p:nvPr/>
          </p:nvSpPr>
          <p:spPr>
            <a:xfrm>
              <a:off x="1652" y="516"/>
              <a:ext cx="436" cy="288"/>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2400"/>
                <a:buFont typeface="Noto Sans Symbols"/>
                <a:buNone/>
              </a:pPr>
              <a:r>
                <a:rPr i="1" lang="en-US" sz="2400">
                  <a:solidFill>
                    <a:schemeClr val="folHlink"/>
                  </a:solidFill>
                  <a:latin typeface="Noto Sans Symbols"/>
                  <a:ea typeface="Noto Sans Symbols"/>
                  <a:cs typeface="Noto Sans Symbols"/>
                  <a:sym typeface="Noto Sans Symbols"/>
                </a:rPr>
                <a:t>ε</a:t>
              </a:r>
              <a:r>
                <a:rPr baseline="-25000" i="1" lang="en-US" sz="2400">
                  <a:solidFill>
                    <a:schemeClr val="folHlink"/>
                  </a:solidFill>
                  <a:latin typeface="Tahoma"/>
                  <a:ea typeface="Tahoma"/>
                  <a:cs typeface="Tahoma"/>
                  <a:sym typeface="Tahoma"/>
                </a:rPr>
                <a:t>11</a:t>
              </a:r>
              <a:r>
                <a:rPr i="1" lang="en-US" sz="2400">
                  <a:solidFill>
                    <a:schemeClr val="folHlink"/>
                  </a:solidFill>
                  <a:latin typeface="Tahoma"/>
                  <a:ea typeface="Tahoma"/>
                  <a:cs typeface="Tahoma"/>
                  <a:sym typeface="Tahoma"/>
                </a:rPr>
                <a:t> </a:t>
              </a:r>
              <a:endParaRPr/>
            </a:p>
          </p:txBody>
        </p:sp>
        <p:cxnSp>
          <p:nvCxnSpPr>
            <p:cNvPr id="1596" name="Google Shape;1596;p78"/>
            <p:cNvCxnSpPr/>
            <p:nvPr/>
          </p:nvCxnSpPr>
          <p:spPr>
            <a:xfrm rot="10800000">
              <a:off x="1640" y="561"/>
              <a:ext cx="341" cy="724"/>
            </a:xfrm>
            <a:prstGeom prst="straightConnector1">
              <a:avLst/>
            </a:prstGeom>
            <a:noFill/>
            <a:ln cap="flat" cmpd="sng" w="12700">
              <a:solidFill>
                <a:schemeClr val="folHlink"/>
              </a:solidFill>
              <a:prstDash val="dash"/>
              <a:round/>
              <a:headEnd len="med" w="med" type="triangle"/>
              <a:tailEnd len="med" w="med" type="triangle"/>
            </a:ln>
          </p:spPr>
        </p:cxnSp>
        <p:cxnSp>
          <p:nvCxnSpPr>
            <p:cNvPr id="1597" name="Google Shape;1597;p78"/>
            <p:cNvCxnSpPr/>
            <p:nvPr/>
          </p:nvCxnSpPr>
          <p:spPr>
            <a:xfrm rot="10800000">
              <a:off x="760" y="716"/>
              <a:ext cx="444" cy="923"/>
            </a:xfrm>
            <a:prstGeom prst="straightConnector1">
              <a:avLst/>
            </a:prstGeom>
            <a:noFill/>
            <a:ln cap="flat" cmpd="sng" w="12700">
              <a:solidFill>
                <a:schemeClr val="folHlink"/>
              </a:solidFill>
              <a:prstDash val="solid"/>
              <a:round/>
              <a:headEnd len="med" w="med" type="none"/>
              <a:tailEnd len="med" w="med" type="none"/>
            </a:ln>
          </p:spPr>
        </p:cxnSp>
        <p:sp>
          <p:nvSpPr>
            <p:cNvPr id="1598" name="Google Shape;1598;p78"/>
            <p:cNvSpPr txBox="1"/>
            <p:nvPr/>
          </p:nvSpPr>
          <p:spPr>
            <a:xfrm>
              <a:off x="960" y="782"/>
              <a:ext cx="310" cy="288"/>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dk1"/>
                </a:buClr>
                <a:buSzPts val="2400"/>
                <a:buFont typeface="Noto Sans Symbols"/>
                <a:buNone/>
              </a:pPr>
              <a:r>
                <a:rPr i="1" lang="en-US" sz="2400">
                  <a:solidFill>
                    <a:schemeClr val="folHlink"/>
                  </a:solidFill>
                  <a:latin typeface="Noto Sans Symbols"/>
                  <a:ea typeface="Noto Sans Symbols"/>
                  <a:cs typeface="Noto Sans Symbols"/>
                  <a:sym typeface="Noto Sans Symbols"/>
                </a:rPr>
                <a:t>ε</a:t>
              </a:r>
              <a:r>
                <a:rPr baseline="-25000" i="1" lang="en-US" sz="2400">
                  <a:solidFill>
                    <a:schemeClr val="folHlink"/>
                  </a:solidFill>
                  <a:latin typeface="Tahoma"/>
                  <a:ea typeface="Tahoma"/>
                  <a:cs typeface="Tahoma"/>
                  <a:sym typeface="Tahoma"/>
                </a:rPr>
                <a:t>2</a:t>
              </a:r>
              <a:r>
                <a:rPr i="1" lang="en-US" sz="2400">
                  <a:solidFill>
                    <a:schemeClr val="folHlink"/>
                  </a:solidFill>
                  <a:latin typeface="Tahoma"/>
                  <a:ea typeface="Tahoma"/>
                  <a:cs typeface="Tahoma"/>
                  <a:sym typeface="Tahoma"/>
                </a:rPr>
                <a:t> </a:t>
              </a:r>
              <a:endParaRPr/>
            </a:p>
          </p:txBody>
        </p:sp>
        <p:cxnSp>
          <p:nvCxnSpPr>
            <p:cNvPr id="1599" name="Google Shape;1599;p78"/>
            <p:cNvCxnSpPr/>
            <p:nvPr/>
          </p:nvCxnSpPr>
          <p:spPr>
            <a:xfrm rot="10800000">
              <a:off x="842" y="664"/>
              <a:ext cx="437" cy="945"/>
            </a:xfrm>
            <a:prstGeom prst="straightConnector1">
              <a:avLst/>
            </a:prstGeom>
            <a:noFill/>
            <a:ln cap="flat" cmpd="sng" w="12700">
              <a:solidFill>
                <a:schemeClr val="folHlink"/>
              </a:solidFill>
              <a:prstDash val="dash"/>
              <a:round/>
              <a:headEnd len="med" w="med" type="triangle"/>
              <a:tailEnd len="med" w="med" type="triangle"/>
            </a:ln>
          </p:spPr>
        </p:cxnSp>
      </p:grpSp>
      <p:sp>
        <p:nvSpPr>
          <p:cNvPr id="1600" name="Google Shape;1600;p7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Soft Margin Classification</a:t>
            </a:r>
            <a:endParaRPr/>
          </a:p>
        </p:txBody>
      </p:sp>
      <p:sp>
        <p:nvSpPr>
          <p:cNvPr id="1601" name="Google Shape;1601;p78"/>
          <p:cNvSpPr/>
          <p:nvPr/>
        </p:nvSpPr>
        <p:spPr>
          <a:xfrm>
            <a:off x="4724400" y="2286000"/>
            <a:ext cx="4233863" cy="18335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690"/>
              <a:buFont typeface="Noto Sans Symbols"/>
              <a:buNone/>
            </a:pPr>
            <a:r>
              <a:rPr lang="en-US" sz="2600">
                <a:solidFill>
                  <a:schemeClr val="dk1"/>
                </a:solidFill>
                <a:latin typeface="Arial"/>
                <a:ea typeface="Arial"/>
                <a:cs typeface="Arial"/>
                <a:sym typeface="Arial"/>
              </a:rPr>
              <a:t>What should our quadratic optimization criterion be?</a:t>
            </a:r>
            <a:endParaRPr/>
          </a:p>
          <a:p>
            <a:pPr indent="-342900" lvl="0" marL="342900" marR="0" rtl="0" algn="l">
              <a:spcBef>
                <a:spcPts val="520"/>
              </a:spcBef>
              <a:spcAft>
                <a:spcPts val="0"/>
              </a:spcAft>
              <a:buClr>
                <a:schemeClr val="accent1"/>
              </a:buClr>
              <a:buSzPts val="1690"/>
              <a:buFont typeface="Noto Sans Symbols"/>
              <a:buNone/>
            </a:pPr>
            <a:r>
              <a:rPr lang="en-US" sz="2600">
                <a:solidFill>
                  <a:srgbClr val="990099"/>
                </a:solidFill>
                <a:latin typeface="Arial"/>
                <a:ea typeface="Arial"/>
                <a:cs typeface="Arial"/>
                <a:sym typeface="Arial"/>
              </a:rPr>
              <a:t>Minimize</a:t>
            </a:r>
            <a:endParaRPr b="1" i="1" sz="2600">
              <a:solidFill>
                <a:srgbClr val="990099"/>
              </a:solidFill>
              <a:latin typeface="Arial"/>
              <a:ea typeface="Arial"/>
              <a:cs typeface="Arial"/>
              <a:sym typeface="Arial"/>
            </a:endParaRPr>
          </a:p>
        </p:txBody>
      </p:sp>
      <p:pic>
        <p:nvPicPr>
          <p:cNvPr id="1602" name="Google Shape;1602;p78"/>
          <p:cNvPicPr preferRelativeResize="0"/>
          <p:nvPr/>
        </p:nvPicPr>
        <p:blipFill rotWithShape="1">
          <a:blip r:embed="rId3">
            <a:alphaModFix/>
          </a:blip>
          <a:srcRect b="0" l="0" r="0" t="0"/>
          <a:stretch/>
        </p:blipFill>
        <p:spPr>
          <a:xfrm>
            <a:off x="5562600" y="3733800"/>
            <a:ext cx="3124200" cy="1379538"/>
          </a:xfrm>
          <a:prstGeom prst="rect">
            <a:avLst/>
          </a:prstGeom>
          <a:noFill/>
          <a:ln>
            <a:noFill/>
          </a:ln>
        </p:spPr>
      </p:pic>
      <p:sp>
        <p:nvSpPr>
          <p:cNvPr id="1603" name="Google Shape;1603;p7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604" name="Google Shape;1604;p7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Google Shape;1610;p79"/>
          <p:cNvSpPr/>
          <p:nvPr/>
        </p:nvSpPr>
        <p:spPr>
          <a:xfrm>
            <a:off x="381000" y="228600"/>
            <a:ext cx="8610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Hard Margin vs. Soft Margin</a:t>
            </a:r>
            <a:endParaRPr/>
          </a:p>
        </p:txBody>
      </p:sp>
      <p:sp>
        <p:nvSpPr>
          <p:cNvPr id="1611" name="Google Shape;1611;p79"/>
          <p:cNvSpPr/>
          <p:nvPr/>
        </p:nvSpPr>
        <p:spPr>
          <a:xfrm>
            <a:off x="457200" y="1066800"/>
            <a:ext cx="8229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560"/>
              <a:buFont typeface="Noto Sans Symbols"/>
              <a:buChar char="■"/>
            </a:pPr>
            <a:r>
              <a:rPr b="1" lang="en-US" sz="2400">
                <a:solidFill>
                  <a:schemeClr val="dk1"/>
                </a:solidFill>
                <a:latin typeface="Arial"/>
                <a:ea typeface="Arial"/>
                <a:cs typeface="Arial"/>
                <a:sym typeface="Arial"/>
              </a:rPr>
              <a:t>The old formulation:</a:t>
            </a:r>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Arial"/>
              <a:ea typeface="Arial"/>
              <a:cs typeface="Arial"/>
              <a:sym typeface="Arial"/>
            </a:endParaRPr>
          </a:p>
          <a:p>
            <a:pPr indent="-219075" lvl="0" marL="342900" marR="0" rtl="0" algn="l">
              <a:spcBef>
                <a:spcPts val="600"/>
              </a:spcBef>
              <a:spcAft>
                <a:spcPts val="0"/>
              </a:spcAft>
              <a:buClr>
                <a:schemeClr val="accent1"/>
              </a:buClr>
              <a:buSzPts val="1950"/>
              <a:buFont typeface="Noto Sans Symbols"/>
              <a:buNone/>
            </a:pPr>
            <a:r>
              <a:t/>
            </a:r>
            <a:endParaRPr sz="3000">
              <a:solidFill>
                <a:schemeClr val="dk1"/>
              </a:solidFill>
              <a:latin typeface="Arial"/>
              <a:ea typeface="Arial"/>
              <a:cs typeface="Arial"/>
              <a:sym typeface="Arial"/>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Arial"/>
              <a:ea typeface="Arial"/>
              <a:cs typeface="Arial"/>
              <a:sym typeface="Arial"/>
            </a:endParaRPr>
          </a:p>
          <a:p>
            <a:pPr indent="-342900" lvl="0" marL="342900" marR="0" rtl="0" algn="l">
              <a:spcBef>
                <a:spcPts val="480"/>
              </a:spcBef>
              <a:spcAft>
                <a:spcPts val="0"/>
              </a:spcAft>
              <a:buClr>
                <a:schemeClr val="accent1"/>
              </a:buClr>
              <a:buSzPts val="1560"/>
              <a:buFont typeface="Noto Sans Symbols"/>
              <a:buChar char="■"/>
            </a:pPr>
            <a:r>
              <a:rPr b="1" lang="en-US" sz="2400">
                <a:solidFill>
                  <a:schemeClr val="dk1"/>
                </a:solidFill>
                <a:latin typeface="Arial"/>
                <a:ea typeface="Arial"/>
                <a:cs typeface="Arial"/>
                <a:sym typeface="Arial"/>
              </a:rPr>
              <a:t>The new formulation incorporating slack variables:</a:t>
            </a:r>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Arial"/>
              <a:ea typeface="Arial"/>
              <a:cs typeface="Arial"/>
              <a:sym typeface="Arial"/>
            </a:endParaRPr>
          </a:p>
          <a:p>
            <a:pPr indent="-219075" lvl="0" marL="342900" marR="0" rtl="0" algn="l">
              <a:spcBef>
                <a:spcPts val="600"/>
              </a:spcBef>
              <a:spcAft>
                <a:spcPts val="0"/>
              </a:spcAft>
              <a:buClr>
                <a:schemeClr val="accent1"/>
              </a:buClr>
              <a:buSzPts val="1950"/>
              <a:buFont typeface="Noto Sans Symbols"/>
              <a:buNone/>
            </a:pPr>
            <a:r>
              <a:t/>
            </a:r>
            <a:endParaRPr sz="3000">
              <a:solidFill>
                <a:schemeClr val="dk1"/>
              </a:solidFill>
              <a:latin typeface="Arial"/>
              <a:ea typeface="Arial"/>
              <a:cs typeface="Arial"/>
              <a:sym typeface="Arial"/>
            </a:endParaRPr>
          </a:p>
          <a:p>
            <a:pPr indent="-227330" lvl="0" marL="342900" marR="0" rtl="0" algn="l">
              <a:spcBef>
                <a:spcPts val="560"/>
              </a:spcBef>
              <a:spcAft>
                <a:spcPts val="0"/>
              </a:spcAft>
              <a:buClr>
                <a:schemeClr val="accent1"/>
              </a:buClr>
              <a:buSzPts val="1820"/>
              <a:buFont typeface="Noto Sans Symbols"/>
              <a:buNone/>
            </a:pPr>
            <a:r>
              <a:t/>
            </a:r>
            <a:endParaRPr sz="2800">
              <a:solidFill>
                <a:schemeClr val="dk1"/>
              </a:solidFill>
              <a:latin typeface="Arial"/>
              <a:ea typeface="Arial"/>
              <a:cs typeface="Arial"/>
              <a:sym typeface="Arial"/>
            </a:endParaRPr>
          </a:p>
          <a:p>
            <a:pPr indent="-342900" lvl="0" marL="342900" marR="0" rtl="0" algn="l">
              <a:spcBef>
                <a:spcPts val="480"/>
              </a:spcBef>
              <a:spcAft>
                <a:spcPts val="0"/>
              </a:spcAft>
              <a:buClr>
                <a:schemeClr val="accent1"/>
              </a:buClr>
              <a:buSzPts val="1560"/>
              <a:buFont typeface="Noto Sans Symbols"/>
              <a:buChar char="■"/>
            </a:pPr>
            <a:r>
              <a:rPr b="1" lang="en-US" sz="2400">
                <a:solidFill>
                  <a:schemeClr val="dk1"/>
                </a:solidFill>
                <a:latin typeface="Arial"/>
                <a:ea typeface="Arial"/>
                <a:cs typeface="Arial"/>
                <a:sym typeface="Arial"/>
              </a:rPr>
              <a:t>Parameter </a:t>
            </a:r>
            <a:r>
              <a:rPr b="1" i="1" lang="en-US" sz="2400">
                <a:solidFill>
                  <a:schemeClr val="dk1"/>
                </a:solidFill>
                <a:latin typeface="Arial"/>
                <a:ea typeface="Arial"/>
                <a:cs typeface="Arial"/>
                <a:sym typeface="Arial"/>
              </a:rPr>
              <a:t>C</a:t>
            </a:r>
            <a:r>
              <a:rPr b="1" lang="en-US" sz="2400">
                <a:solidFill>
                  <a:schemeClr val="dk1"/>
                </a:solidFill>
                <a:latin typeface="Arial"/>
                <a:ea typeface="Arial"/>
                <a:cs typeface="Arial"/>
                <a:sym typeface="Arial"/>
              </a:rPr>
              <a:t> can be viewed as a way to control overfitting.</a:t>
            </a:r>
            <a:endParaRPr/>
          </a:p>
        </p:txBody>
      </p:sp>
      <p:sp>
        <p:nvSpPr>
          <p:cNvPr id="1612" name="Google Shape;1612;p79"/>
          <p:cNvSpPr txBox="1"/>
          <p:nvPr/>
        </p:nvSpPr>
        <p:spPr>
          <a:xfrm>
            <a:off x="990600" y="1600200"/>
            <a:ext cx="6438900" cy="1092200"/>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Find </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and </a:t>
            </a:r>
            <a:r>
              <a:rPr i="1" lang="en-US" sz="2000">
                <a:solidFill>
                  <a:schemeClr val="dk1"/>
                </a:solidFill>
                <a:latin typeface="Times New Roman"/>
                <a:ea typeface="Times New Roman"/>
                <a:cs typeface="Times New Roman"/>
                <a:sym typeface="Times New Roman"/>
              </a:rPr>
              <a:t>b</a:t>
            </a:r>
            <a:r>
              <a:rPr lang="en-US" sz="2000">
                <a:solidFill>
                  <a:schemeClr val="dk1"/>
                </a:solidFill>
                <a:latin typeface="Times New Roman"/>
                <a:ea typeface="Times New Roman"/>
                <a:cs typeface="Times New Roman"/>
                <a:sym typeface="Times New Roman"/>
              </a:rPr>
              <a:t> such that</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Φ</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=½ w</a:t>
            </a:r>
            <a:r>
              <a:rPr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is minimized and for all </a:t>
            </a:r>
            <a:r>
              <a:rPr lang="en-US" sz="24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i</a:t>
            </a:r>
            <a:r>
              <a:rPr b="1"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a:t>
            </a:r>
            <a:r>
              <a:rPr i="1" lang="en-US" sz="2400">
                <a:solidFill>
                  <a:schemeClr val="dk1"/>
                </a:solidFill>
                <a:latin typeface="Times New Roman"/>
                <a:ea typeface="Times New Roman"/>
                <a:cs typeface="Times New Roman"/>
                <a:sym typeface="Times New Roman"/>
              </a:rPr>
              <a:t>y</a:t>
            </a:r>
            <a:r>
              <a:rPr baseline="-25000" i="1" lang="en-US" sz="2400">
                <a:solidFill>
                  <a:schemeClr val="dk1"/>
                </a:solidFill>
                <a:latin typeface="Times New Roman"/>
                <a:ea typeface="Times New Roman"/>
                <a:cs typeface="Times New Roman"/>
                <a:sym typeface="Times New Roman"/>
              </a:rPr>
              <a:t>i</a:t>
            </a:r>
            <a:r>
              <a:rPr lang="en-US" sz="24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w</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b)</a:t>
            </a:r>
            <a:r>
              <a:rPr b="1" lang="en-US" sz="2000">
                <a:solidFill>
                  <a:schemeClr val="dk1"/>
                </a:solidFill>
                <a:latin typeface="Times New Roman"/>
                <a:ea typeface="Times New Roman"/>
                <a:cs typeface="Times New Roman"/>
                <a:sym typeface="Times New Roman"/>
              </a:rPr>
              <a:t> ≥ </a:t>
            </a:r>
            <a:r>
              <a:rPr lang="en-US" sz="2000">
                <a:solidFill>
                  <a:schemeClr val="dk1"/>
                </a:solidFill>
                <a:latin typeface="Times New Roman"/>
                <a:ea typeface="Times New Roman"/>
                <a:cs typeface="Times New Roman"/>
                <a:sym typeface="Times New Roman"/>
              </a:rPr>
              <a:t>1</a:t>
            </a:r>
            <a:endParaRPr/>
          </a:p>
        </p:txBody>
      </p:sp>
      <p:sp>
        <p:nvSpPr>
          <p:cNvPr id="1613" name="Google Shape;1613;p79"/>
          <p:cNvSpPr txBox="1"/>
          <p:nvPr/>
        </p:nvSpPr>
        <p:spPr>
          <a:xfrm>
            <a:off x="1066800" y="3657600"/>
            <a:ext cx="6858000" cy="1092200"/>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Find </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and </a:t>
            </a:r>
            <a:r>
              <a:rPr i="1" lang="en-US" sz="2000">
                <a:solidFill>
                  <a:schemeClr val="dk1"/>
                </a:solidFill>
                <a:latin typeface="Times New Roman"/>
                <a:ea typeface="Times New Roman"/>
                <a:cs typeface="Times New Roman"/>
                <a:sym typeface="Times New Roman"/>
              </a:rPr>
              <a:t>b</a:t>
            </a:r>
            <a:r>
              <a:rPr lang="en-US" sz="2000">
                <a:solidFill>
                  <a:schemeClr val="dk1"/>
                </a:solidFill>
                <a:latin typeface="Times New Roman"/>
                <a:ea typeface="Times New Roman"/>
                <a:cs typeface="Times New Roman"/>
                <a:sym typeface="Times New Roman"/>
              </a:rPr>
              <a:t> such that</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Φ</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=½ w</a:t>
            </a:r>
            <a:r>
              <a:rPr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 </a:t>
            </a:r>
            <a:r>
              <a:rPr i="1" lang="en-US" sz="2000">
                <a:solidFill>
                  <a:schemeClr val="dk1"/>
                </a:solidFill>
                <a:latin typeface="Times New Roman"/>
                <a:ea typeface="Times New Roman"/>
                <a:cs typeface="Times New Roman"/>
                <a:sym typeface="Times New Roman"/>
              </a:rPr>
              <a:t>C</a:t>
            </a:r>
            <a:r>
              <a:rPr lang="en-US" sz="2400">
                <a:solidFill>
                  <a:schemeClr val="dk1"/>
                </a:solidFill>
                <a:latin typeface="Times New Roman"/>
                <a:ea typeface="Times New Roman"/>
                <a:cs typeface="Times New Roman"/>
                <a:sym typeface="Times New Roman"/>
              </a:rPr>
              <a:t>Σ</a:t>
            </a:r>
            <a:r>
              <a:rPr i="1" lang="en-US" sz="2000">
                <a:solidFill>
                  <a:schemeClr val="dk1"/>
                </a:solidFill>
                <a:latin typeface="Times New Roman"/>
                <a:ea typeface="Times New Roman"/>
                <a:cs typeface="Times New Roman"/>
                <a:sym typeface="Times New Roman"/>
              </a:rPr>
              <a:t>ξ</a:t>
            </a:r>
            <a:r>
              <a:rPr baseline="-25000" i="1" lang="en-US" sz="2000">
                <a:solidFill>
                  <a:schemeClr val="dk1"/>
                </a:solidFill>
                <a:latin typeface="Times New Roman"/>
                <a:ea typeface="Times New Roman"/>
                <a:cs typeface="Times New Roman"/>
                <a:sym typeface="Times New Roman"/>
              </a:rPr>
              <a:t>i</a:t>
            </a:r>
            <a:r>
              <a:rPr lang="en-US" sz="2000">
                <a:solidFill>
                  <a:schemeClr val="dk1"/>
                </a:solidFill>
                <a:latin typeface="Times New Roman"/>
                <a:ea typeface="Times New Roman"/>
                <a:cs typeface="Times New Roman"/>
                <a:sym typeface="Times New Roman"/>
              </a:rPr>
              <a:t>     is minimized and for all </a:t>
            </a:r>
            <a:r>
              <a:rPr lang="en-US" sz="24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i</a:t>
            </a:r>
            <a:r>
              <a:rPr b="1"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a:t>
            </a:r>
            <a:r>
              <a:rPr i="1" lang="en-US" sz="2400">
                <a:solidFill>
                  <a:schemeClr val="dk1"/>
                </a:solidFill>
                <a:latin typeface="Times New Roman"/>
                <a:ea typeface="Times New Roman"/>
                <a:cs typeface="Times New Roman"/>
                <a:sym typeface="Times New Roman"/>
              </a:rPr>
              <a:t>y</a:t>
            </a:r>
            <a:r>
              <a:rPr baseline="-25000" i="1" lang="en-US" sz="2400">
                <a:solidFill>
                  <a:schemeClr val="dk1"/>
                </a:solidFill>
                <a:latin typeface="Times New Roman"/>
                <a:ea typeface="Times New Roman"/>
                <a:cs typeface="Times New Roman"/>
                <a:sym typeface="Times New Roman"/>
              </a:rPr>
              <a:t>i</a:t>
            </a:r>
            <a:r>
              <a:rPr lang="en-US" sz="24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w</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b</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 </a:t>
            </a:r>
            <a:r>
              <a:rPr lang="en-US" sz="2000">
                <a:solidFill>
                  <a:schemeClr val="dk1"/>
                </a:solidFill>
                <a:latin typeface="Times New Roman"/>
                <a:ea typeface="Times New Roman"/>
                <a:cs typeface="Times New Roman"/>
                <a:sym typeface="Times New Roman"/>
              </a:rPr>
              <a:t>1- </a:t>
            </a:r>
            <a:r>
              <a:rPr i="1" lang="en-US" sz="2000">
                <a:solidFill>
                  <a:schemeClr val="dk1"/>
                </a:solidFill>
                <a:latin typeface="Times New Roman"/>
                <a:ea typeface="Times New Roman"/>
                <a:cs typeface="Times New Roman"/>
                <a:sym typeface="Times New Roman"/>
              </a:rPr>
              <a:t>ξ</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and    </a:t>
            </a:r>
            <a:r>
              <a:rPr i="1" lang="en-US" sz="2000">
                <a:solidFill>
                  <a:schemeClr val="dk1"/>
                </a:solidFill>
                <a:latin typeface="Times New Roman"/>
                <a:ea typeface="Times New Roman"/>
                <a:cs typeface="Times New Roman"/>
                <a:sym typeface="Times New Roman"/>
              </a:rPr>
              <a:t>ξ</a:t>
            </a:r>
            <a:r>
              <a:rPr baseline="-25000" i="1" lang="en-US" sz="2000">
                <a:solidFill>
                  <a:schemeClr val="dk1"/>
                </a:solidFill>
                <a:latin typeface="Times New Roman"/>
                <a:ea typeface="Times New Roman"/>
                <a:cs typeface="Times New Roman"/>
                <a:sym typeface="Times New Roman"/>
              </a:rPr>
              <a:t>i</a:t>
            </a:r>
            <a:r>
              <a:rPr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0 for all </a:t>
            </a:r>
            <a:r>
              <a:rPr i="1" lang="en-US" sz="2000">
                <a:solidFill>
                  <a:schemeClr val="dk1"/>
                </a:solidFill>
                <a:latin typeface="Times New Roman"/>
                <a:ea typeface="Times New Roman"/>
                <a:cs typeface="Times New Roman"/>
                <a:sym typeface="Times New Roman"/>
              </a:rPr>
              <a:t>i</a:t>
            </a:r>
            <a:endParaRPr/>
          </a:p>
        </p:txBody>
      </p:sp>
      <p:sp>
        <p:nvSpPr>
          <p:cNvPr id="1614" name="Google Shape;1614;p7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615" name="Google Shape;1615;p7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80"/>
          <p:cNvSpPr txBox="1"/>
          <p:nvPr>
            <p:ph idx="1" type="body"/>
          </p:nvPr>
        </p:nvSpPr>
        <p:spPr>
          <a:xfrm>
            <a:off x="228600" y="1371600"/>
            <a:ext cx="37338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560"/>
              <a:buChar char="■"/>
            </a:pPr>
            <a:r>
              <a:rPr lang="en-US" sz="2400"/>
              <a:t>“C” allows us to dictate the tradeoff between:</a:t>
            </a:r>
            <a:endParaRPr/>
          </a:p>
          <a:p>
            <a:pPr indent="-325438" lvl="1" marL="669925" rtl="0" algn="l">
              <a:spcBef>
                <a:spcPts val="400"/>
              </a:spcBef>
              <a:spcAft>
                <a:spcPts val="0"/>
              </a:spcAft>
              <a:buSzPts val="1200"/>
              <a:buChar char="❑"/>
            </a:pPr>
            <a:r>
              <a:rPr lang="en-US" sz="2000"/>
              <a:t>Having a wide margin.</a:t>
            </a:r>
            <a:endParaRPr/>
          </a:p>
          <a:p>
            <a:pPr indent="-325438" lvl="1" marL="669925" rtl="0" algn="l">
              <a:spcBef>
                <a:spcPts val="400"/>
              </a:spcBef>
              <a:spcAft>
                <a:spcPts val="0"/>
              </a:spcAft>
              <a:buSzPts val="1200"/>
              <a:buChar char="❑"/>
            </a:pPr>
            <a:r>
              <a:rPr lang="en-US" sz="2000"/>
              <a:t>Correctly classifying </a:t>
            </a:r>
            <a:r>
              <a:rPr b="1" lang="en-US" sz="2000"/>
              <a:t>training </a:t>
            </a:r>
            <a:r>
              <a:rPr lang="en-US" sz="2000"/>
              <a:t>data. A higher value of C implies lesser errors on the training data.</a:t>
            </a:r>
            <a:endParaRPr/>
          </a:p>
          <a:p>
            <a:pPr indent="-342900" lvl="0" marL="342900" rtl="0" algn="l">
              <a:spcBef>
                <a:spcPts val="480"/>
              </a:spcBef>
              <a:spcAft>
                <a:spcPts val="0"/>
              </a:spcAft>
              <a:buSzPts val="1560"/>
              <a:buChar char="■"/>
            </a:pPr>
            <a:r>
              <a:rPr lang="en-US" sz="2400"/>
              <a:t>This is a </a:t>
            </a:r>
            <a:r>
              <a:rPr b="1" lang="en-US" sz="2400"/>
              <a:t>tradeoff</a:t>
            </a:r>
            <a:r>
              <a:rPr lang="en-US" sz="2400"/>
              <a:t>. We get better classification of training data at the </a:t>
            </a:r>
            <a:r>
              <a:rPr i="1" lang="en-US" sz="2400"/>
              <a:t>expense </a:t>
            </a:r>
            <a:r>
              <a:rPr lang="en-US" sz="2400"/>
              <a:t>of a wide margin.</a:t>
            </a:r>
            <a:endParaRPr/>
          </a:p>
          <a:p>
            <a:pPr indent="-219075" lvl="0" marL="342900" rtl="0" algn="l">
              <a:spcBef>
                <a:spcPts val="600"/>
              </a:spcBef>
              <a:spcAft>
                <a:spcPts val="0"/>
              </a:spcAft>
              <a:buSzPts val="1950"/>
              <a:buNone/>
            </a:pPr>
            <a:r>
              <a:t/>
            </a:r>
            <a:endParaRPr/>
          </a:p>
        </p:txBody>
      </p:sp>
      <p:sp>
        <p:nvSpPr>
          <p:cNvPr id="1621" name="Google Shape;1621;p8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622" name="Google Shape;1622;p8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3" name="Google Shape;1623;p80"/>
          <p:cNvSpPr/>
          <p:nvPr/>
        </p:nvSpPr>
        <p:spPr>
          <a:xfrm>
            <a:off x="381000" y="228600"/>
            <a:ext cx="8610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Hard Margin vs. Soft Margin</a:t>
            </a:r>
            <a:endParaRPr/>
          </a:p>
        </p:txBody>
      </p:sp>
      <p:pic>
        <p:nvPicPr>
          <p:cNvPr descr="https://cdn-images-1.medium.com/max/800/0*LOhi9HK-AzwZlh1q." id="1624" name="Google Shape;1624;p80"/>
          <p:cNvPicPr preferRelativeResize="0"/>
          <p:nvPr/>
        </p:nvPicPr>
        <p:blipFill rotWithShape="1">
          <a:blip r:embed="rId3">
            <a:alphaModFix/>
          </a:blip>
          <a:srcRect b="0" l="0" r="0" t="0"/>
          <a:stretch/>
        </p:blipFill>
        <p:spPr>
          <a:xfrm>
            <a:off x="3856600" y="1552575"/>
            <a:ext cx="5058800" cy="4010025"/>
          </a:xfrm>
          <a:prstGeom prst="rect">
            <a:avLst/>
          </a:prstGeom>
          <a:noFill/>
          <a:ln>
            <a:noFill/>
          </a:ln>
        </p:spPr>
      </p:pic>
      <p:cxnSp>
        <p:nvCxnSpPr>
          <p:cNvPr id="1625" name="Google Shape;1625;p80"/>
          <p:cNvCxnSpPr/>
          <p:nvPr/>
        </p:nvCxnSpPr>
        <p:spPr>
          <a:xfrm>
            <a:off x="4419600" y="2209800"/>
            <a:ext cx="3810000" cy="2819400"/>
          </a:xfrm>
          <a:prstGeom prst="straightConnector1">
            <a:avLst/>
          </a:prstGeom>
          <a:solidFill>
            <a:schemeClr val="accent1"/>
          </a:solidFill>
          <a:ln cap="flat" cmpd="sng" w="9525">
            <a:solidFill>
              <a:schemeClr val="dk1"/>
            </a:solidFill>
            <a:prstDash val="solid"/>
            <a:round/>
            <a:headEnd len="sm" w="sm" type="none"/>
            <a:tailEnd len="sm" w="sm" type="none"/>
          </a:ln>
        </p:spPr>
      </p:cxnSp>
      <p:sp>
        <p:nvSpPr>
          <p:cNvPr id="1626" name="Google Shape;1626;p80"/>
          <p:cNvSpPr txBox="1"/>
          <p:nvPr/>
        </p:nvSpPr>
        <p:spPr>
          <a:xfrm>
            <a:off x="1333500" y="6324600"/>
            <a:ext cx="6477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r:id="rId4"/>
              </a:rPr>
              <a:t>https://www.kdnuggets.com/2017/08/support-vector-machines-learning-svms-examples.html</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81"/>
          <p:cNvSpPr txBox="1"/>
          <p:nvPr>
            <p:ph idx="1" type="body"/>
          </p:nvPr>
        </p:nvSpPr>
        <p:spPr>
          <a:xfrm>
            <a:off x="304800" y="1600200"/>
            <a:ext cx="28194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910"/>
              <a:buChar char="■"/>
            </a:pPr>
            <a:r>
              <a:rPr lang="en-US" sz="1400"/>
              <a:t>Note how the line “tilts” as we increase the value of C. At high values, it tries to accommodate the labels of most of the red points present at the bottom right of the plots. This is probably not what we want for test data. The first plot with C=0.01 seems to capture the general trend better, although it suffers from a lower accuracy on the training data compared to higher values for C.</a:t>
            </a:r>
            <a:endParaRPr/>
          </a:p>
          <a:p>
            <a:pPr indent="-342900" lvl="0" marL="342900" rtl="0" algn="l">
              <a:spcBef>
                <a:spcPts val="280"/>
              </a:spcBef>
              <a:spcAft>
                <a:spcPts val="0"/>
              </a:spcAft>
              <a:buSzPts val="910"/>
              <a:buChar char="■"/>
            </a:pPr>
            <a:r>
              <a:rPr lang="en-US" sz="1400"/>
              <a:t>And since this is a trade-off, note how the width of the margin shrinks as we increase the value of C.</a:t>
            </a:r>
            <a:endParaRPr/>
          </a:p>
          <a:p>
            <a:pPr indent="-276860" lvl="0" marL="342900" rtl="0" algn="l">
              <a:spcBef>
                <a:spcPts val="320"/>
              </a:spcBef>
              <a:spcAft>
                <a:spcPts val="0"/>
              </a:spcAft>
              <a:buSzPts val="1040"/>
              <a:buNone/>
            </a:pPr>
            <a:r>
              <a:t/>
            </a:r>
            <a:endParaRPr sz="1600"/>
          </a:p>
        </p:txBody>
      </p:sp>
      <p:sp>
        <p:nvSpPr>
          <p:cNvPr id="1632" name="Google Shape;1632;p8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633" name="Google Shape;1633;p8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s://cdn-images-1.medium.com/max/800/0*-_oXIrD3FQUA4YpW." id="1634" name="Google Shape;1634;p81"/>
          <p:cNvPicPr preferRelativeResize="0"/>
          <p:nvPr/>
        </p:nvPicPr>
        <p:blipFill rotWithShape="1">
          <a:blip r:embed="rId3">
            <a:alphaModFix/>
          </a:blip>
          <a:srcRect b="0" l="0" r="0" t="0"/>
          <a:stretch/>
        </p:blipFill>
        <p:spPr>
          <a:xfrm>
            <a:off x="3200400" y="1587499"/>
            <a:ext cx="5639279" cy="4556125"/>
          </a:xfrm>
          <a:prstGeom prst="rect">
            <a:avLst/>
          </a:prstGeom>
          <a:noFill/>
          <a:ln>
            <a:noFill/>
          </a:ln>
        </p:spPr>
      </p:pic>
      <p:sp>
        <p:nvSpPr>
          <p:cNvPr id="1635" name="Google Shape;1635;p81"/>
          <p:cNvSpPr/>
          <p:nvPr/>
        </p:nvSpPr>
        <p:spPr>
          <a:xfrm>
            <a:off x="381000" y="228600"/>
            <a:ext cx="8610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Hard Margin vs. Soft Margin</a:t>
            </a:r>
            <a:endParaRPr/>
          </a:p>
        </p:txBody>
      </p:sp>
      <p:sp>
        <p:nvSpPr>
          <p:cNvPr id="1636" name="Google Shape;1636;p81"/>
          <p:cNvSpPr txBox="1"/>
          <p:nvPr/>
        </p:nvSpPr>
        <p:spPr>
          <a:xfrm>
            <a:off x="1333500" y="6324600"/>
            <a:ext cx="6477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r:id="rId4"/>
              </a:rPr>
              <a:t>https://www.kdnuggets.com/2017/08/support-vector-machines-learning-svms-examples.html</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1" name="Shape 1641"/>
        <p:cNvGrpSpPr/>
        <p:nvPr/>
      </p:nvGrpSpPr>
      <p:grpSpPr>
        <a:xfrm>
          <a:off x="0" y="0"/>
          <a:ext cx="0" cy="0"/>
          <a:chOff x="0" y="0"/>
          <a:chExt cx="0" cy="0"/>
        </a:xfrm>
      </p:grpSpPr>
      <p:sp>
        <p:nvSpPr>
          <p:cNvPr id="1642" name="Google Shape;1642;p82"/>
          <p:cNvSpPr/>
          <p:nvPr/>
        </p:nvSpPr>
        <p:spPr>
          <a:xfrm>
            <a:off x="4572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Linear SVMs:  Overview</a:t>
            </a:r>
            <a:endParaRPr/>
          </a:p>
        </p:txBody>
      </p:sp>
      <p:sp>
        <p:nvSpPr>
          <p:cNvPr id="1643" name="Google Shape;1643;p82"/>
          <p:cNvSpPr/>
          <p:nvPr/>
        </p:nvSpPr>
        <p:spPr>
          <a:xfrm>
            <a:off x="457200" y="838200"/>
            <a:ext cx="8229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300"/>
              <a:buFont typeface="Noto Sans Symbols"/>
              <a:buChar char="■"/>
            </a:pPr>
            <a:r>
              <a:rPr lang="en-US" sz="2000">
                <a:solidFill>
                  <a:schemeClr val="dk1"/>
                </a:solidFill>
                <a:latin typeface="Arial"/>
                <a:ea typeface="Arial"/>
                <a:cs typeface="Arial"/>
                <a:sym typeface="Arial"/>
              </a:rPr>
              <a:t>The classifier is a </a:t>
            </a:r>
            <a:r>
              <a:rPr i="1" lang="en-US" sz="2000">
                <a:solidFill>
                  <a:schemeClr val="dk1"/>
                </a:solidFill>
                <a:latin typeface="Arial"/>
                <a:ea typeface="Arial"/>
                <a:cs typeface="Arial"/>
                <a:sym typeface="Arial"/>
              </a:rPr>
              <a:t>separating hyperplane.</a:t>
            </a:r>
            <a:endParaRPr sz="2000">
              <a:solidFill>
                <a:schemeClr val="dk1"/>
              </a:solidFill>
              <a:latin typeface="Arial"/>
              <a:ea typeface="Arial"/>
              <a:cs typeface="Arial"/>
              <a:sym typeface="Arial"/>
            </a:endParaRPr>
          </a:p>
          <a:p>
            <a:pPr indent="-342900" lvl="0" marL="342900" marR="0" rtl="0" algn="l">
              <a:spcBef>
                <a:spcPts val="400"/>
              </a:spcBef>
              <a:spcAft>
                <a:spcPts val="0"/>
              </a:spcAft>
              <a:buClr>
                <a:schemeClr val="accent1"/>
              </a:buClr>
              <a:buSzPts val="1300"/>
              <a:buFont typeface="Noto Sans Symbols"/>
              <a:buChar char="■"/>
            </a:pPr>
            <a:r>
              <a:rPr lang="en-US" sz="2000">
                <a:solidFill>
                  <a:schemeClr val="dk1"/>
                </a:solidFill>
                <a:latin typeface="Arial"/>
                <a:ea typeface="Arial"/>
                <a:cs typeface="Arial"/>
                <a:sym typeface="Arial"/>
              </a:rPr>
              <a:t>Most </a:t>
            </a:r>
            <a:r>
              <a:rPr lang="en-US" sz="2000">
                <a:solidFill>
                  <a:schemeClr val="dk1"/>
                </a:solidFill>
                <a:latin typeface="Times New Roman"/>
                <a:ea typeface="Times New Roman"/>
                <a:cs typeface="Times New Roman"/>
                <a:sym typeface="Times New Roman"/>
              </a:rPr>
              <a:t>“</a:t>
            </a:r>
            <a:r>
              <a:rPr lang="en-US" sz="2000">
                <a:solidFill>
                  <a:schemeClr val="dk1"/>
                </a:solidFill>
                <a:latin typeface="Arial"/>
                <a:ea typeface="Arial"/>
                <a:cs typeface="Arial"/>
                <a:sym typeface="Arial"/>
              </a:rPr>
              <a:t>important</a:t>
            </a:r>
            <a:r>
              <a:rPr lang="en-US" sz="2000">
                <a:solidFill>
                  <a:schemeClr val="dk1"/>
                </a:solidFill>
                <a:latin typeface="Times New Roman"/>
                <a:ea typeface="Times New Roman"/>
                <a:cs typeface="Times New Roman"/>
                <a:sym typeface="Times New Roman"/>
              </a:rPr>
              <a:t>”</a:t>
            </a:r>
            <a:r>
              <a:rPr lang="en-US" sz="2000">
                <a:solidFill>
                  <a:schemeClr val="dk1"/>
                </a:solidFill>
                <a:latin typeface="Arial"/>
                <a:ea typeface="Arial"/>
                <a:cs typeface="Arial"/>
                <a:sym typeface="Arial"/>
              </a:rPr>
              <a:t> training points are support vectors; they define the hyperplane.</a:t>
            </a:r>
            <a:endParaRPr/>
          </a:p>
          <a:p>
            <a:pPr indent="-342900" lvl="0" marL="342900" marR="0" rtl="0" algn="l">
              <a:spcBef>
                <a:spcPts val="400"/>
              </a:spcBef>
              <a:spcAft>
                <a:spcPts val="0"/>
              </a:spcAft>
              <a:buClr>
                <a:schemeClr val="accent1"/>
              </a:buClr>
              <a:buSzPts val="1300"/>
              <a:buFont typeface="Noto Sans Symbols"/>
              <a:buChar char="■"/>
            </a:pPr>
            <a:r>
              <a:rPr lang="en-US" sz="2000">
                <a:solidFill>
                  <a:schemeClr val="dk1"/>
                </a:solidFill>
                <a:latin typeface="Arial"/>
                <a:ea typeface="Arial"/>
                <a:cs typeface="Arial"/>
                <a:sym typeface="Arial"/>
              </a:rPr>
              <a:t>Quadratic optimization algorithms can identify which training points x</a:t>
            </a:r>
            <a:r>
              <a:rPr baseline="-25000" lang="en-US" sz="2000">
                <a:solidFill>
                  <a:schemeClr val="dk1"/>
                </a:solidFill>
                <a:latin typeface="Arial"/>
                <a:ea typeface="Arial"/>
                <a:cs typeface="Arial"/>
                <a:sym typeface="Arial"/>
              </a:rPr>
              <a:t>i </a:t>
            </a:r>
            <a:r>
              <a:rPr lang="en-US" sz="2000">
                <a:solidFill>
                  <a:schemeClr val="dk1"/>
                </a:solidFill>
                <a:latin typeface="Arial"/>
                <a:ea typeface="Arial"/>
                <a:cs typeface="Arial"/>
                <a:sym typeface="Arial"/>
              </a:rPr>
              <a:t>are support vectors with non-zero Lagrangian multipliers </a:t>
            </a:r>
            <a:r>
              <a:rPr i="1" lang="en-US" sz="2000">
                <a:solidFill>
                  <a:schemeClr val="dk1"/>
                </a:solidFill>
                <a:latin typeface="Arial"/>
                <a:ea typeface="Arial"/>
                <a:cs typeface="Arial"/>
                <a:sym typeface="Arial"/>
              </a:rPr>
              <a:t>α</a:t>
            </a:r>
            <a:r>
              <a:rPr baseline="-25000" i="1" lang="en-US" sz="2000">
                <a:solidFill>
                  <a:schemeClr val="dk1"/>
                </a:solidFill>
                <a:latin typeface="Arial"/>
                <a:ea typeface="Arial"/>
                <a:cs typeface="Arial"/>
                <a:sym typeface="Arial"/>
              </a:rPr>
              <a:t>i</a:t>
            </a:r>
            <a:r>
              <a:rPr i="1"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a:p>
            <a:pPr indent="-342900" lvl="0" marL="342900" marR="0" rtl="0" algn="l">
              <a:spcBef>
                <a:spcPts val="480"/>
              </a:spcBef>
              <a:spcAft>
                <a:spcPts val="0"/>
              </a:spcAft>
              <a:buClr>
                <a:schemeClr val="accent1"/>
              </a:buClr>
              <a:buSzPts val="1300"/>
              <a:buFont typeface="Noto Sans Symbols"/>
              <a:buChar char="■"/>
            </a:pPr>
            <a:r>
              <a:rPr lang="en-US" sz="2000">
                <a:solidFill>
                  <a:schemeClr val="dk1"/>
                </a:solidFill>
                <a:latin typeface="Arial"/>
                <a:ea typeface="Arial"/>
                <a:cs typeface="Arial"/>
                <a:sym typeface="Arial"/>
              </a:rPr>
              <a:t>Both in the dual formulation of the problem and in the solution training points appear only inside dot products:</a:t>
            </a:r>
            <a:r>
              <a:rPr lang="en-US" sz="2400">
                <a:solidFill>
                  <a:schemeClr val="dk1"/>
                </a:solidFill>
                <a:latin typeface="Arial"/>
                <a:ea typeface="Arial"/>
                <a:cs typeface="Arial"/>
                <a:sym typeface="Arial"/>
              </a:rPr>
              <a:t> </a:t>
            </a:r>
            <a:endParaRPr/>
          </a:p>
          <a:p>
            <a:pPr indent="-243840" lvl="0" marL="342900" marR="0" rtl="0" algn="l">
              <a:spcBef>
                <a:spcPts val="480"/>
              </a:spcBef>
              <a:spcAft>
                <a:spcPts val="0"/>
              </a:spcAft>
              <a:buClr>
                <a:schemeClr val="accent1"/>
              </a:buClr>
              <a:buSzPts val="1560"/>
              <a:buFont typeface="Noto Sans Symbols"/>
              <a:buNone/>
            </a:pPr>
            <a:r>
              <a:t/>
            </a:r>
            <a:endParaRPr b="1" baseline="-25000" sz="2400">
              <a:solidFill>
                <a:schemeClr val="dk1"/>
              </a:solidFill>
              <a:latin typeface="Arial"/>
              <a:ea typeface="Arial"/>
              <a:cs typeface="Arial"/>
              <a:sym typeface="Arial"/>
            </a:endParaRPr>
          </a:p>
        </p:txBody>
      </p:sp>
      <p:sp>
        <p:nvSpPr>
          <p:cNvPr id="1644" name="Google Shape;1644;p82"/>
          <p:cNvSpPr txBox="1"/>
          <p:nvPr/>
        </p:nvSpPr>
        <p:spPr>
          <a:xfrm>
            <a:off x="685800" y="3540125"/>
            <a:ext cx="7696200" cy="1336675"/>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Find </a:t>
            </a:r>
            <a:r>
              <a:rPr b="1" i="1" lang="en-US" sz="2000">
                <a:solidFill>
                  <a:schemeClr val="dk1"/>
                </a:solidFill>
                <a:latin typeface="Times New Roman"/>
                <a:ea typeface="Times New Roman"/>
                <a:cs typeface="Times New Roman"/>
                <a:sym typeface="Times New Roman"/>
              </a:rPr>
              <a:t>α</a:t>
            </a:r>
            <a:r>
              <a:rPr b="1" baseline="-25000" i="1" lang="en-US" sz="2000">
                <a:solidFill>
                  <a:schemeClr val="dk1"/>
                </a:solidFill>
                <a:latin typeface="Times New Roman"/>
                <a:ea typeface="Times New Roman"/>
                <a:cs typeface="Times New Roman"/>
                <a:sym typeface="Times New Roman"/>
              </a:rPr>
              <a:t>1</a:t>
            </a:r>
            <a:r>
              <a:rPr b="1" i="1" lang="en-US" sz="2000">
                <a:solidFill>
                  <a:schemeClr val="dk1"/>
                </a:solidFill>
                <a:latin typeface="Times New Roman"/>
                <a:ea typeface="Times New Roman"/>
                <a:cs typeface="Times New Roman"/>
                <a:sym typeface="Times New Roman"/>
              </a:rPr>
              <a:t>…α</a:t>
            </a:r>
            <a:r>
              <a:rPr b="1" baseline="-25000" i="1" lang="en-US" sz="2000">
                <a:solidFill>
                  <a:schemeClr val="dk1"/>
                </a:solidFill>
                <a:latin typeface="Times New Roman"/>
                <a:ea typeface="Times New Roman"/>
                <a:cs typeface="Times New Roman"/>
                <a:sym typeface="Times New Roman"/>
              </a:rPr>
              <a:t>N</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such that</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Q(α) =Σ</a:t>
            </a:r>
            <a:r>
              <a:rPr b="1" i="1" lang="en-US" sz="2000">
                <a:solidFill>
                  <a:schemeClr val="dk1"/>
                </a:solidFill>
                <a:latin typeface="Times New Roman"/>
                <a:ea typeface="Times New Roman"/>
                <a:cs typeface="Times New Roman"/>
                <a:sym typeface="Times New Roman"/>
              </a:rPr>
              <a:t>α</a:t>
            </a:r>
            <a:r>
              <a:rPr b="1" baseline="-25000" i="1" lang="en-US" sz="2000">
                <a:solidFill>
                  <a:schemeClr val="dk1"/>
                </a:solidFill>
                <a:latin typeface="Times New Roman"/>
                <a:ea typeface="Times New Roman"/>
                <a:cs typeface="Times New Roman"/>
                <a:sym typeface="Times New Roman"/>
              </a:rPr>
              <a:t>i</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 ½ΣΣ</a:t>
            </a:r>
            <a:r>
              <a:rPr b="1" i="1" lang="en-US" sz="2000">
                <a:solidFill>
                  <a:schemeClr val="dk1"/>
                </a:solidFill>
                <a:latin typeface="Times New Roman"/>
                <a:ea typeface="Times New Roman"/>
                <a:cs typeface="Times New Roman"/>
                <a:sym typeface="Times New Roman"/>
              </a:rPr>
              <a:t>α</a:t>
            </a:r>
            <a:r>
              <a:rPr b="1" baseline="-25000" i="1" lang="en-US" sz="2000">
                <a:solidFill>
                  <a:schemeClr val="dk1"/>
                </a:solidFill>
                <a:latin typeface="Times New Roman"/>
                <a:ea typeface="Times New Roman"/>
                <a:cs typeface="Times New Roman"/>
                <a:sym typeface="Times New Roman"/>
              </a:rPr>
              <a:t>i</a:t>
            </a:r>
            <a:r>
              <a:rPr b="1" i="1" lang="en-US" sz="2000">
                <a:solidFill>
                  <a:schemeClr val="dk1"/>
                </a:solidFill>
                <a:latin typeface="Times New Roman"/>
                <a:ea typeface="Times New Roman"/>
                <a:cs typeface="Times New Roman"/>
                <a:sym typeface="Times New Roman"/>
              </a:rPr>
              <a:t>α</a:t>
            </a:r>
            <a:r>
              <a:rPr b="1" baseline="-25000" i="1" lang="en-US" sz="2000">
                <a:solidFill>
                  <a:schemeClr val="dk1"/>
                </a:solidFill>
                <a:latin typeface="Times New Roman"/>
                <a:ea typeface="Times New Roman"/>
                <a:cs typeface="Times New Roman"/>
                <a:sym typeface="Times New Roman"/>
              </a:rPr>
              <a:t>j</a:t>
            </a:r>
            <a:r>
              <a:rPr b="1" i="1" lang="en-US" sz="2000">
                <a:solidFill>
                  <a:schemeClr val="dk1"/>
                </a:solidFill>
                <a:latin typeface="Times New Roman"/>
                <a:ea typeface="Times New Roman"/>
                <a:cs typeface="Times New Roman"/>
                <a:sym typeface="Times New Roman"/>
              </a:rPr>
              <a:t>y</a:t>
            </a:r>
            <a:r>
              <a:rPr b="1" baseline="-25000" i="1" lang="en-US" sz="2000">
                <a:solidFill>
                  <a:schemeClr val="dk1"/>
                </a:solidFill>
                <a:latin typeface="Times New Roman"/>
                <a:ea typeface="Times New Roman"/>
                <a:cs typeface="Times New Roman"/>
                <a:sym typeface="Times New Roman"/>
              </a:rPr>
              <a:t>i</a:t>
            </a:r>
            <a:r>
              <a:rPr b="1" i="1" lang="en-US" sz="2000">
                <a:solidFill>
                  <a:schemeClr val="dk1"/>
                </a:solidFill>
                <a:latin typeface="Times New Roman"/>
                <a:ea typeface="Times New Roman"/>
                <a:cs typeface="Times New Roman"/>
                <a:sym typeface="Times New Roman"/>
              </a:rPr>
              <a:t>y</a:t>
            </a:r>
            <a:r>
              <a:rPr b="1" baseline="-25000" i="1"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 is maximized and </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(1)  Σ</a:t>
            </a:r>
            <a:r>
              <a:rPr b="1" i="1" lang="en-US" sz="2000">
                <a:solidFill>
                  <a:schemeClr val="dk1"/>
                </a:solidFill>
                <a:latin typeface="Times New Roman"/>
                <a:ea typeface="Times New Roman"/>
                <a:cs typeface="Times New Roman"/>
                <a:sym typeface="Times New Roman"/>
              </a:rPr>
              <a:t>α</a:t>
            </a:r>
            <a:r>
              <a:rPr b="1" baseline="-25000" i="1" lang="en-US" sz="2000">
                <a:solidFill>
                  <a:schemeClr val="dk1"/>
                </a:solidFill>
                <a:latin typeface="Times New Roman"/>
                <a:ea typeface="Times New Roman"/>
                <a:cs typeface="Times New Roman"/>
                <a:sym typeface="Times New Roman"/>
              </a:rPr>
              <a:t>i</a:t>
            </a:r>
            <a:r>
              <a:rPr b="1" i="1" lang="en-US" sz="2000">
                <a:solidFill>
                  <a:schemeClr val="dk1"/>
                </a:solidFill>
                <a:latin typeface="Times New Roman"/>
                <a:ea typeface="Times New Roman"/>
                <a:cs typeface="Times New Roman"/>
                <a:sym typeface="Times New Roman"/>
              </a:rPr>
              <a:t>y</a:t>
            </a:r>
            <a:r>
              <a:rPr b="1" baseline="-25000" i="1" lang="en-US" sz="2000">
                <a:solidFill>
                  <a:schemeClr val="dk1"/>
                </a:solidFill>
                <a:latin typeface="Times New Roman"/>
                <a:ea typeface="Times New Roman"/>
                <a:cs typeface="Times New Roman"/>
                <a:sym typeface="Times New Roman"/>
              </a:rPr>
              <a:t>i</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 0</a:t>
            </a:r>
            <a:endParaRPr b="1"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(2)  0 ≤ </a:t>
            </a:r>
            <a:r>
              <a:rPr b="1" i="1" lang="en-US" sz="2000">
                <a:solidFill>
                  <a:schemeClr val="dk1"/>
                </a:solidFill>
                <a:latin typeface="Times New Roman"/>
                <a:ea typeface="Times New Roman"/>
                <a:cs typeface="Times New Roman"/>
                <a:sym typeface="Times New Roman"/>
              </a:rPr>
              <a:t>α</a:t>
            </a:r>
            <a:r>
              <a:rPr b="1" baseline="-25000" i="1" lang="en-US" sz="2000">
                <a:solidFill>
                  <a:schemeClr val="dk1"/>
                </a:solidFill>
                <a:latin typeface="Times New Roman"/>
                <a:ea typeface="Times New Roman"/>
                <a:cs typeface="Times New Roman"/>
                <a:sym typeface="Times New Roman"/>
              </a:rPr>
              <a:t>i</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 </a:t>
            </a:r>
            <a:r>
              <a:rPr b="1" i="1" lang="en-US" sz="2000">
                <a:solidFill>
                  <a:schemeClr val="dk1"/>
                </a:solidFill>
                <a:latin typeface="Times New Roman"/>
                <a:ea typeface="Times New Roman"/>
                <a:cs typeface="Times New Roman"/>
                <a:sym typeface="Times New Roman"/>
              </a:rPr>
              <a:t>C</a:t>
            </a:r>
            <a:r>
              <a:rPr b="1" lang="en-US" sz="2000">
                <a:solidFill>
                  <a:schemeClr val="dk1"/>
                </a:solidFill>
                <a:latin typeface="Times New Roman"/>
                <a:ea typeface="Times New Roman"/>
                <a:cs typeface="Times New Roman"/>
                <a:sym typeface="Times New Roman"/>
              </a:rPr>
              <a:t> for all </a:t>
            </a:r>
            <a:r>
              <a:rPr b="1" i="1" lang="en-US" sz="2000">
                <a:solidFill>
                  <a:schemeClr val="dk1"/>
                </a:solidFill>
                <a:latin typeface="Times New Roman"/>
                <a:ea typeface="Times New Roman"/>
                <a:cs typeface="Times New Roman"/>
                <a:sym typeface="Times New Roman"/>
              </a:rPr>
              <a:t>α</a:t>
            </a:r>
            <a:r>
              <a:rPr b="1" baseline="-25000" i="1" lang="en-US" sz="2000">
                <a:solidFill>
                  <a:schemeClr val="dk1"/>
                </a:solidFill>
                <a:latin typeface="Times New Roman"/>
                <a:ea typeface="Times New Roman"/>
                <a:cs typeface="Times New Roman"/>
                <a:sym typeface="Times New Roman"/>
              </a:rPr>
              <a:t>i</a:t>
            </a:r>
            <a:endParaRPr/>
          </a:p>
        </p:txBody>
      </p:sp>
      <p:sp>
        <p:nvSpPr>
          <p:cNvPr id="1645" name="Google Shape;1645;p82"/>
          <p:cNvSpPr/>
          <p:nvPr/>
        </p:nvSpPr>
        <p:spPr>
          <a:xfrm>
            <a:off x="3276600" y="3810000"/>
            <a:ext cx="533400" cy="533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46" name="Google Shape;1646;p82"/>
          <p:cNvSpPr txBox="1"/>
          <p:nvPr/>
        </p:nvSpPr>
        <p:spPr>
          <a:xfrm>
            <a:off x="1600200" y="5334000"/>
            <a:ext cx="3962400" cy="482600"/>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f</a:t>
            </a:r>
            <a:r>
              <a:rPr b="1" lang="en-US" sz="2000">
                <a:solidFill>
                  <a:schemeClr val="dk1"/>
                </a:solidFill>
                <a:latin typeface="Times New Roman"/>
                <a:ea typeface="Times New Roman"/>
                <a:cs typeface="Times New Roman"/>
                <a:sym typeface="Times New Roman"/>
              </a:rPr>
              <a:t>(x) = </a:t>
            </a:r>
            <a:r>
              <a:rPr b="1" lang="en-US" sz="2400">
                <a:solidFill>
                  <a:schemeClr val="dk1"/>
                </a:solidFill>
                <a:latin typeface="Times New Roman"/>
                <a:ea typeface="Times New Roman"/>
                <a:cs typeface="Times New Roman"/>
                <a:sym typeface="Times New Roman"/>
              </a:rPr>
              <a:t>Σ</a:t>
            </a:r>
            <a:r>
              <a:rPr b="1" i="1" lang="en-US" sz="2000">
                <a:solidFill>
                  <a:schemeClr val="dk1"/>
                </a:solidFill>
                <a:latin typeface="Times New Roman"/>
                <a:ea typeface="Times New Roman"/>
                <a:cs typeface="Times New Roman"/>
                <a:sym typeface="Times New Roman"/>
              </a:rPr>
              <a:t>α</a:t>
            </a:r>
            <a:r>
              <a:rPr b="1" baseline="-25000" i="1" lang="en-US" sz="2000">
                <a:solidFill>
                  <a:schemeClr val="dk1"/>
                </a:solidFill>
                <a:latin typeface="Times New Roman"/>
                <a:ea typeface="Times New Roman"/>
                <a:cs typeface="Times New Roman"/>
                <a:sym typeface="Times New Roman"/>
              </a:rPr>
              <a:t>i</a:t>
            </a:r>
            <a:r>
              <a:rPr b="1" i="1" lang="en-US" sz="2000">
                <a:solidFill>
                  <a:schemeClr val="dk1"/>
                </a:solidFill>
                <a:latin typeface="Times New Roman"/>
                <a:ea typeface="Times New Roman"/>
                <a:cs typeface="Times New Roman"/>
                <a:sym typeface="Times New Roman"/>
              </a:rPr>
              <a:t>y</a:t>
            </a:r>
            <a:r>
              <a:rPr b="1" baseline="-25000" i="1"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 + </a:t>
            </a:r>
            <a:r>
              <a:rPr b="1" i="1" lang="en-US" sz="2000">
                <a:solidFill>
                  <a:schemeClr val="dk1"/>
                </a:solidFill>
                <a:latin typeface="Times New Roman"/>
                <a:ea typeface="Times New Roman"/>
                <a:cs typeface="Times New Roman"/>
                <a:sym typeface="Times New Roman"/>
              </a:rPr>
              <a:t>b</a:t>
            </a:r>
            <a:endParaRPr/>
          </a:p>
        </p:txBody>
      </p:sp>
      <p:sp>
        <p:nvSpPr>
          <p:cNvPr id="1647" name="Google Shape;1647;p82"/>
          <p:cNvSpPr/>
          <p:nvPr/>
        </p:nvSpPr>
        <p:spPr>
          <a:xfrm>
            <a:off x="3124200" y="5410200"/>
            <a:ext cx="457200" cy="3810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48" name="Google Shape;1648;p8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649" name="Google Shape;1649;p8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sp>
        <p:nvSpPr>
          <p:cNvPr id="1655" name="Google Shape;1655;p83"/>
          <p:cNvSpPr/>
          <p:nvPr/>
        </p:nvSpPr>
        <p:spPr>
          <a:xfrm>
            <a:off x="381000" y="228600"/>
            <a:ext cx="48006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Non-linear SVMs</a:t>
            </a:r>
            <a:endParaRPr/>
          </a:p>
        </p:txBody>
      </p:sp>
      <p:sp>
        <p:nvSpPr>
          <p:cNvPr id="1656" name="Google Shape;1656;p83"/>
          <p:cNvSpPr/>
          <p:nvPr/>
        </p:nvSpPr>
        <p:spPr>
          <a:xfrm>
            <a:off x="381000" y="1066800"/>
            <a:ext cx="8229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XOR Data is not linearly separable</a:t>
            </a:r>
            <a:endParaRPr/>
          </a:p>
        </p:txBody>
      </p:sp>
      <p:sp>
        <p:nvSpPr>
          <p:cNvPr id="1657" name="Google Shape;1657;p83"/>
          <p:cNvSpPr txBox="1"/>
          <p:nvPr/>
        </p:nvSpPr>
        <p:spPr>
          <a:xfrm>
            <a:off x="3581400" y="5638800"/>
            <a:ext cx="342900" cy="3667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0</a:t>
            </a:r>
            <a:endParaRPr/>
          </a:p>
        </p:txBody>
      </p:sp>
      <p:sp>
        <p:nvSpPr>
          <p:cNvPr id="1658" name="Google Shape;1658;p83"/>
          <p:cNvSpPr txBox="1"/>
          <p:nvPr/>
        </p:nvSpPr>
        <p:spPr>
          <a:xfrm>
            <a:off x="5486400" y="4162425"/>
            <a:ext cx="3209925" cy="3698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Mapping (x1, x2) to (x1, x1.x2) </a:t>
            </a:r>
            <a:endParaRPr b="1" baseline="30000" sz="1800">
              <a:solidFill>
                <a:schemeClr val="dk1"/>
              </a:solidFill>
              <a:latin typeface="Times New Roman"/>
              <a:ea typeface="Times New Roman"/>
              <a:cs typeface="Times New Roman"/>
              <a:sym typeface="Times New Roman"/>
            </a:endParaRPr>
          </a:p>
        </p:txBody>
      </p:sp>
      <p:graphicFrame>
        <p:nvGraphicFramePr>
          <p:cNvPr id="1659" name="Google Shape;1659;p83"/>
          <p:cNvGraphicFramePr/>
          <p:nvPr/>
        </p:nvGraphicFramePr>
        <p:xfrm>
          <a:off x="838201" y="1727200"/>
          <a:ext cx="3000000" cy="3000000"/>
        </p:xfrm>
        <a:graphic>
          <a:graphicData uri="http://schemas.openxmlformats.org/drawingml/2006/table">
            <a:tbl>
              <a:tblPr bandRow="1" firstRow="1">
                <a:noFill/>
                <a:tableStyleId>{611D9C61-9C0D-412F-BEF7-545CDF8E8FD0}</a:tableStyleId>
              </a:tblPr>
              <a:tblGrid>
                <a:gridCol w="339450"/>
                <a:gridCol w="339450"/>
                <a:gridCol w="1378500"/>
              </a:tblGrid>
              <a:tr h="370850">
                <a:tc>
                  <a:txBody>
                    <a:bodyPr>
                      <a:noAutofit/>
                    </a:bodyPr>
                    <a:lstStyle/>
                    <a:p>
                      <a:pPr indent="0" lvl="0" marL="0" marR="0" rtl="0" algn="l">
                        <a:spcBef>
                          <a:spcPts val="0"/>
                        </a:spcBef>
                        <a:spcAft>
                          <a:spcPts val="0"/>
                        </a:spcAft>
                        <a:buNone/>
                      </a:pPr>
                      <a:r>
                        <a:t/>
                      </a:r>
                      <a:endParaRPr sz="1800"/>
                    </a:p>
                  </a:txBody>
                  <a:tcPr marT="45725" marB="45725" marR="91450" marL="91450"/>
                </a:tc>
                <a:tc>
                  <a:txBody>
                    <a:bodyPr>
                      <a:noAutofit/>
                    </a:bodyPr>
                    <a:lstStyle/>
                    <a:p>
                      <a:pPr indent="0" lvl="0" marL="0" marR="0" rtl="0" algn="l">
                        <a:spcBef>
                          <a:spcPts val="0"/>
                        </a:spcBef>
                        <a:spcAft>
                          <a:spcPts val="0"/>
                        </a:spcAft>
                        <a:buNone/>
                      </a:pPr>
                      <a:r>
                        <a:t/>
                      </a:r>
                      <a:endParaRPr sz="1800"/>
                    </a:p>
                  </a:txBody>
                  <a:tcPr marT="45725" marB="45725" marR="91450" marL="91450"/>
                </a:tc>
                <a:tc>
                  <a:txBody>
                    <a:bodyPr>
                      <a:noAutofit/>
                    </a:bodyPr>
                    <a:lstStyle/>
                    <a:p>
                      <a:pPr indent="0" lvl="0" marL="0" marR="0" rtl="0" algn="l">
                        <a:spcBef>
                          <a:spcPts val="0"/>
                        </a:spcBef>
                        <a:spcAft>
                          <a:spcPts val="0"/>
                        </a:spcAft>
                        <a:buNone/>
                      </a:pPr>
                      <a:r>
                        <a:t/>
                      </a:r>
                      <a:endParaRPr sz="1800"/>
                    </a:p>
                  </a:txBody>
                  <a:tcPr marT="45725" marB="45725" marR="91450" marL="91450"/>
                </a:tc>
              </a:tr>
              <a:tr h="370850">
                <a:tc>
                  <a:txBody>
                    <a:bodyPr>
                      <a:noAutofit/>
                    </a:bodyPr>
                    <a:lstStyle/>
                    <a:p>
                      <a:pPr indent="0" lvl="0" marL="0" marR="0" rtl="0" algn="l">
                        <a:spcBef>
                          <a:spcPts val="0"/>
                        </a:spcBef>
                        <a:spcAft>
                          <a:spcPts val="0"/>
                        </a:spcAft>
                        <a:buNone/>
                      </a:pPr>
                      <a:r>
                        <a:rPr lang="en-US" sz="1800"/>
                        <a:t>0</a:t>
                      </a:r>
                      <a:endParaRPr sz="1800"/>
                    </a:p>
                  </a:txBody>
                  <a:tcPr marT="45725" marB="45725" marR="91450" marL="91450"/>
                </a:tc>
                <a:tc>
                  <a:txBody>
                    <a:bodyPr>
                      <a:noAutofit/>
                    </a:bodyPr>
                    <a:lstStyle/>
                    <a:p>
                      <a:pPr indent="0" lvl="0" marL="0" marR="0" rtl="0" algn="l">
                        <a:spcBef>
                          <a:spcPts val="0"/>
                        </a:spcBef>
                        <a:spcAft>
                          <a:spcPts val="0"/>
                        </a:spcAft>
                        <a:buNone/>
                      </a:pPr>
                      <a:r>
                        <a:rPr lang="en-US" sz="1800"/>
                        <a:t>0</a:t>
                      </a:r>
                      <a:endParaRPr sz="1800"/>
                    </a:p>
                  </a:txBody>
                  <a:tcPr marT="45725" marB="45725" marR="91450" marL="91450"/>
                </a:tc>
                <a:tc>
                  <a:txBody>
                    <a:bodyPr>
                      <a:noAutofit/>
                    </a:bodyPr>
                    <a:lstStyle/>
                    <a:p>
                      <a:pPr indent="0" lvl="0" marL="0" marR="0" rtl="0" algn="r">
                        <a:spcBef>
                          <a:spcPts val="0"/>
                        </a:spcBef>
                        <a:spcAft>
                          <a:spcPts val="0"/>
                        </a:spcAft>
                        <a:buNone/>
                      </a:pPr>
                      <a:r>
                        <a:rPr lang="en-US" sz="1800"/>
                        <a:t>0</a:t>
                      </a:r>
                      <a:endParaRPr sz="1800"/>
                    </a:p>
                  </a:txBody>
                  <a:tcPr marT="45725" marB="45725" marR="91450" marL="91450"/>
                </a:tc>
              </a:tr>
              <a:tr h="370850">
                <a:tc>
                  <a:txBody>
                    <a:bodyPr>
                      <a:noAutofit/>
                    </a:bodyPr>
                    <a:lstStyle/>
                    <a:p>
                      <a:pPr indent="0" lvl="0" marL="0" marR="0" rtl="0" algn="l">
                        <a:spcBef>
                          <a:spcPts val="0"/>
                        </a:spcBef>
                        <a:spcAft>
                          <a:spcPts val="0"/>
                        </a:spcAft>
                        <a:buNone/>
                      </a:pPr>
                      <a:r>
                        <a:rPr lang="en-US" sz="1800"/>
                        <a:t>0</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r">
                        <a:spcBef>
                          <a:spcPts val="0"/>
                        </a:spcBef>
                        <a:spcAft>
                          <a:spcPts val="0"/>
                        </a:spcAft>
                        <a:buNone/>
                      </a:pPr>
                      <a:r>
                        <a:rPr lang="en-US" sz="1800"/>
                        <a:t>1</a:t>
                      </a:r>
                      <a:endParaRPr sz="1800"/>
                    </a:p>
                  </a:txBody>
                  <a:tcPr marT="45725" marB="45725" marR="91450" marL="91450"/>
                </a:tc>
              </a:tr>
              <a:tr h="370850">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0</a:t>
                      </a:r>
                      <a:endParaRPr sz="1800"/>
                    </a:p>
                  </a:txBody>
                  <a:tcPr marT="45725" marB="45725" marR="91450" marL="91450"/>
                </a:tc>
                <a:tc>
                  <a:txBody>
                    <a:bodyPr>
                      <a:noAutofit/>
                    </a:bodyPr>
                    <a:lstStyle/>
                    <a:p>
                      <a:pPr indent="0" lvl="0" marL="0" marR="0" rtl="0" algn="r">
                        <a:spcBef>
                          <a:spcPts val="0"/>
                        </a:spcBef>
                        <a:spcAft>
                          <a:spcPts val="0"/>
                        </a:spcAft>
                        <a:buNone/>
                      </a:pPr>
                      <a:r>
                        <a:rPr lang="en-US" sz="1800"/>
                        <a:t>1</a:t>
                      </a:r>
                      <a:endParaRPr sz="1800"/>
                    </a:p>
                  </a:txBody>
                  <a:tcPr marT="45725" marB="45725" marR="91450" marL="91450"/>
                </a:tc>
              </a:tr>
              <a:tr h="370850">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r">
                        <a:spcBef>
                          <a:spcPts val="0"/>
                        </a:spcBef>
                        <a:spcAft>
                          <a:spcPts val="0"/>
                        </a:spcAft>
                        <a:buNone/>
                      </a:pPr>
                      <a:r>
                        <a:rPr lang="en-US" sz="1800"/>
                        <a:t>0</a:t>
                      </a:r>
                      <a:endParaRPr sz="1800"/>
                    </a:p>
                  </a:txBody>
                  <a:tcPr marT="45725" marB="45725" marR="91450" marL="91450"/>
                </a:tc>
              </a:tr>
            </a:tbl>
          </a:graphicData>
        </a:graphic>
      </p:graphicFrame>
      <p:pic>
        <p:nvPicPr>
          <p:cNvPr id="1660" name="Google Shape;1660;p83"/>
          <p:cNvPicPr preferRelativeResize="0"/>
          <p:nvPr/>
        </p:nvPicPr>
        <p:blipFill rotWithShape="1">
          <a:blip r:embed="rId3">
            <a:alphaModFix/>
          </a:blip>
          <a:srcRect b="0" l="0" r="0" t="0"/>
          <a:stretch/>
        </p:blipFill>
        <p:spPr>
          <a:xfrm>
            <a:off x="3581400" y="1828800"/>
            <a:ext cx="5114925" cy="1798638"/>
          </a:xfrm>
          <a:prstGeom prst="rect">
            <a:avLst/>
          </a:prstGeom>
          <a:noFill/>
          <a:ln>
            <a:noFill/>
          </a:ln>
        </p:spPr>
      </p:pic>
      <p:graphicFrame>
        <p:nvGraphicFramePr>
          <p:cNvPr id="1661" name="Google Shape;1661;p83"/>
          <p:cNvGraphicFramePr/>
          <p:nvPr/>
        </p:nvGraphicFramePr>
        <p:xfrm>
          <a:off x="876300" y="4162425"/>
          <a:ext cx="3000000" cy="3000000"/>
        </p:xfrm>
        <a:graphic>
          <a:graphicData uri="http://schemas.openxmlformats.org/drawingml/2006/table">
            <a:tbl>
              <a:tblPr bandRow="1" firstRow="1">
                <a:noFill/>
                <a:tableStyleId>{611D9C61-9C0D-412F-BEF7-545CDF8E8FD0}</a:tableStyleId>
              </a:tblPr>
              <a:tblGrid>
                <a:gridCol w="469900"/>
                <a:gridCol w="506050"/>
                <a:gridCol w="1156675"/>
                <a:gridCol w="2096475"/>
              </a:tblGrid>
              <a:tr h="370850">
                <a:tc>
                  <a:txBody>
                    <a:bodyPr>
                      <a:noAutofit/>
                    </a:bodyPr>
                    <a:lstStyle/>
                    <a:p>
                      <a:pPr indent="0" lvl="0" marL="0" marR="0" rtl="0" algn="l">
                        <a:spcBef>
                          <a:spcPts val="0"/>
                        </a:spcBef>
                        <a:spcAft>
                          <a:spcPts val="0"/>
                        </a:spcAft>
                        <a:buNone/>
                      </a:pPr>
                      <a:r>
                        <a:t/>
                      </a:r>
                      <a:endParaRPr sz="1800"/>
                    </a:p>
                  </a:txBody>
                  <a:tcPr marT="45725" marB="45725" marR="91450" marL="91450"/>
                </a:tc>
                <a:tc>
                  <a:txBody>
                    <a:bodyPr>
                      <a:noAutofit/>
                    </a:bodyPr>
                    <a:lstStyle/>
                    <a:p>
                      <a:pPr indent="0" lvl="0" marL="0" marR="0" rtl="0" algn="l">
                        <a:spcBef>
                          <a:spcPts val="0"/>
                        </a:spcBef>
                        <a:spcAft>
                          <a:spcPts val="0"/>
                        </a:spcAft>
                        <a:buNone/>
                      </a:pPr>
                      <a:r>
                        <a:t/>
                      </a:r>
                      <a:endParaRPr sz="1800"/>
                    </a:p>
                  </a:txBody>
                  <a:tcPr marT="45725" marB="45725" marR="91450" marL="91450"/>
                </a:tc>
                <a:tc>
                  <a:txBody>
                    <a:bodyPr>
                      <a:noAutofit/>
                    </a:bodyPr>
                    <a:lstStyle/>
                    <a:p>
                      <a:pPr indent="0" lvl="0" marL="0" marR="0" rtl="0" algn="l">
                        <a:spcBef>
                          <a:spcPts val="0"/>
                        </a:spcBef>
                        <a:spcAft>
                          <a:spcPts val="0"/>
                        </a:spcAft>
                        <a:buNone/>
                      </a:pPr>
                      <a:r>
                        <a:t/>
                      </a:r>
                      <a:endParaRPr sz="1800"/>
                    </a:p>
                  </a:txBody>
                  <a:tcPr marT="45725" marB="45725" marR="91450" marL="91450"/>
                </a:tc>
                <a:tc>
                  <a:txBody>
                    <a:bodyPr>
                      <a:noAutofit/>
                    </a:bodyPr>
                    <a:lstStyle/>
                    <a:p>
                      <a:pPr indent="0" lvl="0" marL="0" marR="0" rtl="0" algn="l">
                        <a:spcBef>
                          <a:spcPts val="0"/>
                        </a:spcBef>
                        <a:spcAft>
                          <a:spcPts val="0"/>
                        </a:spcAft>
                        <a:buNone/>
                      </a:pPr>
                      <a:r>
                        <a:t/>
                      </a:r>
                      <a:endParaRPr sz="1800"/>
                    </a:p>
                  </a:txBody>
                  <a:tcPr marT="45725" marB="45725" marR="91450" marL="91450"/>
                </a:tc>
              </a:tr>
              <a:tr h="370850">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r>
              <a:tr h="370850">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r>
              <a:tr h="370850">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r>
              <a:tr h="370850">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c>
                  <a:txBody>
                    <a:bodyPr>
                      <a:noAutofit/>
                    </a:bodyPr>
                    <a:lstStyle/>
                    <a:p>
                      <a:pPr indent="0" lvl="0" marL="0" marR="0" rtl="0" algn="l">
                        <a:spcBef>
                          <a:spcPts val="0"/>
                        </a:spcBef>
                        <a:spcAft>
                          <a:spcPts val="0"/>
                        </a:spcAft>
                        <a:buNone/>
                      </a:pPr>
                      <a:r>
                        <a:rPr lang="en-US" sz="1800"/>
                        <a:t>+1</a:t>
                      </a:r>
                      <a:endParaRPr sz="1800"/>
                    </a:p>
                  </a:txBody>
                  <a:tcPr marT="45725" marB="45725" marR="91450" marL="91450"/>
                </a:tc>
              </a:tr>
            </a:tbl>
          </a:graphicData>
        </a:graphic>
      </p:graphicFrame>
      <p:sp>
        <p:nvSpPr>
          <p:cNvPr id="1662" name="Google Shape;1662;p8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663" name="Google Shape;1663;p8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84"/>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Garamond"/>
                <a:ea typeface="Garamond"/>
                <a:cs typeface="Garamond"/>
                <a:sym typeface="Garamond"/>
              </a:rPr>
              <a:t>Non-linear SVMs</a:t>
            </a:r>
            <a:endParaRPr/>
          </a:p>
        </p:txBody>
      </p:sp>
      <p:sp>
        <p:nvSpPr>
          <p:cNvPr id="1669" name="Google Shape;1669;p84"/>
          <p:cNvSpPr txBox="1"/>
          <p:nvPr>
            <p:ph idx="1" type="body"/>
          </p:nvPr>
        </p:nvSpPr>
        <p:spPr>
          <a:xfrm>
            <a:off x="457200" y="1600200"/>
            <a:ext cx="3990042"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560"/>
              <a:buChar char="■"/>
            </a:pPr>
            <a:r>
              <a:rPr lang="en-US" sz="2400"/>
              <a:t>Datasets that are linearly separable with some noise work out great!</a:t>
            </a:r>
            <a:endParaRPr/>
          </a:p>
          <a:p>
            <a:pPr indent="-243840" lvl="0" marL="342900" rtl="0" algn="l">
              <a:spcBef>
                <a:spcPts val="480"/>
              </a:spcBef>
              <a:spcAft>
                <a:spcPts val="0"/>
              </a:spcAft>
              <a:buSzPts val="1560"/>
              <a:buNone/>
            </a:pPr>
            <a:r>
              <a:t/>
            </a:r>
            <a:endParaRPr sz="2400"/>
          </a:p>
          <a:p>
            <a:pPr indent="-342900" lvl="0" marL="342900" rtl="0" algn="l">
              <a:spcBef>
                <a:spcPts val="480"/>
              </a:spcBef>
              <a:spcAft>
                <a:spcPts val="0"/>
              </a:spcAft>
              <a:buSzPts val="1560"/>
              <a:buChar char="■"/>
            </a:pPr>
            <a:r>
              <a:rPr lang="en-US" sz="2400"/>
              <a:t>But what are we going to do if the dataset is just too hard? </a:t>
            </a:r>
            <a:endParaRPr/>
          </a:p>
          <a:p>
            <a:pPr indent="-219075" lvl="0" marL="342900" rtl="0" algn="l">
              <a:spcBef>
                <a:spcPts val="600"/>
              </a:spcBef>
              <a:spcAft>
                <a:spcPts val="0"/>
              </a:spcAft>
              <a:buSzPts val="1950"/>
              <a:buNone/>
            </a:pPr>
            <a:r>
              <a:t/>
            </a:r>
            <a:endParaRPr/>
          </a:p>
        </p:txBody>
      </p:sp>
      <p:grpSp>
        <p:nvGrpSpPr>
          <p:cNvPr id="1670" name="Google Shape;1670;p84"/>
          <p:cNvGrpSpPr/>
          <p:nvPr/>
        </p:nvGrpSpPr>
        <p:grpSpPr>
          <a:xfrm>
            <a:off x="4495800" y="3429000"/>
            <a:ext cx="4114800" cy="2362200"/>
            <a:chOff x="1180290" y="1744663"/>
            <a:chExt cx="7003914" cy="4046537"/>
          </a:xfrm>
        </p:grpSpPr>
        <p:cxnSp>
          <p:nvCxnSpPr>
            <p:cNvPr id="1671" name="Google Shape;1671;p84"/>
            <p:cNvCxnSpPr/>
            <p:nvPr/>
          </p:nvCxnSpPr>
          <p:spPr>
            <a:xfrm>
              <a:off x="2882900" y="4579938"/>
              <a:ext cx="112713" cy="112712"/>
            </a:xfrm>
            <a:prstGeom prst="straightConnector1">
              <a:avLst/>
            </a:prstGeom>
            <a:noFill/>
            <a:ln cap="flat" cmpd="sng" w="25550">
              <a:solidFill>
                <a:srgbClr val="00E4A8"/>
              </a:solidFill>
              <a:prstDash val="solid"/>
              <a:round/>
              <a:headEnd len="med" w="med" type="none"/>
              <a:tailEnd len="med" w="med" type="none"/>
            </a:ln>
          </p:spPr>
        </p:cxnSp>
        <p:cxnSp>
          <p:nvCxnSpPr>
            <p:cNvPr id="1672" name="Google Shape;1672;p84"/>
            <p:cNvCxnSpPr/>
            <p:nvPr/>
          </p:nvCxnSpPr>
          <p:spPr>
            <a:xfrm flipH="1">
              <a:off x="2881313" y="4579938"/>
              <a:ext cx="115887" cy="112712"/>
            </a:xfrm>
            <a:prstGeom prst="straightConnector1">
              <a:avLst/>
            </a:prstGeom>
            <a:noFill/>
            <a:ln cap="flat" cmpd="sng" w="25550">
              <a:solidFill>
                <a:srgbClr val="00E4A8"/>
              </a:solidFill>
              <a:prstDash val="solid"/>
              <a:round/>
              <a:headEnd len="med" w="med" type="none"/>
              <a:tailEnd len="med" w="med" type="none"/>
            </a:ln>
          </p:spPr>
        </p:cxnSp>
        <p:cxnSp>
          <p:nvCxnSpPr>
            <p:cNvPr id="1673" name="Google Shape;1673;p84"/>
            <p:cNvCxnSpPr/>
            <p:nvPr/>
          </p:nvCxnSpPr>
          <p:spPr>
            <a:xfrm>
              <a:off x="3581400" y="4579938"/>
              <a:ext cx="112713" cy="112712"/>
            </a:xfrm>
            <a:prstGeom prst="straightConnector1">
              <a:avLst/>
            </a:prstGeom>
            <a:noFill/>
            <a:ln cap="flat" cmpd="sng" w="25550">
              <a:solidFill>
                <a:srgbClr val="00E4A8"/>
              </a:solidFill>
              <a:prstDash val="solid"/>
              <a:round/>
              <a:headEnd len="med" w="med" type="none"/>
              <a:tailEnd len="med" w="med" type="none"/>
            </a:ln>
          </p:spPr>
        </p:cxnSp>
        <p:cxnSp>
          <p:nvCxnSpPr>
            <p:cNvPr id="1674" name="Google Shape;1674;p84"/>
            <p:cNvCxnSpPr/>
            <p:nvPr/>
          </p:nvCxnSpPr>
          <p:spPr>
            <a:xfrm flipH="1">
              <a:off x="3579813" y="4579938"/>
              <a:ext cx="115887" cy="112712"/>
            </a:xfrm>
            <a:prstGeom prst="straightConnector1">
              <a:avLst/>
            </a:prstGeom>
            <a:noFill/>
            <a:ln cap="flat" cmpd="sng" w="25550">
              <a:solidFill>
                <a:srgbClr val="00E4A8"/>
              </a:solidFill>
              <a:prstDash val="solid"/>
              <a:round/>
              <a:headEnd len="med" w="med" type="none"/>
              <a:tailEnd len="med" w="med" type="none"/>
            </a:ln>
          </p:spPr>
        </p:cxnSp>
        <p:cxnSp>
          <p:nvCxnSpPr>
            <p:cNvPr id="1675" name="Google Shape;1675;p84"/>
            <p:cNvCxnSpPr/>
            <p:nvPr/>
          </p:nvCxnSpPr>
          <p:spPr>
            <a:xfrm>
              <a:off x="6372225" y="4579938"/>
              <a:ext cx="111125" cy="112712"/>
            </a:xfrm>
            <a:prstGeom prst="straightConnector1">
              <a:avLst/>
            </a:prstGeom>
            <a:noFill/>
            <a:ln cap="flat" cmpd="sng" w="25550">
              <a:solidFill>
                <a:srgbClr val="00E4A8"/>
              </a:solidFill>
              <a:prstDash val="solid"/>
              <a:round/>
              <a:headEnd len="med" w="med" type="none"/>
              <a:tailEnd len="med" w="med" type="none"/>
            </a:ln>
          </p:spPr>
        </p:cxnSp>
        <p:cxnSp>
          <p:nvCxnSpPr>
            <p:cNvPr id="1676" name="Google Shape;1676;p84"/>
            <p:cNvCxnSpPr/>
            <p:nvPr/>
          </p:nvCxnSpPr>
          <p:spPr>
            <a:xfrm flipH="1">
              <a:off x="6370638" y="4579938"/>
              <a:ext cx="114300" cy="112712"/>
            </a:xfrm>
            <a:prstGeom prst="straightConnector1">
              <a:avLst/>
            </a:prstGeom>
            <a:noFill/>
            <a:ln cap="flat" cmpd="sng" w="25550">
              <a:solidFill>
                <a:srgbClr val="00E4A8"/>
              </a:solidFill>
              <a:prstDash val="solid"/>
              <a:round/>
              <a:headEnd len="med" w="med" type="none"/>
              <a:tailEnd len="med" w="med" type="none"/>
            </a:ln>
          </p:spPr>
        </p:cxnSp>
        <p:sp>
          <p:nvSpPr>
            <p:cNvPr id="1677" name="Google Shape;1677;p84"/>
            <p:cNvSpPr/>
            <p:nvPr/>
          </p:nvSpPr>
          <p:spPr>
            <a:xfrm>
              <a:off x="4941888" y="4545013"/>
              <a:ext cx="192087" cy="192087"/>
            </a:xfrm>
            <a:prstGeom prst="ellipse">
              <a:avLst/>
            </a:prstGeom>
            <a:noFill/>
            <a:ln cap="flat" cmpd="sng" w="38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8" name="Google Shape;1678;p84"/>
            <p:cNvSpPr/>
            <p:nvPr/>
          </p:nvSpPr>
          <p:spPr>
            <a:xfrm>
              <a:off x="5640388" y="4545013"/>
              <a:ext cx="190500" cy="192087"/>
            </a:xfrm>
            <a:prstGeom prst="ellipse">
              <a:avLst/>
            </a:prstGeom>
            <a:noFill/>
            <a:ln cap="flat" cmpd="sng" w="38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9" name="Google Shape;1679;p84"/>
            <p:cNvSpPr/>
            <p:nvPr/>
          </p:nvSpPr>
          <p:spPr>
            <a:xfrm>
              <a:off x="2241550" y="1744663"/>
              <a:ext cx="4883150" cy="3421062"/>
            </a:xfrm>
            <a:custGeom>
              <a:rect b="b" l="l" r="r" t="t"/>
              <a:pathLst>
                <a:path extrusionOk="0" h="9501" w="13566">
                  <a:moveTo>
                    <a:pt x="0" y="0"/>
                  </a:moveTo>
                  <a:lnTo>
                    <a:pt x="189" y="467"/>
                  </a:lnTo>
                  <a:lnTo>
                    <a:pt x="374" y="939"/>
                  </a:lnTo>
                  <a:lnTo>
                    <a:pt x="564" y="1376"/>
                  </a:lnTo>
                  <a:lnTo>
                    <a:pt x="749" y="1812"/>
                  </a:lnTo>
                  <a:lnTo>
                    <a:pt x="970" y="2218"/>
                  </a:lnTo>
                  <a:lnTo>
                    <a:pt x="1159" y="2624"/>
                  </a:lnTo>
                  <a:lnTo>
                    <a:pt x="1345" y="3029"/>
                  </a:lnTo>
                  <a:lnTo>
                    <a:pt x="1534" y="3404"/>
                  </a:lnTo>
                  <a:lnTo>
                    <a:pt x="1719" y="3784"/>
                  </a:lnTo>
                  <a:lnTo>
                    <a:pt x="1940" y="4159"/>
                  </a:lnTo>
                  <a:lnTo>
                    <a:pt x="2125" y="4498"/>
                  </a:lnTo>
                  <a:lnTo>
                    <a:pt x="2315" y="4842"/>
                  </a:lnTo>
                  <a:lnTo>
                    <a:pt x="2500" y="5155"/>
                  </a:lnTo>
                  <a:lnTo>
                    <a:pt x="2690" y="5499"/>
                  </a:lnTo>
                  <a:lnTo>
                    <a:pt x="2910" y="5782"/>
                  </a:lnTo>
                  <a:lnTo>
                    <a:pt x="3095" y="6095"/>
                  </a:lnTo>
                  <a:lnTo>
                    <a:pt x="3285" y="6346"/>
                  </a:lnTo>
                  <a:lnTo>
                    <a:pt x="3470" y="6624"/>
                  </a:lnTo>
                  <a:lnTo>
                    <a:pt x="3660" y="6875"/>
                  </a:lnTo>
                  <a:lnTo>
                    <a:pt x="3876" y="7127"/>
                  </a:lnTo>
                  <a:lnTo>
                    <a:pt x="4065" y="7343"/>
                  </a:lnTo>
                  <a:lnTo>
                    <a:pt x="4251" y="7563"/>
                  </a:lnTo>
                  <a:lnTo>
                    <a:pt x="4440" y="7779"/>
                  </a:lnTo>
                  <a:lnTo>
                    <a:pt x="4626" y="7969"/>
                  </a:lnTo>
                  <a:lnTo>
                    <a:pt x="4846" y="8159"/>
                  </a:lnTo>
                  <a:lnTo>
                    <a:pt x="5031" y="8344"/>
                  </a:lnTo>
                  <a:lnTo>
                    <a:pt x="5221" y="8498"/>
                  </a:lnTo>
                  <a:lnTo>
                    <a:pt x="5411" y="8657"/>
                  </a:lnTo>
                  <a:lnTo>
                    <a:pt x="5596" y="8781"/>
                  </a:lnTo>
                  <a:lnTo>
                    <a:pt x="5816" y="8909"/>
                  </a:lnTo>
                  <a:lnTo>
                    <a:pt x="6001" y="9032"/>
                  </a:lnTo>
                  <a:lnTo>
                    <a:pt x="6191" y="9125"/>
                  </a:lnTo>
                  <a:lnTo>
                    <a:pt x="6376" y="9217"/>
                  </a:lnTo>
                  <a:lnTo>
                    <a:pt x="6566" y="9283"/>
                  </a:lnTo>
                  <a:lnTo>
                    <a:pt x="6782" y="9345"/>
                  </a:lnTo>
                  <a:lnTo>
                    <a:pt x="6972" y="9407"/>
                  </a:lnTo>
                  <a:lnTo>
                    <a:pt x="7157" y="9438"/>
                  </a:lnTo>
                  <a:lnTo>
                    <a:pt x="7346" y="9469"/>
                  </a:lnTo>
                  <a:lnTo>
                    <a:pt x="7532" y="9500"/>
                  </a:lnTo>
                  <a:lnTo>
                    <a:pt x="7752" y="9500"/>
                  </a:lnTo>
                  <a:lnTo>
                    <a:pt x="7942" y="9500"/>
                  </a:lnTo>
                  <a:lnTo>
                    <a:pt x="8127" y="9469"/>
                  </a:lnTo>
                  <a:lnTo>
                    <a:pt x="8317" y="9438"/>
                  </a:lnTo>
                  <a:lnTo>
                    <a:pt x="8502" y="9407"/>
                  </a:lnTo>
                  <a:lnTo>
                    <a:pt x="8722" y="9345"/>
                  </a:lnTo>
                  <a:lnTo>
                    <a:pt x="8908" y="9283"/>
                  </a:lnTo>
                  <a:lnTo>
                    <a:pt x="9097" y="9217"/>
                  </a:lnTo>
                  <a:lnTo>
                    <a:pt x="9282" y="9125"/>
                  </a:lnTo>
                  <a:lnTo>
                    <a:pt x="9472" y="9032"/>
                  </a:lnTo>
                  <a:lnTo>
                    <a:pt x="9693" y="8909"/>
                  </a:lnTo>
                  <a:lnTo>
                    <a:pt x="9878" y="8781"/>
                  </a:lnTo>
                  <a:lnTo>
                    <a:pt x="10067" y="8657"/>
                  </a:lnTo>
                  <a:lnTo>
                    <a:pt x="10253" y="8498"/>
                  </a:lnTo>
                  <a:lnTo>
                    <a:pt x="10442" y="8344"/>
                  </a:lnTo>
                  <a:lnTo>
                    <a:pt x="10658" y="8159"/>
                  </a:lnTo>
                  <a:lnTo>
                    <a:pt x="10848" y="7969"/>
                  </a:lnTo>
                  <a:lnTo>
                    <a:pt x="11033" y="7779"/>
                  </a:lnTo>
                  <a:lnTo>
                    <a:pt x="11223" y="7563"/>
                  </a:lnTo>
                  <a:lnTo>
                    <a:pt x="11408" y="7343"/>
                  </a:lnTo>
                  <a:lnTo>
                    <a:pt x="11629" y="7127"/>
                  </a:lnTo>
                  <a:lnTo>
                    <a:pt x="11814" y="6875"/>
                  </a:lnTo>
                  <a:lnTo>
                    <a:pt x="12003" y="6624"/>
                  </a:lnTo>
                  <a:lnTo>
                    <a:pt x="12193" y="6346"/>
                  </a:lnTo>
                  <a:lnTo>
                    <a:pt x="12378" y="6095"/>
                  </a:lnTo>
                  <a:lnTo>
                    <a:pt x="12599" y="5782"/>
                  </a:lnTo>
                  <a:lnTo>
                    <a:pt x="12784" y="5499"/>
                  </a:lnTo>
                  <a:lnTo>
                    <a:pt x="12974" y="5155"/>
                  </a:lnTo>
                  <a:lnTo>
                    <a:pt x="13159" y="4842"/>
                  </a:lnTo>
                  <a:lnTo>
                    <a:pt x="13348" y="4498"/>
                  </a:lnTo>
                  <a:lnTo>
                    <a:pt x="13565" y="4159"/>
                  </a:lnTo>
                </a:path>
              </a:pathLst>
            </a:custGeom>
            <a:noFill/>
            <a:ln cap="flat" cmpd="sng" w="38150">
              <a:solidFill>
                <a:srgbClr val="0000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680" name="Google Shape;1680;p84"/>
            <p:cNvCxnSpPr/>
            <p:nvPr/>
          </p:nvCxnSpPr>
          <p:spPr>
            <a:xfrm>
              <a:off x="2241550" y="4635500"/>
              <a:ext cx="4883150" cy="1588"/>
            </a:xfrm>
            <a:prstGeom prst="straightConnector1">
              <a:avLst/>
            </a:prstGeom>
            <a:noFill/>
            <a:ln cap="flat" cmpd="sng" w="9525">
              <a:solidFill>
                <a:srgbClr val="000000"/>
              </a:solidFill>
              <a:prstDash val="solid"/>
              <a:round/>
              <a:headEnd len="med" w="med" type="none"/>
              <a:tailEnd len="med" w="med" type="none"/>
            </a:ln>
          </p:spPr>
        </p:cxnSp>
        <p:sp>
          <p:nvSpPr>
            <p:cNvPr id="1681" name="Google Shape;1681;p84"/>
            <p:cNvSpPr/>
            <p:nvPr/>
          </p:nvSpPr>
          <p:spPr>
            <a:xfrm>
              <a:off x="1180290" y="2133600"/>
              <a:ext cx="4178301" cy="457199"/>
            </a:xfrm>
            <a:prstGeom prst="roundRect">
              <a:avLst>
                <a:gd fmla="val 347"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2400"/>
                <a:buFont typeface="Tahoma"/>
                <a:buNone/>
              </a:pPr>
              <a:r>
                <a:rPr lang="en-US" sz="2400">
                  <a:solidFill>
                    <a:schemeClr val="dk1"/>
                  </a:solidFill>
                  <a:latin typeface="Tahoma"/>
                  <a:ea typeface="Tahoma"/>
                  <a:cs typeface="Tahoma"/>
                  <a:sym typeface="Tahoma"/>
                </a:rPr>
                <a:t>Value of discriminant function</a:t>
              </a:r>
              <a:endParaRPr/>
            </a:p>
          </p:txBody>
        </p:sp>
        <p:sp>
          <p:nvSpPr>
            <p:cNvPr id="1682" name="Google Shape;1682;p84"/>
            <p:cNvSpPr/>
            <p:nvPr/>
          </p:nvSpPr>
          <p:spPr>
            <a:xfrm>
              <a:off x="2743200" y="4648200"/>
              <a:ext cx="350838" cy="457200"/>
            </a:xfrm>
            <a:prstGeom prst="roundRect">
              <a:avLst>
                <a:gd fmla="val 454"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2400"/>
                <a:buFont typeface="Tahoma"/>
                <a:buNone/>
              </a:pPr>
              <a:r>
                <a:rPr lang="en-US" sz="2400">
                  <a:solidFill>
                    <a:schemeClr val="dk1"/>
                  </a:solidFill>
                  <a:latin typeface="Tahoma"/>
                  <a:ea typeface="Tahoma"/>
                  <a:cs typeface="Tahoma"/>
                  <a:sym typeface="Tahoma"/>
                </a:rPr>
                <a:t>1</a:t>
              </a:r>
              <a:endParaRPr/>
            </a:p>
          </p:txBody>
        </p:sp>
        <p:sp>
          <p:nvSpPr>
            <p:cNvPr id="1683" name="Google Shape;1683;p84"/>
            <p:cNvSpPr/>
            <p:nvPr/>
          </p:nvSpPr>
          <p:spPr>
            <a:xfrm>
              <a:off x="3505200" y="4648200"/>
              <a:ext cx="350838" cy="457200"/>
            </a:xfrm>
            <a:prstGeom prst="roundRect">
              <a:avLst>
                <a:gd fmla="val 454"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2400"/>
                <a:buFont typeface="Tahoma"/>
                <a:buNone/>
              </a:pPr>
              <a:r>
                <a:rPr lang="en-US" sz="2400">
                  <a:solidFill>
                    <a:schemeClr val="dk1"/>
                  </a:solidFill>
                  <a:latin typeface="Tahoma"/>
                  <a:ea typeface="Tahoma"/>
                  <a:cs typeface="Tahoma"/>
                  <a:sym typeface="Tahoma"/>
                </a:rPr>
                <a:t>2</a:t>
              </a:r>
              <a:endParaRPr/>
            </a:p>
          </p:txBody>
        </p:sp>
        <p:sp>
          <p:nvSpPr>
            <p:cNvPr id="1684" name="Google Shape;1684;p84"/>
            <p:cNvSpPr/>
            <p:nvPr/>
          </p:nvSpPr>
          <p:spPr>
            <a:xfrm>
              <a:off x="4876800" y="4648200"/>
              <a:ext cx="350838" cy="457200"/>
            </a:xfrm>
            <a:prstGeom prst="roundRect">
              <a:avLst>
                <a:gd fmla="val 454"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2400"/>
                <a:buFont typeface="Tahoma"/>
                <a:buNone/>
              </a:pPr>
              <a:r>
                <a:rPr lang="en-US" sz="2400">
                  <a:solidFill>
                    <a:schemeClr val="dk1"/>
                  </a:solidFill>
                  <a:latin typeface="Tahoma"/>
                  <a:ea typeface="Tahoma"/>
                  <a:cs typeface="Tahoma"/>
                  <a:sym typeface="Tahoma"/>
                </a:rPr>
                <a:t>4</a:t>
              </a:r>
              <a:endParaRPr/>
            </a:p>
          </p:txBody>
        </p:sp>
        <p:sp>
          <p:nvSpPr>
            <p:cNvPr id="1685" name="Google Shape;1685;p84"/>
            <p:cNvSpPr/>
            <p:nvPr/>
          </p:nvSpPr>
          <p:spPr>
            <a:xfrm>
              <a:off x="5562600" y="4648200"/>
              <a:ext cx="350838" cy="457200"/>
            </a:xfrm>
            <a:prstGeom prst="roundRect">
              <a:avLst>
                <a:gd fmla="val 454"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2400"/>
                <a:buFont typeface="Tahoma"/>
                <a:buNone/>
              </a:pPr>
              <a:r>
                <a:rPr lang="en-US" sz="2400">
                  <a:solidFill>
                    <a:schemeClr val="dk1"/>
                  </a:solidFill>
                  <a:latin typeface="Tahoma"/>
                  <a:ea typeface="Tahoma"/>
                  <a:cs typeface="Tahoma"/>
                  <a:sym typeface="Tahoma"/>
                </a:rPr>
                <a:t>5</a:t>
              </a:r>
              <a:endParaRPr/>
            </a:p>
          </p:txBody>
        </p:sp>
        <p:sp>
          <p:nvSpPr>
            <p:cNvPr id="1686" name="Google Shape;1686;p84"/>
            <p:cNvSpPr/>
            <p:nvPr/>
          </p:nvSpPr>
          <p:spPr>
            <a:xfrm>
              <a:off x="6278563" y="4648200"/>
              <a:ext cx="350837" cy="457200"/>
            </a:xfrm>
            <a:prstGeom prst="roundRect">
              <a:avLst>
                <a:gd fmla="val 454"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2400"/>
                <a:buFont typeface="Tahoma"/>
                <a:buNone/>
              </a:pPr>
              <a:r>
                <a:rPr lang="en-US" sz="2400">
                  <a:solidFill>
                    <a:schemeClr val="dk1"/>
                  </a:solidFill>
                  <a:latin typeface="Tahoma"/>
                  <a:ea typeface="Tahoma"/>
                  <a:cs typeface="Tahoma"/>
                  <a:sym typeface="Tahoma"/>
                </a:rPr>
                <a:t>6</a:t>
              </a:r>
              <a:endParaRPr/>
            </a:p>
          </p:txBody>
        </p:sp>
        <p:cxnSp>
          <p:nvCxnSpPr>
            <p:cNvPr id="1687" name="Google Shape;1687;p84"/>
            <p:cNvCxnSpPr/>
            <p:nvPr/>
          </p:nvCxnSpPr>
          <p:spPr>
            <a:xfrm>
              <a:off x="3962400" y="3467100"/>
              <a:ext cx="1588" cy="2324100"/>
            </a:xfrm>
            <a:prstGeom prst="straightConnector1">
              <a:avLst/>
            </a:prstGeom>
            <a:noFill/>
            <a:ln cap="flat" cmpd="sng" w="25550">
              <a:solidFill>
                <a:srgbClr val="FFCF01"/>
              </a:solidFill>
              <a:prstDash val="solid"/>
              <a:round/>
              <a:headEnd len="med" w="med" type="none"/>
              <a:tailEnd len="med" w="med" type="none"/>
            </a:ln>
          </p:spPr>
        </p:cxnSp>
        <p:cxnSp>
          <p:nvCxnSpPr>
            <p:cNvPr id="1688" name="Google Shape;1688;p84"/>
            <p:cNvCxnSpPr/>
            <p:nvPr/>
          </p:nvCxnSpPr>
          <p:spPr>
            <a:xfrm>
              <a:off x="6121400" y="3454400"/>
              <a:ext cx="1588" cy="2324100"/>
            </a:xfrm>
            <a:prstGeom prst="straightConnector1">
              <a:avLst/>
            </a:prstGeom>
            <a:noFill/>
            <a:ln cap="flat" cmpd="sng" w="25550">
              <a:solidFill>
                <a:srgbClr val="FFCF01"/>
              </a:solidFill>
              <a:prstDash val="solid"/>
              <a:round/>
              <a:headEnd len="med" w="med" type="none"/>
              <a:tailEnd len="med" w="med" type="none"/>
            </a:ln>
          </p:spPr>
        </p:cxnSp>
        <p:sp>
          <p:nvSpPr>
            <p:cNvPr id="1689" name="Google Shape;1689;p84"/>
            <p:cNvSpPr/>
            <p:nvPr/>
          </p:nvSpPr>
          <p:spPr>
            <a:xfrm>
              <a:off x="4293140" y="3311064"/>
              <a:ext cx="1090613" cy="457199"/>
            </a:xfrm>
            <a:prstGeom prst="roundRect">
              <a:avLst>
                <a:gd fmla="val 347"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2400"/>
                <a:buFont typeface="Tahoma"/>
                <a:buNone/>
              </a:pPr>
              <a:r>
                <a:rPr lang="en-US" sz="2400">
                  <a:solidFill>
                    <a:schemeClr val="dk1"/>
                  </a:solidFill>
                  <a:latin typeface="Tahoma"/>
                  <a:ea typeface="Tahoma"/>
                  <a:cs typeface="Tahoma"/>
                  <a:sym typeface="Tahoma"/>
                </a:rPr>
                <a:t>class 2</a:t>
              </a:r>
              <a:endParaRPr/>
            </a:p>
          </p:txBody>
        </p:sp>
        <p:sp>
          <p:nvSpPr>
            <p:cNvPr id="1690" name="Google Shape;1690;p84"/>
            <p:cNvSpPr/>
            <p:nvPr/>
          </p:nvSpPr>
          <p:spPr>
            <a:xfrm>
              <a:off x="7093591" y="3311064"/>
              <a:ext cx="1090613" cy="457199"/>
            </a:xfrm>
            <a:prstGeom prst="roundRect">
              <a:avLst>
                <a:gd fmla="val 347"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2400"/>
                <a:buFont typeface="Tahoma"/>
                <a:buNone/>
              </a:pPr>
              <a:r>
                <a:rPr lang="en-US" sz="2400">
                  <a:solidFill>
                    <a:schemeClr val="dk1"/>
                  </a:solidFill>
                  <a:latin typeface="Tahoma"/>
                  <a:ea typeface="Tahoma"/>
                  <a:cs typeface="Tahoma"/>
                  <a:sym typeface="Tahoma"/>
                </a:rPr>
                <a:t>class 1</a:t>
              </a:r>
              <a:endParaRPr/>
            </a:p>
          </p:txBody>
        </p:sp>
        <p:sp>
          <p:nvSpPr>
            <p:cNvPr id="1691" name="Google Shape;1691;p84"/>
            <p:cNvSpPr/>
            <p:nvPr/>
          </p:nvSpPr>
          <p:spPr>
            <a:xfrm>
              <a:off x="1180290" y="3311064"/>
              <a:ext cx="1090613" cy="457199"/>
            </a:xfrm>
            <a:prstGeom prst="roundRect">
              <a:avLst>
                <a:gd fmla="val 347" name="adj"/>
              </a:avLst>
            </a:prstGeom>
            <a:noFill/>
            <a:ln>
              <a:noFill/>
            </a:ln>
          </p:spPr>
          <p:txBody>
            <a:bodyPr anchorCtr="0" anchor="t" bIns="46800" lIns="90000" spcFirstLastPara="1" rIns="90000" wrap="square" tIns="46800">
              <a:noAutofit/>
            </a:bodyPr>
            <a:lstStyle/>
            <a:p>
              <a:pPr indent="0" lvl="0" marL="0" marR="0" rtl="0" algn="l">
                <a:spcBef>
                  <a:spcPts val="0"/>
                </a:spcBef>
                <a:spcAft>
                  <a:spcPts val="0"/>
                </a:spcAft>
                <a:buClr>
                  <a:srgbClr val="000000"/>
                </a:buClr>
                <a:buSzPts val="2400"/>
                <a:buFont typeface="Tahoma"/>
                <a:buNone/>
              </a:pPr>
              <a:r>
                <a:rPr lang="en-US" sz="2400">
                  <a:solidFill>
                    <a:schemeClr val="dk1"/>
                  </a:solidFill>
                  <a:latin typeface="Tahoma"/>
                  <a:ea typeface="Tahoma"/>
                  <a:cs typeface="Tahoma"/>
                  <a:sym typeface="Tahoma"/>
                </a:rPr>
                <a:t>class 1</a:t>
              </a:r>
              <a:endParaRPr/>
            </a:p>
          </p:txBody>
        </p:sp>
        <p:cxnSp>
          <p:nvCxnSpPr>
            <p:cNvPr id="1692" name="Google Shape;1692;p84"/>
            <p:cNvCxnSpPr/>
            <p:nvPr/>
          </p:nvCxnSpPr>
          <p:spPr>
            <a:xfrm flipH="1">
              <a:off x="2894013" y="3810000"/>
              <a:ext cx="1069975" cy="1588"/>
            </a:xfrm>
            <a:prstGeom prst="straightConnector1">
              <a:avLst/>
            </a:prstGeom>
            <a:noFill/>
            <a:ln cap="flat" cmpd="sng" w="25550">
              <a:solidFill>
                <a:srgbClr val="00E4A8"/>
              </a:solidFill>
              <a:prstDash val="solid"/>
              <a:round/>
              <a:headEnd len="med" w="med" type="none"/>
              <a:tailEnd len="med" w="med" type="triangle"/>
            </a:ln>
          </p:spPr>
        </p:cxnSp>
        <p:cxnSp>
          <p:nvCxnSpPr>
            <p:cNvPr id="1693" name="Google Shape;1693;p84"/>
            <p:cNvCxnSpPr/>
            <p:nvPr/>
          </p:nvCxnSpPr>
          <p:spPr>
            <a:xfrm>
              <a:off x="6096000" y="3810000"/>
              <a:ext cx="838200" cy="1588"/>
            </a:xfrm>
            <a:prstGeom prst="straightConnector1">
              <a:avLst/>
            </a:prstGeom>
            <a:noFill/>
            <a:ln cap="flat" cmpd="sng" w="25550">
              <a:solidFill>
                <a:srgbClr val="00E4A8"/>
              </a:solidFill>
              <a:prstDash val="solid"/>
              <a:round/>
              <a:headEnd len="med" w="med" type="none"/>
              <a:tailEnd len="med" w="med" type="triangle"/>
            </a:ln>
          </p:spPr>
        </p:cxnSp>
        <p:cxnSp>
          <p:nvCxnSpPr>
            <p:cNvPr id="1694" name="Google Shape;1694;p84"/>
            <p:cNvCxnSpPr/>
            <p:nvPr/>
          </p:nvCxnSpPr>
          <p:spPr>
            <a:xfrm>
              <a:off x="3962400" y="4038600"/>
              <a:ext cx="2133600" cy="1588"/>
            </a:xfrm>
            <a:prstGeom prst="straightConnector1">
              <a:avLst/>
            </a:prstGeom>
            <a:noFill/>
            <a:ln cap="flat" cmpd="sng" w="25550">
              <a:solidFill>
                <a:srgbClr val="FF0000"/>
              </a:solidFill>
              <a:prstDash val="solid"/>
              <a:round/>
              <a:headEnd len="med" w="med" type="triangle"/>
              <a:tailEnd len="med" w="med" type="triangle"/>
            </a:ln>
          </p:spPr>
        </p:cxnSp>
      </p:grpSp>
      <p:grpSp>
        <p:nvGrpSpPr>
          <p:cNvPr id="1695" name="Google Shape;1695;p84"/>
          <p:cNvGrpSpPr/>
          <p:nvPr/>
        </p:nvGrpSpPr>
        <p:grpSpPr>
          <a:xfrm>
            <a:off x="4585891" y="1838099"/>
            <a:ext cx="4324350" cy="642938"/>
            <a:chOff x="1056" y="1284"/>
            <a:chExt cx="2724" cy="405"/>
          </a:xfrm>
        </p:grpSpPr>
        <p:cxnSp>
          <p:nvCxnSpPr>
            <p:cNvPr id="1696" name="Google Shape;1696;p84"/>
            <p:cNvCxnSpPr/>
            <p:nvPr/>
          </p:nvCxnSpPr>
          <p:spPr>
            <a:xfrm>
              <a:off x="1056" y="1458"/>
              <a:ext cx="2496" cy="0"/>
            </a:xfrm>
            <a:prstGeom prst="straightConnector1">
              <a:avLst/>
            </a:prstGeom>
            <a:noFill/>
            <a:ln cap="flat" cmpd="sng" w="25400">
              <a:solidFill>
                <a:schemeClr val="dk2"/>
              </a:solidFill>
              <a:prstDash val="solid"/>
              <a:round/>
              <a:headEnd len="med" w="med" type="none"/>
              <a:tailEnd len="med" w="med" type="triangle"/>
            </a:ln>
          </p:spPr>
        </p:cxnSp>
        <p:sp>
          <p:nvSpPr>
            <p:cNvPr id="1697" name="Google Shape;1697;p84"/>
            <p:cNvSpPr/>
            <p:nvPr/>
          </p:nvSpPr>
          <p:spPr>
            <a:xfrm>
              <a:off x="1335" y="1433"/>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698" name="Google Shape;1698;p84"/>
            <p:cNvCxnSpPr/>
            <p:nvPr/>
          </p:nvCxnSpPr>
          <p:spPr>
            <a:xfrm>
              <a:off x="2196" y="1422"/>
              <a:ext cx="0" cy="72"/>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4"/>
            <p:cNvSpPr txBox="1"/>
            <p:nvPr/>
          </p:nvSpPr>
          <p:spPr>
            <a:xfrm>
              <a:off x="2106" y="1458"/>
              <a:ext cx="216" cy="2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0</a:t>
              </a:r>
              <a:endParaRPr/>
            </a:p>
          </p:txBody>
        </p:sp>
        <p:sp>
          <p:nvSpPr>
            <p:cNvPr id="1700" name="Google Shape;1700;p84"/>
            <p:cNvSpPr/>
            <p:nvPr/>
          </p:nvSpPr>
          <p:spPr>
            <a:xfrm>
              <a:off x="1563" y="1427"/>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1" name="Google Shape;1701;p84"/>
            <p:cNvSpPr/>
            <p:nvPr/>
          </p:nvSpPr>
          <p:spPr>
            <a:xfrm>
              <a:off x="1863" y="1433"/>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2" name="Google Shape;1702;p84"/>
            <p:cNvSpPr/>
            <p:nvPr/>
          </p:nvSpPr>
          <p:spPr>
            <a:xfrm>
              <a:off x="1995" y="1433"/>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3" name="Google Shape;1703;p84"/>
            <p:cNvSpPr/>
            <p:nvPr/>
          </p:nvSpPr>
          <p:spPr>
            <a:xfrm>
              <a:off x="2535" y="1433"/>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4" name="Google Shape;1704;p84"/>
            <p:cNvSpPr/>
            <p:nvPr/>
          </p:nvSpPr>
          <p:spPr>
            <a:xfrm>
              <a:off x="2679" y="1433"/>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5" name="Google Shape;1705;p84"/>
            <p:cNvSpPr/>
            <p:nvPr/>
          </p:nvSpPr>
          <p:spPr>
            <a:xfrm>
              <a:off x="2451" y="1433"/>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06" name="Google Shape;1706;p84"/>
            <p:cNvCxnSpPr/>
            <p:nvPr/>
          </p:nvCxnSpPr>
          <p:spPr>
            <a:xfrm>
              <a:off x="2268" y="1302"/>
              <a:ext cx="0" cy="348"/>
            </a:xfrm>
            <a:prstGeom prst="straightConnector1">
              <a:avLst/>
            </a:prstGeom>
            <a:noFill/>
            <a:ln cap="flat" cmpd="sng" w="19050">
              <a:solidFill>
                <a:schemeClr val="dk2"/>
              </a:solidFill>
              <a:prstDash val="solid"/>
              <a:round/>
              <a:headEnd len="med" w="med" type="none"/>
              <a:tailEnd len="med" w="med" type="none"/>
            </a:ln>
          </p:spPr>
        </p:cxnSp>
        <p:sp>
          <p:nvSpPr>
            <p:cNvPr id="1707" name="Google Shape;1707;p84"/>
            <p:cNvSpPr/>
            <p:nvPr/>
          </p:nvSpPr>
          <p:spPr>
            <a:xfrm>
              <a:off x="2405" y="1393"/>
              <a:ext cx="144" cy="138"/>
            </a:xfrm>
            <a:prstGeom prst="ellipse">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8" name="Google Shape;1708;p84"/>
            <p:cNvSpPr/>
            <p:nvPr/>
          </p:nvSpPr>
          <p:spPr>
            <a:xfrm>
              <a:off x="1955" y="1387"/>
              <a:ext cx="144" cy="138"/>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09" name="Google Shape;1709;p84"/>
            <p:cNvCxnSpPr/>
            <p:nvPr/>
          </p:nvCxnSpPr>
          <p:spPr>
            <a:xfrm rot="10800000">
              <a:off x="2475" y="1284"/>
              <a:ext cx="6" cy="377"/>
            </a:xfrm>
            <a:prstGeom prst="straightConnector1">
              <a:avLst/>
            </a:prstGeom>
            <a:noFill/>
            <a:ln cap="rnd" cmpd="sng" w="9525">
              <a:solidFill>
                <a:schemeClr val="dk2"/>
              </a:solidFill>
              <a:prstDash val="dot"/>
              <a:round/>
              <a:headEnd len="med" w="med" type="none"/>
              <a:tailEnd len="med" w="med" type="none"/>
            </a:ln>
          </p:spPr>
        </p:cxnSp>
        <p:cxnSp>
          <p:nvCxnSpPr>
            <p:cNvPr id="1710" name="Google Shape;1710;p84"/>
            <p:cNvCxnSpPr/>
            <p:nvPr/>
          </p:nvCxnSpPr>
          <p:spPr>
            <a:xfrm rot="10800000">
              <a:off x="2025" y="1284"/>
              <a:ext cx="6" cy="377"/>
            </a:xfrm>
            <a:prstGeom prst="straightConnector1">
              <a:avLst/>
            </a:prstGeom>
            <a:noFill/>
            <a:ln cap="rnd" cmpd="sng" w="9525">
              <a:solidFill>
                <a:schemeClr val="dk2"/>
              </a:solidFill>
              <a:prstDash val="dot"/>
              <a:round/>
              <a:headEnd len="med" w="med" type="none"/>
              <a:tailEnd len="med" w="med" type="none"/>
            </a:ln>
          </p:spPr>
        </p:cxnSp>
        <p:sp>
          <p:nvSpPr>
            <p:cNvPr id="1711" name="Google Shape;1711;p84"/>
            <p:cNvSpPr txBox="1"/>
            <p:nvPr/>
          </p:nvSpPr>
          <p:spPr>
            <a:xfrm>
              <a:off x="3492" y="1410"/>
              <a:ext cx="288" cy="2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Times New Roman"/>
                  <a:ea typeface="Times New Roman"/>
                  <a:cs typeface="Times New Roman"/>
                  <a:sym typeface="Times New Roman"/>
                </a:rPr>
                <a:t>x</a:t>
              </a:r>
              <a:endParaRPr baseline="30000" i="1" sz="1800">
                <a:solidFill>
                  <a:schemeClr val="dk1"/>
                </a:solidFill>
                <a:latin typeface="Times New Roman"/>
                <a:ea typeface="Times New Roman"/>
                <a:cs typeface="Times New Roman"/>
                <a:sym typeface="Times New Roman"/>
              </a:endParaRPr>
            </a:p>
          </p:txBody>
        </p:sp>
      </p:grpSp>
      <p:grpSp>
        <p:nvGrpSpPr>
          <p:cNvPr id="1712" name="Google Shape;1712;p84"/>
          <p:cNvGrpSpPr/>
          <p:nvPr/>
        </p:nvGrpSpPr>
        <p:grpSpPr>
          <a:xfrm>
            <a:off x="178862" y="4953000"/>
            <a:ext cx="4286250" cy="423863"/>
            <a:chOff x="1056" y="2322"/>
            <a:chExt cx="2700" cy="267"/>
          </a:xfrm>
        </p:grpSpPr>
        <p:cxnSp>
          <p:nvCxnSpPr>
            <p:cNvPr id="1713" name="Google Shape;1713;p84"/>
            <p:cNvCxnSpPr/>
            <p:nvPr/>
          </p:nvCxnSpPr>
          <p:spPr>
            <a:xfrm>
              <a:off x="1056" y="2358"/>
              <a:ext cx="2496" cy="0"/>
            </a:xfrm>
            <a:prstGeom prst="straightConnector1">
              <a:avLst/>
            </a:prstGeom>
            <a:noFill/>
            <a:ln cap="flat" cmpd="sng" w="25400">
              <a:solidFill>
                <a:schemeClr val="dk2"/>
              </a:solidFill>
              <a:prstDash val="solid"/>
              <a:round/>
              <a:headEnd len="med" w="med" type="none"/>
              <a:tailEnd len="med" w="med" type="triangle"/>
            </a:ln>
          </p:spPr>
        </p:cxnSp>
        <p:sp>
          <p:nvSpPr>
            <p:cNvPr id="1714" name="Google Shape;1714;p84"/>
            <p:cNvSpPr/>
            <p:nvPr/>
          </p:nvSpPr>
          <p:spPr>
            <a:xfrm>
              <a:off x="1335" y="2333"/>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15" name="Google Shape;1715;p84"/>
            <p:cNvCxnSpPr/>
            <p:nvPr/>
          </p:nvCxnSpPr>
          <p:spPr>
            <a:xfrm>
              <a:off x="2196" y="2322"/>
              <a:ext cx="0" cy="72"/>
            </a:xfrm>
            <a:prstGeom prst="straightConnector1">
              <a:avLst/>
            </a:prstGeom>
            <a:noFill/>
            <a:ln cap="flat" cmpd="sng" w="9525">
              <a:solidFill>
                <a:schemeClr val="dk2"/>
              </a:solidFill>
              <a:prstDash val="solid"/>
              <a:round/>
              <a:headEnd len="med" w="med" type="none"/>
              <a:tailEnd len="med" w="med" type="none"/>
            </a:ln>
          </p:spPr>
        </p:cxnSp>
        <p:sp>
          <p:nvSpPr>
            <p:cNvPr id="1716" name="Google Shape;1716;p84"/>
            <p:cNvSpPr txBox="1"/>
            <p:nvPr/>
          </p:nvSpPr>
          <p:spPr>
            <a:xfrm>
              <a:off x="2106" y="2358"/>
              <a:ext cx="216" cy="2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0</a:t>
              </a:r>
              <a:endParaRPr/>
            </a:p>
          </p:txBody>
        </p:sp>
        <p:sp>
          <p:nvSpPr>
            <p:cNvPr id="1717" name="Google Shape;1717;p84"/>
            <p:cNvSpPr/>
            <p:nvPr/>
          </p:nvSpPr>
          <p:spPr>
            <a:xfrm>
              <a:off x="1563" y="2327"/>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8" name="Google Shape;1718;p84"/>
            <p:cNvSpPr/>
            <p:nvPr/>
          </p:nvSpPr>
          <p:spPr>
            <a:xfrm>
              <a:off x="1863" y="2333"/>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9" name="Google Shape;1719;p84"/>
            <p:cNvSpPr/>
            <p:nvPr/>
          </p:nvSpPr>
          <p:spPr>
            <a:xfrm>
              <a:off x="1995" y="2333"/>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0" name="Google Shape;1720;p84"/>
            <p:cNvSpPr/>
            <p:nvPr/>
          </p:nvSpPr>
          <p:spPr>
            <a:xfrm>
              <a:off x="2535" y="2333"/>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1" name="Google Shape;1721;p84"/>
            <p:cNvSpPr/>
            <p:nvPr/>
          </p:nvSpPr>
          <p:spPr>
            <a:xfrm>
              <a:off x="2679" y="2333"/>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2" name="Google Shape;1722;p84"/>
            <p:cNvSpPr/>
            <p:nvPr/>
          </p:nvSpPr>
          <p:spPr>
            <a:xfrm>
              <a:off x="2451" y="2333"/>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3" name="Google Shape;1723;p84"/>
            <p:cNvSpPr/>
            <p:nvPr/>
          </p:nvSpPr>
          <p:spPr>
            <a:xfrm>
              <a:off x="2919" y="2333"/>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4" name="Google Shape;1724;p84"/>
            <p:cNvSpPr/>
            <p:nvPr/>
          </p:nvSpPr>
          <p:spPr>
            <a:xfrm>
              <a:off x="3063" y="2333"/>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5" name="Google Shape;1725;p84"/>
            <p:cNvSpPr/>
            <p:nvPr/>
          </p:nvSpPr>
          <p:spPr>
            <a:xfrm>
              <a:off x="3375" y="2327"/>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6" name="Google Shape;1726;p84"/>
            <p:cNvSpPr txBox="1"/>
            <p:nvPr/>
          </p:nvSpPr>
          <p:spPr>
            <a:xfrm>
              <a:off x="3468" y="2322"/>
              <a:ext cx="288" cy="2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Times New Roman"/>
                  <a:ea typeface="Times New Roman"/>
                  <a:cs typeface="Times New Roman"/>
                  <a:sym typeface="Times New Roman"/>
                </a:rPr>
                <a:t>x</a:t>
              </a:r>
              <a:endParaRPr baseline="30000" i="1" sz="1800">
                <a:solidFill>
                  <a:schemeClr val="dk1"/>
                </a:solidFill>
                <a:latin typeface="Times New Roman"/>
                <a:ea typeface="Times New Roman"/>
                <a:cs typeface="Times New Roman"/>
                <a:sym typeface="Times New Roman"/>
              </a:endParaRPr>
            </a:p>
          </p:txBody>
        </p:sp>
      </p:grpSp>
      <p:sp>
        <p:nvSpPr>
          <p:cNvPr id="1727" name="Google Shape;1727;p8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728" name="Google Shape;1728;p8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762000" y="0"/>
            <a:ext cx="77724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Structured Classification</a:t>
            </a:r>
            <a:endParaRPr/>
          </a:p>
        </p:txBody>
      </p:sp>
      <p:cxnSp>
        <p:nvCxnSpPr>
          <p:cNvPr id="202" name="Google Shape;202;p22"/>
          <p:cNvCxnSpPr/>
          <p:nvPr/>
        </p:nvCxnSpPr>
        <p:spPr>
          <a:xfrm>
            <a:off x="536575" y="4729163"/>
            <a:ext cx="8226425" cy="0"/>
          </a:xfrm>
          <a:prstGeom prst="straightConnector1">
            <a:avLst/>
          </a:prstGeom>
          <a:noFill/>
          <a:ln cap="flat" cmpd="sng" w="28575">
            <a:solidFill>
              <a:srgbClr val="990000"/>
            </a:solidFill>
            <a:prstDash val="solid"/>
            <a:round/>
            <a:headEnd len="med" w="med" type="none"/>
            <a:tailEnd len="med" w="med" type="none"/>
          </a:ln>
        </p:spPr>
      </p:cxnSp>
      <p:sp>
        <p:nvSpPr>
          <p:cNvPr id="203" name="Google Shape;203;p22"/>
          <p:cNvSpPr txBox="1"/>
          <p:nvPr/>
        </p:nvSpPr>
        <p:spPr>
          <a:xfrm>
            <a:off x="531813" y="2357438"/>
            <a:ext cx="1804987" cy="822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990000"/>
                </a:solidFill>
                <a:latin typeface="Tahoma"/>
                <a:ea typeface="Tahoma"/>
                <a:cs typeface="Tahoma"/>
                <a:sym typeface="Tahoma"/>
              </a:rPr>
              <a:t>Handwriting</a:t>
            </a:r>
            <a:endParaRPr/>
          </a:p>
          <a:p>
            <a:pPr indent="0" lvl="0" marL="0" marR="0" rtl="0" algn="l">
              <a:spcBef>
                <a:spcPts val="0"/>
              </a:spcBef>
              <a:spcAft>
                <a:spcPts val="0"/>
              </a:spcAft>
              <a:buNone/>
            </a:pPr>
            <a:r>
              <a:rPr lang="en-US" sz="2400">
                <a:solidFill>
                  <a:srgbClr val="990000"/>
                </a:solidFill>
                <a:latin typeface="Tahoma"/>
                <a:ea typeface="Tahoma"/>
                <a:cs typeface="Tahoma"/>
                <a:sym typeface="Tahoma"/>
              </a:rPr>
              <a:t>recognition</a:t>
            </a:r>
            <a:endParaRPr/>
          </a:p>
        </p:txBody>
      </p:sp>
      <p:cxnSp>
        <p:nvCxnSpPr>
          <p:cNvPr id="204" name="Google Shape;204;p22"/>
          <p:cNvCxnSpPr/>
          <p:nvPr/>
        </p:nvCxnSpPr>
        <p:spPr>
          <a:xfrm>
            <a:off x="533400" y="2182813"/>
            <a:ext cx="8229600" cy="0"/>
          </a:xfrm>
          <a:prstGeom prst="straightConnector1">
            <a:avLst/>
          </a:prstGeom>
          <a:noFill/>
          <a:ln cap="flat" cmpd="sng" w="28575">
            <a:solidFill>
              <a:srgbClr val="990000"/>
            </a:solidFill>
            <a:prstDash val="solid"/>
            <a:round/>
            <a:headEnd len="med" w="med" type="none"/>
            <a:tailEnd len="med" w="med" type="none"/>
          </a:ln>
        </p:spPr>
      </p:cxnSp>
      <p:pic>
        <p:nvPicPr>
          <p:cNvPr descr="txp_fig" id="205" name="Google Shape;205;p22"/>
          <p:cNvPicPr preferRelativeResize="0"/>
          <p:nvPr/>
        </p:nvPicPr>
        <p:blipFill rotWithShape="1">
          <a:blip r:embed="rId3">
            <a:alphaModFix/>
          </a:blip>
          <a:srcRect b="0" l="0" r="0" t="0"/>
          <a:stretch/>
        </p:blipFill>
        <p:spPr>
          <a:xfrm>
            <a:off x="6665913" y="1782763"/>
            <a:ext cx="831850" cy="292100"/>
          </a:xfrm>
          <a:prstGeom prst="rect">
            <a:avLst/>
          </a:prstGeom>
          <a:noFill/>
          <a:ln>
            <a:noFill/>
          </a:ln>
        </p:spPr>
      </p:pic>
      <p:sp>
        <p:nvSpPr>
          <p:cNvPr id="206" name="Google Shape;206;p22"/>
          <p:cNvSpPr/>
          <p:nvPr/>
        </p:nvSpPr>
        <p:spPr>
          <a:xfrm rot="-5400000">
            <a:off x="5330825" y="3148013"/>
            <a:ext cx="457200" cy="990600"/>
          </a:xfrm>
          <a:prstGeom prst="downArrow">
            <a:avLst>
              <a:gd fmla="val 50000" name="adj1"/>
              <a:gd fmla="val 54167" name="adj2"/>
            </a:avLst>
          </a:prstGeom>
          <a:solidFill>
            <a:srgbClr val="0066CC"/>
          </a:solidFill>
          <a:ln cap="flat" cmpd="sng" w="285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22"/>
          <p:cNvSpPr/>
          <p:nvPr/>
        </p:nvSpPr>
        <p:spPr>
          <a:xfrm rot="-5400000">
            <a:off x="5330825" y="5300663"/>
            <a:ext cx="457200" cy="990600"/>
          </a:xfrm>
          <a:prstGeom prst="downArrow">
            <a:avLst>
              <a:gd fmla="val 50000" name="adj1"/>
              <a:gd fmla="val 54167" name="adj2"/>
            </a:avLst>
          </a:prstGeom>
          <a:solidFill>
            <a:srgbClr val="0066CC"/>
          </a:solidFill>
          <a:ln cap="flat" cmpd="sng" w="285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 name="Google Shape;208;p22"/>
          <p:cNvSpPr txBox="1"/>
          <p:nvPr/>
        </p:nvSpPr>
        <p:spPr>
          <a:xfrm>
            <a:off x="3105150" y="1146175"/>
            <a:ext cx="1279525"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u="sng">
                <a:solidFill>
                  <a:schemeClr val="dk1"/>
                </a:solidFill>
                <a:latin typeface="Tahoma"/>
                <a:ea typeface="Tahoma"/>
                <a:cs typeface="Tahoma"/>
                <a:sym typeface="Tahoma"/>
              </a:rPr>
              <a:t>Input </a:t>
            </a:r>
            <a:endParaRPr/>
          </a:p>
        </p:txBody>
      </p:sp>
      <p:pic>
        <p:nvPicPr>
          <p:cNvPr descr="txp_fig" id="209" name="Google Shape;209;p22"/>
          <p:cNvPicPr preferRelativeResize="0"/>
          <p:nvPr/>
        </p:nvPicPr>
        <p:blipFill rotWithShape="1">
          <a:blip r:embed="rId4">
            <a:alphaModFix/>
          </a:blip>
          <a:srcRect b="0" l="0" r="0" t="0"/>
          <a:stretch/>
        </p:blipFill>
        <p:spPr>
          <a:xfrm>
            <a:off x="3241675" y="1830388"/>
            <a:ext cx="862013" cy="246062"/>
          </a:xfrm>
          <a:prstGeom prst="rect">
            <a:avLst/>
          </a:prstGeom>
          <a:noFill/>
          <a:ln>
            <a:noFill/>
          </a:ln>
        </p:spPr>
      </p:pic>
      <p:sp>
        <p:nvSpPr>
          <p:cNvPr id="210" name="Google Shape;210;p22"/>
          <p:cNvSpPr txBox="1"/>
          <p:nvPr/>
        </p:nvSpPr>
        <p:spPr>
          <a:xfrm>
            <a:off x="6403975" y="1146175"/>
            <a:ext cx="1550988"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u="sng">
                <a:solidFill>
                  <a:schemeClr val="dk1"/>
                </a:solidFill>
                <a:latin typeface="Tahoma"/>
                <a:ea typeface="Tahoma"/>
                <a:cs typeface="Tahoma"/>
                <a:sym typeface="Tahoma"/>
              </a:rPr>
              <a:t>Output </a:t>
            </a:r>
            <a:endParaRPr/>
          </a:p>
        </p:txBody>
      </p:sp>
      <p:sp>
        <p:nvSpPr>
          <p:cNvPr id="211" name="Google Shape;211;p22"/>
          <p:cNvSpPr txBox="1"/>
          <p:nvPr/>
        </p:nvSpPr>
        <p:spPr>
          <a:xfrm>
            <a:off x="531813" y="5018088"/>
            <a:ext cx="1674812" cy="1187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990000"/>
                </a:solidFill>
                <a:latin typeface="Tahoma"/>
                <a:ea typeface="Tahoma"/>
                <a:cs typeface="Tahoma"/>
                <a:sym typeface="Tahoma"/>
              </a:rPr>
              <a:t>3D object</a:t>
            </a:r>
            <a:endParaRPr/>
          </a:p>
          <a:p>
            <a:pPr indent="0" lvl="0" marL="0" marR="0" rtl="0" algn="l">
              <a:spcBef>
                <a:spcPts val="0"/>
              </a:spcBef>
              <a:spcAft>
                <a:spcPts val="0"/>
              </a:spcAft>
              <a:buNone/>
            </a:pPr>
            <a:r>
              <a:rPr lang="en-US" sz="2400">
                <a:solidFill>
                  <a:srgbClr val="990000"/>
                </a:solidFill>
                <a:latin typeface="Tahoma"/>
                <a:ea typeface="Tahoma"/>
                <a:cs typeface="Tahoma"/>
                <a:sym typeface="Tahoma"/>
              </a:rPr>
              <a:t>recognition</a:t>
            </a:r>
            <a:endParaRPr/>
          </a:p>
          <a:p>
            <a:pPr indent="0" lvl="0" marL="0" marR="0" rtl="0" algn="l">
              <a:spcBef>
                <a:spcPts val="0"/>
              </a:spcBef>
              <a:spcAft>
                <a:spcPts val="0"/>
              </a:spcAft>
              <a:buNone/>
            </a:pPr>
            <a:r>
              <a:t/>
            </a:r>
            <a:endParaRPr sz="2400">
              <a:solidFill>
                <a:srgbClr val="990000"/>
              </a:solidFill>
              <a:latin typeface="Tahoma"/>
              <a:ea typeface="Tahoma"/>
              <a:cs typeface="Tahoma"/>
              <a:sym typeface="Tahoma"/>
            </a:endParaRPr>
          </a:p>
        </p:txBody>
      </p:sp>
      <p:pic>
        <p:nvPicPr>
          <p:cNvPr descr="overhead_labeled" id="212" name="Google Shape;212;p22"/>
          <p:cNvPicPr preferRelativeResize="0"/>
          <p:nvPr/>
        </p:nvPicPr>
        <p:blipFill rotWithShape="1">
          <a:blip r:embed="rId5">
            <a:alphaModFix/>
          </a:blip>
          <a:srcRect b="0" l="0" r="0" t="1900"/>
          <a:stretch/>
        </p:blipFill>
        <p:spPr>
          <a:xfrm>
            <a:off x="6218238" y="4887913"/>
            <a:ext cx="2593975" cy="1824037"/>
          </a:xfrm>
          <a:prstGeom prst="rect">
            <a:avLst/>
          </a:prstGeom>
          <a:noFill/>
          <a:ln>
            <a:noFill/>
          </a:ln>
        </p:spPr>
      </p:pic>
      <p:pic>
        <p:nvPicPr>
          <p:cNvPr descr="overhead_white" id="213" name="Google Shape;213;p22"/>
          <p:cNvPicPr preferRelativeResize="0"/>
          <p:nvPr/>
        </p:nvPicPr>
        <p:blipFill rotWithShape="1">
          <a:blip r:embed="rId6">
            <a:alphaModFix/>
          </a:blip>
          <a:srcRect b="0" l="0" r="0" t="4743"/>
          <a:stretch/>
        </p:blipFill>
        <p:spPr>
          <a:xfrm>
            <a:off x="2284413" y="4891088"/>
            <a:ext cx="2605087" cy="1803400"/>
          </a:xfrm>
          <a:prstGeom prst="rect">
            <a:avLst/>
          </a:prstGeom>
          <a:noFill/>
          <a:ln>
            <a:noFill/>
          </a:ln>
        </p:spPr>
      </p:pic>
      <p:sp>
        <p:nvSpPr>
          <p:cNvPr id="214" name="Google Shape;214;p22"/>
          <p:cNvSpPr txBox="1"/>
          <p:nvPr/>
        </p:nvSpPr>
        <p:spPr>
          <a:xfrm>
            <a:off x="7983538" y="4892675"/>
            <a:ext cx="885825" cy="33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FF0000"/>
                </a:solidFill>
                <a:latin typeface="Tahoma"/>
                <a:ea typeface="Tahoma"/>
                <a:cs typeface="Tahoma"/>
                <a:sym typeface="Tahoma"/>
              </a:rPr>
              <a:t>building</a:t>
            </a:r>
            <a:endParaRPr/>
          </a:p>
        </p:txBody>
      </p:sp>
      <p:sp>
        <p:nvSpPr>
          <p:cNvPr id="215" name="Google Shape;215;p22"/>
          <p:cNvSpPr/>
          <p:nvPr/>
        </p:nvSpPr>
        <p:spPr>
          <a:xfrm>
            <a:off x="7850188" y="4989513"/>
            <a:ext cx="152400" cy="152400"/>
          </a:xfrm>
          <a:prstGeom prst="rect">
            <a:avLst/>
          </a:prstGeom>
          <a:solidFill>
            <a:srgbClr val="FF00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22"/>
          <p:cNvSpPr txBox="1"/>
          <p:nvPr/>
        </p:nvSpPr>
        <p:spPr>
          <a:xfrm>
            <a:off x="7983538" y="5103813"/>
            <a:ext cx="538162" cy="33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33CC33"/>
                </a:solidFill>
                <a:latin typeface="Tahoma"/>
                <a:ea typeface="Tahoma"/>
                <a:cs typeface="Tahoma"/>
                <a:sym typeface="Tahoma"/>
              </a:rPr>
              <a:t>tree</a:t>
            </a:r>
            <a:endParaRPr/>
          </a:p>
        </p:txBody>
      </p:sp>
      <p:sp>
        <p:nvSpPr>
          <p:cNvPr id="217" name="Google Shape;217;p22"/>
          <p:cNvSpPr/>
          <p:nvPr/>
        </p:nvSpPr>
        <p:spPr>
          <a:xfrm>
            <a:off x="7850188" y="5200650"/>
            <a:ext cx="152400" cy="152400"/>
          </a:xfrm>
          <a:prstGeom prst="rect">
            <a:avLst/>
          </a:prstGeom>
          <a:solidFill>
            <a:srgbClr val="33CC33"/>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18" name="Google Shape;218;p22"/>
          <p:cNvGrpSpPr/>
          <p:nvPr/>
        </p:nvGrpSpPr>
        <p:grpSpPr>
          <a:xfrm>
            <a:off x="2378075" y="3244850"/>
            <a:ext cx="2378075" cy="823913"/>
            <a:chOff x="3168" y="480"/>
            <a:chExt cx="1907" cy="720"/>
          </a:xfrm>
        </p:grpSpPr>
        <p:pic>
          <p:nvPicPr>
            <p:cNvPr descr="w51-r3" id="219" name="Google Shape;219;p22"/>
            <p:cNvPicPr preferRelativeResize="0"/>
            <p:nvPr/>
          </p:nvPicPr>
          <p:blipFill rotWithShape="1">
            <a:blip r:embed="rId7">
              <a:alphaModFix/>
            </a:blip>
            <a:srcRect b="0" l="0" r="0" t="0"/>
            <a:stretch/>
          </p:blipFill>
          <p:spPr>
            <a:xfrm>
              <a:off x="3552" y="480"/>
              <a:ext cx="419" cy="720"/>
            </a:xfrm>
            <a:prstGeom prst="rect">
              <a:avLst/>
            </a:prstGeom>
            <a:noFill/>
            <a:ln>
              <a:noFill/>
            </a:ln>
          </p:spPr>
        </p:pic>
        <p:pic>
          <p:nvPicPr>
            <p:cNvPr descr="w51-e6" id="220" name="Google Shape;220;p22"/>
            <p:cNvPicPr preferRelativeResize="0"/>
            <p:nvPr/>
          </p:nvPicPr>
          <p:blipFill rotWithShape="1">
            <a:blip r:embed="rId8">
              <a:alphaModFix/>
            </a:blip>
            <a:srcRect b="0" l="0" r="0" t="0"/>
            <a:stretch/>
          </p:blipFill>
          <p:spPr>
            <a:xfrm>
              <a:off x="4656" y="480"/>
              <a:ext cx="419" cy="720"/>
            </a:xfrm>
            <a:prstGeom prst="rect">
              <a:avLst/>
            </a:prstGeom>
            <a:noFill/>
            <a:ln>
              <a:noFill/>
            </a:ln>
          </p:spPr>
        </p:pic>
        <p:pic>
          <p:nvPicPr>
            <p:cNvPr descr="w51-b2" id="221" name="Google Shape;221;p22"/>
            <p:cNvPicPr preferRelativeResize="0"/>
            <p:nvPr/>
          </p:nvPicPr>
          <p:blipFill rotWithShape="1">
            <a:blip r:embed="rId9">
              <a:alphaModFix/>
            </a:blip>
            <a:srcRect b="0" l="0" r="0" t="0"/>
            <a:stretch/>
          </p:blipFill>
          <p:spPr>
            <a:xfrm>
              <a:off x="3168" y="480"/>
              <a:ext cx="419" cy="720"/>
            </a:xfrm>
            <a:prstGeom prst="rect">
              <a:avLst/>
            </a:prstGeom>
            <a:noFill/>
            <a:ln>
              <a:noFill/>
            </a:ln>
          </p:spPr>
        </p:pic>
        <p:pic>
          <p:nvPicPr>
            <p:cNvPr descr="w51-a4" id="222" name="Google Shape;222;p22"/>
            <p:cNvPicPr preferRelativeResize="0"/>
            <p:nvPr/>
          </p:nvPicPr>
          <p:blipFill rotWithShape="1">
            <a:blip r:embed="rId10">
              <a:alphaModFix/>
            </a:blip>
            <a:srcRect b="0" l="0" r="0" t="0"/>
            <a:stretch/>
          </p:blipFill>
          <p:spPr>
            <a:xfrm>
              <a:off x="3936" y="480"/>
              <a:ext cx="418" cy="720"/>
            </a:xfrm>
            <a:prstGeom prst="rect">
              <a:avLst/>
            </a:prstGeom>
            <a:noFill/>
            <a:ln>
              <a:noFill/>
            </a:ln>
          </p:spPr>
        </p:pic>
        <p:pic>
          <p:nvPicPr>
            <p:cNvPr descr="w51-c5" id="223" name="Google Shape;223;p22"/>
            <p:cNvPicPr preferRelativeResize="0"/>
            <p:nvPr/>
          </p:nvPicPr>
          <p:blipFill rotWithShape="1">
            <a:blip r:embed="rId11">
              <a:alphaModFix/>
            </a:blip>
            <a:srcRect b="0" l="0" r="0" t="0"/>
            <a:stretch/>
          </p:blipFill>
          <p:spPr>
            <a:xfrm>
              <a:off x="4272" y="480"/>
              <a:ext cx="419" cy="720"/>
            </a:xfrm>
            <a:prstGeom prst="rect">
              <a:avLst/>
            </a:prstGeom>
            <a:noFill/>
            <a:ln>
              <a:noFill/>
            </a:ln>
          </p:spPr>
        </p:pic>
      </p:grpSp>
      <p:sp>
        <p:nvSpPr>
          <p:cNvPr id="224" name="Google Shape;224;p22"/>
          <p:cNvSpPr txBox="1"/>
          <p:nvPr/>
        </p:nvSpPr>
        <p:spPr>
          <a:xfrm>
            <a:off x="6278563" y="3062288"/>
            <a:ext cx="3048000" cy="10064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rgbClr val="0000FF"/>
                </a:solidFill>
                <a:latin typeface="Tahoma"/>
                <a:ea typeface="Tahoma"/>
                <a:cs typeface="Tahoma"/>
                <a:sym typeface="Tahoma"/>
              </a:rPr>
              <a:t>brace</a:t>
            </a:r>
            <a:endParaRPr/>
          </a:p>
        </p:txBody>
      </p:sp>
      <p:sp>
        <p:nvSpPr>
          <p:cNvPr id="225" name="Google Shape;225;p22"/>
          <p:cNvSpPr txBox="1"/>
          <p:nvPr/>
        </p:nvSpPr>
        <p:spPr>
          <a:xfrm>
            <a:off x="6096000" y="2362200"/>
            <a:ext cx="28956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FF3300"/>
                </a:solidFill>
                <a:latin typeface="Arial"/>
                <a:ea typeface="Arial"/>
                <a:cs typeface="Arial"/>
                <a:sym typeface="Arial"/>
              </a:rPr>
              <a:t>Structured output</a:t>
            </a:r>
            <a:endParaRPr/>
          </a:p>
        </p:txBody>
      </p:sp>
      <p:sp>
        <p:nvSpPr>
          <p:cNvPr id="226" name="Google Shape;226;p22"/>
          <p:cNvSpPr txBox="1"/>
          <p:nvPr/>
        </p:nvSpPr>
        <p:spPr>
          <a:xfrm>
            <a:off x="0" y="6477000"/>
            <a:ext cx="1828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chemeClr val="dk1"/>
                </a:solidFill>
                <a:latin typeface="Arial"/>
                <a:ea typeface="Arial"/>
                <a:cs typeface="Arial"/>
                <a:sym typeface="Arial"/>
              </a:rPr>
              <a:t>[thanks to Ben Taskar for slide!]</a:t>
            </a:r>
            <a:endParaRPr/>
          </a:p>
        </p:txBody>
      </p:sp>
      <p:sp>
        <p:nvSpPr>
          <p:cNvPr id="227" name="Google Shape;227;p2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28" name="Google Shape;228;p2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par>
                          <p:cTn fill="hold">
                            <p:stCondLst>
                              <p:cond delay="503"/>
                            </p:stCondLst>
                            <p:childTnLst>
                              <p:par>
                                <p:cTn fill="hold" nodeType="after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par>
                          <p:cTn fill="hold">
                            <p:stCondLst>
                              <p:cond delay="504"/>
                            </p:stCondLst>
                            <p:childTnLst>
                              <p:par>
                                <p:cTn fill="hold" nodeType="after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8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Garamond"/>
                <a:ea typeface="Garamond"/>
                <a:cs typeface="Garamond"/>
                <a:sym typeface="Garamond"/>
              </a:rPr>
              <a:t>Non-linear SVMs</a:t>
            </a:r>
            <a:endParaRPr/>
          </a:p>
        </p:txBody>
      </p:sp>
      <p:sp>
        <p:nvSpPr>
          <p:cNvPr id="1734" name="Google Shape;1734;p85"/>
          <p:cNvSpPr txBox="1"/>
          <p:nvPr>
            <p:ph idx="1" type="body"/>
          </p:nvPr>
        </p:nvSpPr>
        <p:spPr>
          <a:xfrm>
            <a:off x="457200" y="1600200"/>
            <a:ext cx="8229600" cy="4530725"/>
          </a:xfrm>
          <a:prstGeom prst="rect">
            <a:avLst/>
          </a:prstGeom>
          <a:blipFill rotWithShape="1">
            <a:blip r:embed="rId3">
              <a:alphaModFix/>
            </a:blip>
            <a:stretch>
              <a:fillRect b="0" l="-591" r="0" t="-1749"/>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grpSp>
        <p:nvGrpSpPr>
          <p:cNvPr id="1735" name="Google Shape;1735;p85"/>
          <p:cNvGrpSpPr/>
          <p:nvPr/>
        </p:nvGrpSpPr>
        <p:grpSpPr>
          <a:xfrm>
            <a:off x="2124075" y="2895600"/>
            <a:ext cx="4352925" cy="1827213"/>
            <a:chOff x="1122" y="2874"/>
            <a:chExt cx="2742" cy="1151"/>
          </a:xfrm>
        </p:grpSpPr>
        <p:cxnSp>
          <p:nvCxnSpPr>
            <p:cNvPr id="1736" name="Google Shape;1736;p85"/>
            <p:cNvCxnSpPr/>
            <p:nvPr/>
          </p:nvCxnSpPr>
          <p:spPr>
            <a:xfrm>
              <a:off x="1122" y="3900"/>
              <a:ext cx="2496" cy="0"/>
            </a:xfrm>
            <a:prstGeom prst="straightConnector1">
              <a:avLst/>
            </a:prstGeom>
            <a:noFill/>
            <a:ln cap="flat" cmpd="sng" w="25400">
              <a:solidFill>
                <a:schemeClr val="dk2"/>
              </a:solidFill>
              <a:prstDash val="solid"/>
              <a:round/>
              <a:headEnd len="med" w="med" type="none"/>
              <a:tailEnd len="med" w="med" type="triangle"/>
            </a:ln>
          </p:spPr>
        </p:cxnSp>
        <p:sp>
          <p:nvSpPr>
            <p:cNvPr id="1737" name="Google Shape;1737;p85"/>
            <p:cNvSpPr/>
            <p:nvPr/>
          </p:nvSpPr>
          <p:spPr>
            <a:xfrm>
              <a:off x="1437" y="3257"/>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38" name="Google Shape;1738;p85"/>
            <p:cNvCxnSpPr/>
            <p:nvPr/>
          </p:nvCxnSpPr>
          <p:spPr>
            <a:xfrm>
              <a:off x="2262" y="3864"/>
              <a:ext cx="0" cy="72"/>
            </a:xfrm>
            <a:prstGeom prst="straightConnector1">
              <a:avLst/>
            </a:prstGeom>
            <a:noFill/>
            <a:ln cap="flat" cmpd="sng" w="9525">
              <a:solidFill>
                <a:schemeClr val="dk2"/>
              </a:solidFill>
              <a:prstDash val="solid"/>
              <a:round/>
              <a:headEnd len="med" w="med" type="none"/>
              <a:tailEnd len="med" w="med" type="none"/>
            </a:ln>
          </p:spPr>
        </p:cxnSp>
        <p:sp>
          <p:nvSpPr>
            <p:cNvPr id="1739" name="Google Shape;1739;p85"/>
            <p:cNvSpPr/>
            <p:nvPr/>
          </p:nvSpPr>
          <p:spPr>
            <a:xfrm>
              <a:off x="1641" y="3557"/>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0" name="Google Shape;1740;p85"/>
            <p:cNvSpPr/>
            <p:nvPr/>
          </p:nvSpPr>
          <p:spPr>
            <a:xfrm>
              <a:off x="1929" y="3755"/>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1" name="Google Shape;1741;p85"/>
            <p:cNvSpPr/>
            <p:nvPr/>
          </p:nvSpPr>
          <p:spPr>
            <a:xfrm>
              <a:off x="2073" y="3815"/>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2" name="Google Shape;1742;p85"/>
            <p:cNvSpPr/>
            <p:nvPr/>
          </p:nvSpPr>
          <p:spPr>
            <a:xfrm>
              <a:off x="2601" y="3761"/>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3" name="Google Shape;1743;p85"/>
            <p:cNvSpPr/>
            <p:nvPr/>
          </p:nvSpPr>
          <p:spPr>
            <a:xfrm>
              <a:off x="2745" y="3647"/>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4" name="Google Shape;1744;p85"/>
            <p:cNvSpPr/>
            <p:nvPr/>
          </p:nvSpPr>
          <p:spPr>
            <a:xfrm>
              <a:off x="2481" y="3803"/>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5" name="Google Shape;1745;p85"/>
            <p:cNvSpPr/>
            <p:nvPr/>
          </p:nvSpPr>
          <p:spPr>
            <a:xfrm>
              <a:off x="2985" y="3443"/>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6" name="Google Shape;1746;p85"/>
            <p:cNvSpPr/>
            <p:nvPr/>
          </p:nvSpPr>
          <p:spPr>
            <a:xfrm>
              <a:off x="3165" y="3251"/>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7" name="Google Shape;1747;p85"/>
            <p:cNvSpPr/>
            <p:nvPr/>
          </p:nvSpPr>
          <p:spPr>
            <a:xfrm>
              <a:off x="3429" y="2921"/>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48" name="Google Shape;1748;p85"/>
            <p:cNvCxnSpPr/>
            <p:nvPr/>
          </p:nvCxnSpPr>
          <p:spPr>
            <a:xfrm rot="10800000">
              <a:off x="2262" y="2988"/>
              <a:ext cx="0" cy="936"/>
            </a:xfrm>
            <a:prstGeom prst="straightConnector1">
              <a:avLst/>
            </a:prstGeom>
            <a:noFill/>
            <a:ln cap="flat" cmpd="sng" w="25400">
              <a:solidFill>
                <a:schemeClr val="dk2"/>
              </a:solidFill>
              <a:prstDash val="solid"/>
              <a:round/>
              <a:headEnd len="med" w="med" type="none"/>
              <a:tailEnd len="med" w="med" type="triangle"/>
            </a:ln>
          </p:spPr>
        </p:cxnSp>
        <p:sp>
          <p:nvSpPr>
            <p:cNvPr id="1749" name="Google Shape;1749;p85"/>
            <p:cNvSpPr txBox="1"/>
            <p:nvPr/>
          </p:nvSpPr>
          <p:spPr>
            <a:xfrm>
              <a:off x="2262" y="2874"/>
              <a:ext cx="288" cy="2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Times New Roman"/>
                  <a:ea typeface="Times New Roman"/>
                  <a:cs typeface="Times New Roman"/>
                  <a:sym typeface="Times New Roman"/>
                </a:rPr>
                <a:t>x</a:t>
              </a:r>
              <a:r>
                <a:rPr baseline="30000" i="1" lang="en-US" sz="1800">
                  <a:solidFill>
                    <a:schemeClr val="dk1"/>
                  </a:solidFill>
                  <a:latin typeface="Times New Roman"/>
                  <a:ea typeface="Times New Roman"/>
                  <a:cs typeface="Times New Roman"/>
                  <a:sym typeface="Times New Roman"/>
                </a:rPr>
                <a:t>2</a:t>
              </a:r>
              <a:endParaRPr/>
            </a:p>
          </p:txBody>
        </p:sp>
        <p:cxnSp>
          <p:nvCxnSpPr>
            <p:cNvPr id="1750" name="Google Shape;1750;p85"/>
            <p:cNvCxnSpPr/>
            <p:nvPr/>
          </p:nvCxnSpPr>
          <p:spPr>
            <a:xfrm flipH="1" rot="10800000">
              <a:off x="1860" y="3180"/>
              <a:ext cx="2004" cy="816"/>
            </a:xfrm>
            <a:prstGeom prst="straightConnector1">
              <a:avLst/>
            </a:prstGeom>
            <a:noFill/>
            <a:ln cap="flat" cmpd="sng" w="19050">
              <a:solidFill>
                <a:schemeClr val="dk2"/>
              </a:solidFill>
              <a:prstDash val="solid"/>
              <a:round/>
              <a:headEnd len="med" w="med" type="none"/>
              <a:tailEnd len="med" w="med" type="none"/>
            </a:ln>
          </p:spPr>
        </p:cxnSp>
        <p:cxnSp>
          <p:nvCxnSpPr>
            <p:cNvPr id="1751" name="Google Shape;1751;p85"/>
            <p:cNvCxnSpPr/>
            <p:nvPr/>
          </p:nvCxnSpPr>
          <p:spPr>
            <a:xfrm flipH="1" rot="10800000">
              <a:off x="1857" y="3132"/>
              <a:ext cx="1962" cy="809"/>
            </a:xfrm>
            <a:prstGeom prst="straightConnector1">
              <a:avLst/>
            </a:prstGeom>
            <a:noFill/>
            <a:ln cap="rnd" cmpd="sng" w="9525">
              <a:solidFill>
                <a:schemeClr val="dk2"/>
              </a:solidFill>
              <a:prstDash val="dot"/>
              <a:round/>
              <a:headEnd len="med" w="med" type="none"/>
              <a:tailEnd len="med" w="med" type="none"/>
            </a:ln>
          </p:spPr>
        </p:cxnSp>
        <p:cxnSp>
          <p:nvCxnSpPr>
            <p:cNvPr id="1752" name="Google Shape;1752;p85"/>
            <p:cNvCxnSpPr/>
            <p:nvPr/>
          </p:nvCxnSpPr>
          <p:spPr>
            <a:xfrm flipH="1" rot="10800000">
              <a:off x="1929" y="3240"/>
              <a:ext cx="1926" cy="785"/>
            </a:xfrm>
            <a:prstGeom prst="straightConnector1">
              <a:avLst/>
            </a:prstGeom>
            <a:noFill/>
            <a:ln cap="rnd" cmpd="sng" w="9525">
              <a:solidFill>
                <a:schemeClr val="dk2"/>
              </a:solidFill>
              <a:prstDash val="dot"/>
              <a:round/>
              <a:headEnd len="med" w="med" type="none"/>
              <a:tailEnd len="med" w="med" type="none"/>
            </a:ln>
          </p:spPr>
        </p:cxnSp>
        <p:sp>
          <p:nvSpPr>
            <p:cNvPr id="1753" name="Google Shape;1753;p85"/>
            <p:cNvSpPr/>
            <p:nvPr/>
          </p:nvSpPr>
          <p:spPr>
            <a:xfrm>
              <a:off x="2945" y="3403"/>
              <a:ext cx="144" cy="138"/>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4" name="Google Shape;1754;p85"/>
            <p:cNvSpPr/>
            <p:nvPr/>
          </p:nvSpPr>
          <p:spPr>
            <a:xfrm>
              <a:off x="2699" y="3601"/>
              <a:ext cx="144" cy="138"/>
            </a:xfrm>
            <a:prstGeom prst="ellipse">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5" name="Google Shape;1755;p85"/>
            <p:cNvSpPr/>
            <p:nvPr/>
          </p:nvSpPr>
          <p:spPr>
            <a:xfrm>
              <a:off x="2027" y="3775"/>
              <a:ext cx="144" cy="138"/>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1756" name="Google Shape;1756;p8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757" name="Google Shape;1757;p8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sp>
        <p:nvSpPr>
          <p:cNvPr id="1763" name="Google Shape;1763;p8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Nonlinear kernel: Example</a:t>
            </a:r>
            <a:endParaRPr/>
          </a:p>
        </p:txBody>
      </p:sp>
      <p:sp>
        <p:nvSpPr>
          <p:cNvPr id="1764" name="Google Shape;1764;p86"/>
          <p:cNvSpPr txBox="1"/>
          <p:nvPr>
            <p:ph idx="1" type="body"/>
          </p:nvPr>
        </p:nvSpPr>
        <p:spPr>
          <a:xfrm>
            <a:off x="685800" y="1066800"/>
            <a:ext cx="7772400" cy="510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Font typeface="Arial"/>
              <a:buChar char="•"/>
            </a:pPr>
            <a:r>
              <a:rPr lang="en-US"/>
              <a:t>Consider the mapping </a:t>
            </a:r>
            <a:endParaRPr/>
          </a:p>
        </p:txBody>
      </p:sp>
      <p:pic>
        <p:nvPicPr>
          <p:cNvPr id="1765" name="Google Shape;1765;p86"/>
          <p:cNvPicPr preferRelativeResize="0"/>
          <p:nvPr/>
        </p:nvPicPr>
        <p:blipFill rotWithShape="1">
          <a:blip r:embed="rId3">
            <a:alphaModFix/>
          </a:blip>
          <a:srcRect b="0" l="0" r="0" t="0"/>
          <a:stretch/>
        </p:blipFill>
        <p:spPr>
          <a:xfrm>
            <a:off x="4986337" y="1066800"/>
            <a:ext cx="1871663" cy="495300"/>
          </a:xfrm>
          <a:prstGeom prst="rect">
            <a:avLst/>
          </a:prstGeom>
          <a:noFill/>
          <a:ln>
            <a:noFill/>
          </a:ln>
        </p:spPr>
      </p:pic>
      <p:pic>
        <p:nvPicPr>
          <p:cNvPr id="1766" name="Google Shape;1766;p86"/>
          <p:cNvPicPr preferRelativeResize="0"/>
          <p:nvPr/>
        </p:nvPicPr>
        <p:blipFill rotWithShape="1">
          <a:blip r:embed="rId4">
            <a:alphaModFix/>
          </a:blip>
          <a:srcRect b="0" l="0" r="0" t="0"/>
          <a:stretch/>
        </p:blipFill>
        <p:spPr>
          <a:xfrm>
            <a:off x="1749425" y="5049838"/>
            <a:ext cx="5230813" cy="1046162"/>
          </a:xfrm>
          <a:prstGeom prst="rect">
            <a:avLst/>
          </a:prstGeom>
          <a:noFill/>
          <a:ln>
            <a:noFill/>
          </a:ln>
        </p:spPr>
      </p:pic>
      <p:grpSp>
        <p:nvGrpSpPr>
          <p:cNvPr id="1767" name="Google Shape;1767;p86"/>
          <p:cNvGrpSpPr/>
          <p:nvPr/>
        </p:nvGrpSpPr>
        <p:grpSpPr>
          <a:xfrm>
            <a:off x="2514600" y="2209800"/>
            <a:ext cx="4352925" cy="1827213"/>
            <a:chOff x="1122" y="2874"/>
            <a:chExt cx="2742" cy="1151"/>
          </a:xfrm>
        </p:grpSpPr>
        <p:cxnSp>
          <p:nvCxnSpPr>
            <p:cNvPr id="1768" name="Google Shape;1768;p86"/>
            <p:cNvCxnSpPr/>
            <p:nvPr/>
          </p:nvCxnSpPr>
          <p:spPr>
            <a:xfrm>
              <a:off x="1122" y="3900"/>
              <a:ext cx="2496" cy="0"/>
            </a:xfrm>
            <a:prstGeom prst="straightConnector1">
              <a:avLst/>
            </a:prstGeom>
            <a:noFill/>
            <a:ln cap="flat" cmpd="sng" w="25400">
              <a:solidFill>
                <a:schemeClr val="dk2"/>
              </a:solidFill>
              <a:prstDash val="solid"/>
              <a:round/>
              <a:headEnd len="med" w="med" type="none"/>
              <a:tailEnd len="med" w="med" type="triangle"/>
            </a:ln>
          </p:spPr>
        </p:cxnSp>
        <p:sp>
          <p:nvSpPr>
            <p:cNvPr id="1769" name="Google Shape;1769;p86"/>
            <p:cNvSpPr/>
            <p:nvPr/>
          </p:nvSpPr>
          <p:spPr>
            <a:xfrm>
              <a:off x="1437" y="3257"/>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cxnSp>
          <p:nvCxnSpPr>
            <p:cNvPr id="1770" name="Google Shape;1770;p86"/>
            <p:cNvCxnSpPr/>
            <p:nvPr/>
          </p:nvCxnSpPr>
          <p:spPr>
            <a:xfrm>
              <a:off x="2262" y="3864"/>
              <a:ext cx="0" cy="72"/>
            </a:xfrm>
            <a:prstGeom prst="straightConnector1">
              <a:avLst/>
            </a:prstGeom>
            <a:noFill/>
            <a:ln cap="flat" cmpd="sng" w="9525">
              <a:solidFill>
                <a:schemeClr val="dk2"/>
              </a:solidFill>
              <a:prstDash val="solid"/>
              <a:round/>
              <a:headEnd len="med" w="med" type="none"/>
              <a:tailEnd len="med" w="med" type="none"/>
            </a:ln>
          </p:spPr>
        </p:cxnSp>
        <p:sp>
          <p:nvSpPr>
            <p:cNvPr id="1771" name="Google Shape;1771;p86"/>
            <p:cNvSpPr/>
            <p:nvPr/>
          </p:nvSpPr>
          <p:spPr>
            <a:xfrm>
              <a:off x="1641" y="3557"/>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772" name="Google Shape;1772;p86"/>
            <p:cNvSpPr/>
            <p:nvPr/>
          </p:nvSpPr>
          <p:spPr>
            <a:xfrm>
              <a:off x="1929" y="3755"/>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773" name="Google Shape;1773;p86"/>
            <p:cNvSpPr/>
            <p:nvPr/>
          </p:nvSpPr>
          <p:spPr>
            <a:xfrm>
              <a:off x="2073" y="3815"/>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774" name="Google Shape;1774;p86"/>
            <p:cNvSpPr/>
            <p:nvPr/>
          </p:nvSpPr>
          <p:spPr>
            <a:xfrm>
              <a:off x="2601" y="3761"/>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775" name="Google Shape;1775;p86"/>
            <p:cNvSpPr/>
            <p:nvPr/>
          </p:nvSpPr>
          <p:spPr>
            <a:xfrm>
              <a:off x="2745" y="3647"/>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776" name="Google Shape;1776;p86"/>
            <p:cNvSpPr/>
            <p:nvPr/>
          </p:nvSpPr>
          <p:spPr>
            <a:xfrm>
              <a:off x="2481" y="3803"/>
              <a:ext cx="56" cy="56"/>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777" name="Google Shape;1777;p86"/>
            <p:cNvSpPr/>
            <p:nvPr/>
          </p:nvSpPr>
          <p:spPr>
            <a:xfrm>
              <a:off x="2985" y="3443"/>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778" name="Google Shape;1778;p86"/>
            <p:cNvSpPr/>
            <p:nvPr/>
          </p:nvSpPr>
          <p:spPr>
            <a:xfrm>
              <a:off x="3165" y="3251"/>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779" name="Google Shape;1779;p86"/>
            <p:cNvSpPr/>
            <p:nvPr/>
          </p:nvSpPr>
          <p:spPr>
            <a:xfrm>
              <a:off x="3429" y="2921"/>
              <a:ext cx="56" cy="56"/>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cxnSp>
          <p:nvCxnSpPr>
            <p:cNvPr id="1780" name="Google Shape;1780;p86"/>
            <p:cNvCxnSpPr/>
            <p:nvPr/>
          </p:nvCxnSpPr>
          <p:spPr>
            <a:xfrm rot="10800000">
              <a:off x="2262" y="2988"/>
              <a:ext cx="0" cy="936"/>
            </a:xfrm>
            <a:prstGeom prst="straightConnector1">
              <a:avLst/>
            </a:prstGeom>
            <a:noFill/>
            <a:ln cap="flat" cmpd="sng" w="25400">
              <a:solidFill>
                <a:schemeClr val="dk2"/>
              </a:solidFill>
              <a:prstDash val="solid"/>
              <a:round/>
              <a:headEnd len="med" w="med" type="none"/>
              <a:tailEnd len="med" w="med" type="triangle"/>
            </a:ln>
          </p:spPr>
        </p:cxnSp>
        <p:sp>
          <p:nvSpPr>
            <p:cNvPr id="1781" name="Google Shape;1781;p86"/>
            <p:cNvSpPr txBox="1"/>
            <p:nvPr/>
          </p:nvSpPr>
          <p:spPr>
            <a:xfrm>
              <a:off x="2262" y="2874"/>
              <a:ext cx="288" cy="2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000000"/>
                  </a:solidFill>
                  <a:latin typeface="Times New Roman"/>
                  <a:ea typeface="Times New Roman"/>
                  <a:cs typeface="Times New Roman"/>
                  <a:sym typeface="Times New Roman"/>
                </a:rPr>
                <a:t>x</a:t>
              </a:r>
              <a:r>
                <a:rPr baseline="30000" i="1" lang="en-US" sz="1800">
                  <a:solidFill>
                    <a:srgbClr val="000000"/>
                  </a:solidFill>
                  <a:latin typeface="Times New Roman"/>
                  <a:ea typeface="Times New Roman"/>
                  <a:cs typeface="Times New Roman"/>
                  <a:sym typeface="Times New Roman"/>
                </a:rPr>
                <a:t>2</a:t>
              </a:r>
              <a:endParaRPr/>
            </a:p>
          </p:txBody>
        </p:sp>
        <p:cxnSp>
          <p:nvCxnSpPr>
            <p:cNvPr id="1782" name="Google Shape;1782;p86"/>
            <p:cNvCxnSpPr/>
            <p:nvPr/>
          </p:nvCxnSpPr>
          <p:spPr>
            <a:xfrm flipH="1" rot="10800000">
              <a:off x="1860" y="3180"/>
              <a:ext cx="2004" cy="816"/>
            </a:xfrm>
            <a:prstGeom prst="straightConnector1">
              <a:avLst/>
            </a:prstGeom>
            <a:noFill/>
            <a:ln cap="flat" cmpd="sng" w="19050">
              <a:solidFill>
                <a:schemeClr val="dk2"/>
              </a:solidFill>
              <a:prstDash val="solid"/>
              <a:round/>
              <a:headEnd len="med" w="med" type="none"/>
              <a:tailEnd len="med" w="med" type="none"/>
            </a:ln>
          </p:spPr>
        </p:cxnSp>
        <p:cxnSp>
          <p:nvCxnSpPr>
            <p:cNvPr id="1783" name="Google Shape;1783;p86"/>
            <p:cNvCxnSpPr/>
            <p:nvPr/>
          </p:nvCxnSpPr>
          <p:spPr>
            <a:xfrm flipH="1" rot="10800000">
              <a:off x="1857" y="3132"/>
              <a:ext cx="1962" cy="809"/>
            </a:xfrm>
            <a:prstGeom prst="straightConnector1">
              <a:avLst/>
            </a:prstGeom>
            <a:noFill/>
            <a:ln cap="rnd" cmpd="sng" w="9525">
              <a:solidFill>
                <a:schemeClr val="dk2"/>
              </a:solidFill>
              <a:prstDash val="dot"/>
              <a:round/>
              <a:headEnd len="med" w="med" type="none"/>
              <a:tailEnd len="med" w="med" type="none"/>
            </a:ln>
          </p:spPr>
        </p:cxnSp>
        <p:cxnSp>
          <p:nvCxnSpPr>
            <p:cNvPr id="1784" name="Google Shape;1784;p86"/>
            <p:cNvCxnSpPr/>
            <p:nvPr/>
          </p:nvCxnSpPr>
          <p:spPr>
            <a:xfrm flipH="1" rot="10800000">
              <a:off x="1929" y="3240"/>
              <a:ext cx="1926" cy="785"/>
            </a:xfrm>
            <a:prstGeom prst="straightConnector1">
              <a:avLst/>
            </a:prstGeom>
            <a:noFill/>
            <a:ln cap="rnd" cmpd="sng" w="9525">
              <a:solidFill>
                <a:schemeClr val="dk2"/>
              </a:solidFill>
              <a:prstDash val="dot"/>
              <a:round/>
              <a:headEnd len="med" w="med" type="none"/>
              <a:tailEnd len="med" w="med" type="none"/>
            </a:ln>
          </p:spPr>
        </p:cxnSp>
        <p:sp>
          <p:nvSpPr>
            <p:cNvPr id="1785" name="Google Shape;1785;p86"/>
            <p:cNvSpPr/>
            <p:nvPr/>
          </p:nvSpPr>
          <p:spPr>
            <a:xfrm>
              <a:off x="2945" y="3403"/>
              <a:ext cx="144" cy="138"/>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786" name="Google Shape;1786;p86"/>
            <p:cNvSpPr/>
            <p:nvPr/>
          </p:nvSpPr>
          <p:spPr>
            <a:xfrm>
              <a:off x="2699" y="3601"/>
              <a:ext cx="144" cy="138"/>
            </a:xfrm>
            <a:prstGeom prst="ellipse">
              <a:avLst/>
            </a:prstGeom>
            <a:noFill/>
            <a:ln cap="flat" cmpd="sng" w="190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sp>
          <p:nvSpPr>
            <p:cNvPr id="1787" name="Google Shape;1787;p86"/>
            <p:cNvSpPr/>
            <p:nvPr/>
          </p:nvSpPr>
          <p:spPr>
            <a:xfrm>
              <a:off x="2027" y="3775"/>
              <a:ext cx="144" cy="138"/>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Arial"/>
                <a:ea typeface="Arial"/>
                <a:cs typeface="Arial"/>
                <a:sym typeface="Arial"/>
              </a:endParaRPr>
            </a:p>
          </p:txBody>
        </p:sp>
      </p:grpSp>
      <p:sp>
        <p:nvSpPr>
          <p:cNvPr id="1788" name="Google Shape;1788;p8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789" name="Google Shape;1789;p8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Google Shape;1795;p87"/>
          <p:cNvSpPr/>
          <p:nvPr/>
        </p:nvSpPr>
        <p:spPr>
          <a:xfrm>
            <a:off x="381000" y="228600"/>
            <a:ext cx="77724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Non-linear SVMs:  Feature spaces</a:t>
            </a:r>
            <a:endParaRPr/>
          </a:p>
        </p:txBody>
      </p:sp>
      <p:sp>
        <p:nvSpPr>
          <p:cNvPr id="1796" name="Google Shape;1796;p87"/>
          <p:cNvSpPr/>
          <p:nvPr/>
        </p:nvSpPr>
        <p:spPr>
          <a:xfrm>
            <a:off x="381000" y="1066800"/>
            <a:ext cx="8229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General idea:   the original input space can always be mapped to some higher-dimensional feature space where the training set is separable:</a:t>
            </a:r>
            <a:endParaRPr/>
          </a:p>
        </p:txBody>
      </p:sp>
      <p:cxnSp>
        <p:nvCxnSpPr>
          <p:cNvPr id="1797" name="Google Shape;1797;p87"/>
          <p:cNvCxnSpPr/>
          <p:nvPr/>
        </p:nvCxnSpPr>
        <p:spPr>
          <a:xfrm rot="10800000">
            <a:off x="2068513" y="2559050"/>
            <a:ext cx="0" cy="3041650"/>
          </a:xfrm>
          <a:prstGeom prst="straightConnector1">
            <a:avLst/>
          </a:prstGeom>
          <a:noFill/>
          <a:ln cap="flat" cmpd="sng" w="25400">
            <a:solidFill>
              <a:schemeClr val="dk1"/>
            </a:solidFill>
            <a:prstDash val="solid"/>
            <a:round/>
            <a:headEnd len="med" w="med" type="none"/>
            <a:tailEnd len="med" w="med" type="triangle"/>
          </a:ln>
        </p:spPr>
      </p:cxnSp>
      <p:cxnSp>
        <p:nvCxnSpPr>
          <p:cNvPr id="1798" name="Google Shape;1798;p87"/>
          <p:cNvCxnSpPr/>
          <p:nvPr/>
        </p:nvCxnSpPr>
        <p:spPr>
          <a:xfrm>
            <a:off x="447675" y="4170363"/>
            <a:ext cx="3319463" cy="0"/>
          </a:xfrm>
          <a:prstGeom prst="straightConnector1">
            <a:avLst/>
          </a:prstGeom>
          <a:noFill/>
          <a:ln cap="flat" cmpd="sng" w="25400">
            <a:solidFill>
              <a:schemeClr val="dk1"/>
            </a:solidFill>
            <a:prstDash val="solid"/>
            <a:round/>
            <a:headEnd len="med" w="med" type="none"/>
            <a:tailEnd len="med" w="med" type="triangle"/>
          </a:ln>
        </p:spPr>
      </p:cxnSp>
      <p:sp>
        <p:nvSpPr>
          <p:cNvPr id="1799" name="Google Shape;1799;p87"/>
          <p:cNvSpPr/>
          <p:nvPr/>
        </p:nvSpPr>
        <p:spPr>
          <a:xfrm>
            <a:off x="2098675" y="3390900"/>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0" name="Google Shape;1800;p87"/>
          <p:cNvSpPr/>
          <p:nvPr/>
        </p:nvSpPr>
        <p:spPr>
          <a:xfrm>
            <a:off x="1524000" y="3748088"/>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1" name="Google Shape;1801;p87"/>
          <p:cNvSpPr/>
          <p:nvPr/>
        </p:nvSpPr>
        <p:spPr>
          <a:xfrm>
            <a:off x="1676400" y="4294188"/>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2" name="Google Shape;1802;p87"/>
          <p:cNvSpPr/>
          <p:nvPr/>
        </p:nvSpPr>
        <p:spPr>
          <a:xfrm>
            <a:off x="2209800" y="4770438"/>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3" name="Google Shape;1803;p87"/>
          <p:cNvSpPr/>
          <p:nvPr/>
        </p:nvSpPr>
        <p:spPr>
          <a:xfrm>
            <a:off x="1790700" y="3436938"/>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4" name="Google Shape;1804;p87"/>
          <p:cNvSpPr/>
          <p:nvPr/>
        </p:nvSpPr>
        <p:spPr>
          <a:xfrm>
            <a:off x="1295400" y="4065588"/>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5" name="Google Shape;1805;p87"/>
          <p:cNvSpPr/>
          <p:nvPr/>
        </p:nvSpPr>
        <p:spPr>
          <a:xfrm>
            <a:off x="1714500" y="4808538"/>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6" name="Google Shape;1806;p87"/>
          <p:cNvSpPr/>
          <p:nvPr/>
        </p:nvSpPr>
        <p:spPr>
          <a:xfrm>
            <a:off x="2209800" y="3836988"/>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7" name="Google Shape;1807;p87"/>
          <p:cNvSpPr/>
          <p:nvPr/>
        </p:nvSpPr>
        <p:spPr>
          <a:xfrm>
            <a:off x="3111500" y="382428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8" name="Google Shape;1808;p87"/>
          <p:cNvSpPr/>
          <p:nvPr/>
        </p:nvSpPr>
        <p:spPr>
          <a:xfrm>
            <a:off x="2971800" y="50371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9" name="Google Shape;1809;p87"/>
          <p:cNvSpPr/>
          <p:nvPr/>
        </p:nvSpPr>
        <p:spPr>
          <a:xfrm>
            <a:off x="723900" y="395128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0" name="Google Shape;1810;p87"/>
          <p:cNvSpPr/>
          <p:nvPr/>
        </p:nvSpPr>
        <p:spPr>
          <a:xfrm>
            <a:off x="2235200" y="54054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1" name="Google Shape;1811;p87"/>
          <p:cNvSpPr/>
          <p:nvPr/>
        </p:nvSpPr>
        <p:spPr>
          <a:xfrm>
            <a:off x="3200400" y="456088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2" name="Google Shape;1812;p87"/>
          <p:cNvSpPr/>
          <p:nvPr/>
        </p:nvSpPr>
        <p:spPr>
          <a:xfrm>
            <a:off x="1263650" y="51006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3" name="Google Shape;1813;p87"/>
          <p:cNvSpPr/>
          <p:nvPr/>
        </p:nvSpPr>
        <p:spPr>
          <a:xfrm>
            <a:off x="952500" y="46180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4" name="Google Shape;1814;p87"/>
          <p:cNvSpPr/>
          <p:nvPr/>
        </p:nvSpPr>
        <p:spPr>
          <a:xfrm>
            <a:off x="1009650" y="30940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5" name="Google Shape;1815;p87"/>
          <p:cNvSpPr/>
          <p:nvPr/>
        </p:nvSpPr>
        <p:spPr>
          <a:xfrm>
            <a:off x="2505075" y="4229100"/>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6" name="Google Shape;1816;p87"/>
          <p:cNvSpPr/>
          <p:nvPr/>
        </p:nvSpPr>
        <p:spPr>
          <a:xfrm>
            <a:off x="2124075" y="4362450"/>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7" name="Google Shape;1817;p87"/>
          <p:cNvSpPr/>
          <p:nvPr/>
        </p:nvSpPr>
        <p:spPr>
          <a:xfrm>
            <a:off x="2409825" y="3124200"/>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8" name="Google Shape;1818;p87"/>
          <p:cNvSpPr/>
          <p:nvPr/>
        </p:nvSpPr>
        <p:spPr>
          <a:xfrm>
            <a:off x="1114425" y="3209925"/>
            <a:ext cx="1885950" cy="1905000"/>
          </a:xfrm>
          <a:prstGeom prst="ellipse">
            <a:avLst/>
          </a:prstGeom>
          <a:noFill/>
          <a:ln cap="flat" cmpd="sng" w="15875">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9" name="Google Shape;1819;p87"/>
          <p:cNvSpPr/>
          <p:nvPr/>
        </p:nvSpPr>
        <p:spPr>
          <a:xfrm>
            <a:off x="1162050" y="32464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0" name="Google Shape;1820;p87"/>
          <p:cNvSpPr/>
          <p:nvPr/>
        </p:nvSpPr>
        <p:spPr>
          <a:xfrm>
            <a:off x="3086100" y="322738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821" name="Google Shape;1821;p87"/>
          <p:cNvCxnSpPr/>
          <p:nvPr/>
        </p:nvCxnSpPr>
        <p:spPr>
          <a:xfrm rot="10800000">
            <a:off x="6107113" y="2311400"/>
            <a:ext cx="0" cy="2070100"/>
          </a:xfrm>
          <a:prstGeom prst="straightConnector1">
            <a:avLst/>
          </a:prstGeom>
          <a:noFill/>
          <a:ln cap="flat" cmpd="sng" w="25400">
            <a:solidFill>
              <a:schemeClr val="dk1"/>
            </a:solidFill>
            <a:prstDash val="solid"/>
            <a:round/>
            <a:headEnd len="med" w="med" type="none"/>
            <a:tailEnd len="med" w="med" type="triangle"/>
          </a:ln>
        </p:spPr>
      </p:cxnSp>
      <p:cxnSp>
        <p:nvCxnSpPr>
          <p:cNvPr id="1822" name="Google Shape;1822;p87"/>
          <p:cNvCxnSpPr/>
          <p:nvPr/>
        </p:nvCxnSpPr>
        <p:spPr>
          <a:xfrm>
            <a:off x="6076950" y="4398963"/>
            <a:ext cx="2347913" cy="0"/>
          </a:xfrm>
          <a:prstGeom prst="straightConnector1">
            <a:avLst/>
          </a:prstGeom>
          <a:noFill/>
          <a:ln cap="flat" cmpd="sng" w="25400">
            <a:solidFill>
              <a:schemeClr val="dk1"/>
            </a:solidFill>
            <a:prstDash val="solid"/>
            <a:round/>
            <a:headEnd len="med" w="med" type="none"/>
            <a:tailEnd len="med" w="med" type="triangle"/>
          </a:ln>
        </p:spPr>
      </p:cxnSp>
      <p:sp>
        <p:nvSpPr>
          <p:cNvPr id="1823" name="Google Shape;1823;p87"/>
          <p:cNvSpPr/>
          <p:nvPr/>
        </p:nvSpPr>
        <p:spPr>
          <a:xfrm>
            <a:off x="6375400" y="3762375"/>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4" name="Google Shape;1824;p87"/>
          <p:cNvSpPr/>
          <p:nvPr/>
        </p:nvSpPr>
        <p:spPr>
          <a:xfrm>
            <a:off x="5800725" y="4119563"/>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5" name="Google Shape;1825;p87"/>
          <p:cNvSpPr/>
          <p:nvPr/>
        </p:nvSpPr>
        <p:spPr>
          <a:xfrm>
            <a:off x="6181725" y="4675188"/>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6" name="Google Shape;1826;p87"/>
          <p:cNvSpPr/>
          <p:nvPr/>
        </p:nvSpPr>
        <p:spPr>
          <a:xfrm>
            <a:off x="7000875" y="4675188"/>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7" name="Google Shape;1827;p87"/>
          <p:cNvSpPr/>
          <p:nvPr/>
        </p:nvSpPr>
        <p:spPr>
          <a:xfrm>
            <a:off x="6067425" y="3808413"/>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8" name="Google Shape;1828;p87"/>
          <p:cNvSpPr/>
          <p:nvPr/>
        </p:nvSpPr>
        <p:spPr>
          <a:xfrm>
            <a:off x="6276975" y="4084638"/>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9" name="Google Shape;1829;p87"/>
          <p:cNvSpPr/>
          <p:nvPr/>
        </p:nvSpPr>
        <p:spPr>
          <a:xfrm>
            <a:off x="6505575" y="4713288"/>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0" name="Google Shape;1830;p87"/>
          <p:cNvSpPr/>
          <p:nvPr/>
        </p:nvSpPr>
        <p:spPr>
          <a:xfrm>
            <a:off x="6486525" y="4208463"/>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1" name="Google Shape;1831;p87"/>
          <p:cNvSpPr/>
          <p:nvPr/>
        </p:nvSpPr>
        <p:spPr>
          <a:xfrm>
            <a:off x="8093075" y="38433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2" name="Google Shape;1832;p87"/>
          <p:cNvSpPr/>
          <p:nvPr/>
        </p:nvSpPr>
        <p:spPr>
          <a:xfrm>
            <a:off x="7953375" y="505618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3" name="Google Shape;1833;p87"/>
          <p:cNvSpPr/>
          <p:nvPr/>
        </p:nvSpPr>
        <p:spPr>
          <a:xfrm>
            <a:off x="7477125" y="280828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4" name="Google Shape;1834;p87"/>
          <p:cNvSpPr/>
          <p:nvPr/>
        </p:nvSpPr>
        <p:spPr>
          <a:xfrm>
            <a:off x="7483475" y="40719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5" name="Google Shape;1835;p87"/>
          <p:cNvSpPr/>
          <p:nvPr/>
        </p:nvSpPr>
        <p:spPr>
          <a:xfrm>
            <a:off x="8181975" y="45799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6" name="Google Shape;1836;p87"/>
          <p:cNvSpPr/>
          <p:nvPr/>
        </p:nvSpPr>
        <p:spPr>
          <a:xfrm>
            <a:off x="7007225" y="351948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7" name="Google Shape;1837;p87"/>
          <p:cNvSpPr/>
          <p:nvPr/>
        </p:nvSpPr>
        <p:spPr>
          <a:xfrm>
            <a:off x="7610475" y="475138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8" name="Google Shape;1838;p87"/>
          <p:cNvSpPr/>
          <p:nvPr/>
        </p:nvSpPr>
        <p:spPr>
          <a:xfrm>
            <a:off x="7400925" y="30178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9" name="Google Shape;1839;p87"/>
          <p:cNvSpPr/>
          <p:nvPr/>
        </p:nvSpPr>
        <p:spPr>
          <a:xfrm>
            <a:off x="6010275" y="4524375"/>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0" name="Google Shape;1840;p87"/>
          <p:cNvSpPr/>
          <p:nvPr/>
        </p:nvSpPr>
        <p:spPr>
          <a:xfrm>
            <a:off x="5629275" y="4657725"/>
            <a:ext cx="88900" cy="88900"/>
          </a:xfrm>
          <a:prstGeom prst="octagon">
            <a:avLst>
              <a:gd fmla="val 29287" name="adj"/>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1" name="Google Shape;1841;p87"/>
          <p:cNvSpPr/>
          <p:nvPr/>
        </p:nvSpPr>
        <p:spPr>
          <a:xfrm>
            <a:off x="7391400" y="3143250"/>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2" name="Google Shape;1842;p87"/>
          <p:cNvSpPr/>
          <p:nvPr/>
        </p:nvSpPr>
        <p:spPr>
          <a:xfrm>
            <a:off x="6943725" y="26749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3" name="Google Shape;1843;p87"/>
          <p:cNvSpPr/>
          <p:nvPr/>
        </p:nvSpPr>
        <p:spPr>
          <a:xfrm>
            <a:off x="8067675" y="3246438"/>
            <a:ext cx="88900" cy="88900"/>
          </a:xfrm>
          <a:prstGeom prst="octagon">
            <a:avLst>
              <a:gd fmla="val 29287" name="adj"/>
            </a:avLst>
          </a:prstGeom>
          <a:solidFill>
            <a:srgbClr val="0000FF"/>
          </a:solidFill>
          <a:ln cap="flat" cmpd="sng" w="9525">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844" name="Google Shape;1844;p87"/>
          <p:cNvCxnSpPr/>
          <p:nvPr/>
        </p:nvCxnSpPr>
        <p:spPr>
          <a:xfrm flipH="1">
            <a:off x="4859338" y="4400550"/>
            <a:ext cx="1238250" cy="996950"/>
          </a:xfrm>
          <a:prstGeom prst="straightConnector1">
            <a:avLst/>
          </a:prstGeom>
          <a:noFill/>
          <a:ln cap="flat" cmpd="sng" w="25400">
            <a:solidFill>
              <a:schemeClr val="dk1"/>
            </a:solidFill>
            <a:prstDash val="solid"/>
            <a:round/>
            <a:headEnd len="med" w="med" type="none"/>
            <a:tailEnd len="med" w="med" type="triangle"/>
          </a:ln>
        </p:spPr>
      </p:cxnSp>
      <p:cxnSp>
        <p:nvCxnSpPr>
          <p:cNvPr id="1845" name="Google Shape;1845;p87"/>
          <p:cNvCxnSpPr/>
          <p:nvPr/>
        </p:nvCxnSpPr>
        <p:spPr>
          <a:xfrm>
            <a:off x="6096000" y="3048000"/>
            <a:ext cx="1447800" cy="1333500"/>
          </a:xfrm>
          <a:prstGeom prst="straightConnector1">
            <a:avLst/>
          </a:prstGeom>
          <a:noFill/>
          <a:ln cap="flat" cmpd="sng" w="15875">
            <a:solidFill>
              <a:schemeClr val="dk2"/>
            </a:solidFill>
            <a:prstDash val="dot"/>
            <a:round/>
            <a:headEnd len="med" w="med" type="none"/>
            <a:tailEnd len="med" w="med" type="none"/>
          </a:ln>
        </p:spPr>
      </p:cxnSp>
      <p:cxnSp>
        <p:nvCxnSpPr>
          <p:cNvPr id="1846" name="Google Shape;1846;p87"/>
          <p:cNvCxnSpPr/>
          <p:nvPr/>
        </p:nvCxnSpPr>
        <p:spPr>
          <a:xfrm flipH="1" rot="10800000">
            <a:off x="6324600" y="4419600"/>
            <a:ext cx="1219200" cy="1219200"/>
          </a:xfrm>
          <a:prstGeom prst="straightConnector1">
            <a:avLst/>
          </a:prstGeom>
          <a:noFill/>
          <a:ln cap="flat" cmpd="sng" w="15875">
            <a:solidFill>
              <a:schemeClr val="dk2"/>
            </a:solidFill>
            <a:prstDash val="dot"/>
            <a:round/>
            <a:headEnd len="med" w="med" type="none"/>
            <a:tailEnd len="med" w="med" type="none"/>
          </a:ln>
        </p:spPr>
      </p:cxnSp>
      <p:cxnSp>
        <p:nvCxnSpPr>
          <p:cNvPr id="1847" name="Google Shape;1847;p87"/>
          <p:cNvCxnSpPr/>
          <p:nvPr/>
        </p:nvCxnSpPr>
        <p:spPr>
          <a:xfrm flipH="1" rot="10800000">
            <a:off x="4629150" y="3086100"/>
            <a:ext cx="1466850" cy="838200"/>
          </a:xfrm>
          <a:prstGeom prst="straightConnector1">
            <a:avLst/>
          </a:prstGeom>
          <a:noFill/>
          <a:ln cap="flat" cmpd="sng" w="15875">
            <a:solidFill>
              <a:schemeClr val="dk2"/>
            </a:solidFill>
            <a:prstDash val="dot"/>
            <a:round/>
            <a:headEnd len="med" w="med" type="none"/>
            <a:tailEnd len="med" w="med" type="none"/>
          </a:ln>
        </p:spPr>
      </p:cxnSp>
      <p:cxnSp>
        <p:nvCxnSpPr>
          <p:cNvPr id="1848" name="Google Shape;1848;p87"/>
          <p:cNvCxnSpPr/>
          <p:nvPr/>
        </p:nvCxnSpPr>
        <p:spPr>
          <a:xfrm>
            <a:off x="4610100" y="3924300"/>
            <a:ext cx="1714500" cy="1695450"/>
          </a:xfrm>
          <a:prstGeom prst="straightConnector1">
            <a:avLst/>
          </a:prstGeom>
          <a:noFill/>
          <a:ln cap="flat" cmpd="sng" w="15875">
            <a:solidFill>
              <a:schemeClr val="dk2"/>
            </a:solidFill>
            <a:prstDash val="dot"/>
            <a:round/>
            <a:headEnd len="med" w="med" type="none"/>
            <a:tailEnd len="med" w="med" type="none"/>
          </a:ln>
        </p:spPr>
      </p:cxnSp>
      <p:sp>
        <p:nvSpPr>
          <p:cNvPr id="1849" name="Google Shape;1849;p87"/>
          <p:cNvSpPr/>
          <p:nvPr/>
        </p:nvSpPr>
        <p:spPr>
          <a:xfrm>
            <a:off x="3581400" y="2362200"/>
            <a:ext cx="1638300" cy="457200"/>
          </a:xfrm>
          <a:prstGeom prst="curvedDownArrow">
            <a:avLst>
              <a:gd fmla="val 71667" name="adj1"/>
              <a:gd fmla="val 143333" name="adj2"/>
              <a:gd fmla="val 33333" name="adj3"/>
            </a:avLst>
          </a:prstGeom>
          <a:solidFill>
            <a:srgbClr val="008000"/>
          </a:solidFill>
          <a:ln cap="flat" cmpd="sng" w="9525">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50" name="Google Shape;1850;p87"/>
          <p:cNvSpPr txBox="1"/>
          <p:nvPr/>
        </p:nvSpPr>
        <p:spPr>
          <a:xfrm>
            <a:off x="3581400" y="3048000"/>
            <a:ext cx="1905000" cy="396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Φ:  </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φ(</a:t>
            </a:r>
            <a:r>
              <a:rPr b="1" lang="en-US" sz="2000">
                <a:solidFill>
                  <a:schemeClr val="dk1"/>
                </a:solidFill>
                <a:latin typeface="Times New Roman"/>
                <a:ea typeface="Times New Roman"/>
                <a:cs typeface="Times New Roman"/>
                <a:sym typeface="Times New Roman"/>
              </a:rPr>
              <a:t>x</a:t>
            </a:r>
            <a:r>
              <a:rPr lang="en-US" sz="2000">
                <a:solidFill>
                  <a:schemeClr val="dk1"/>
                </a:solidFill>
                <a:latin typeface="Times New Roman"/>
                <a:ea typeface="Times New Roman"/>
                <a:cs typeface="Times New Roman"/>
                <a:sym typeface="Times New Roman"/>
              </a:rPr>
              <a:t>)</a:t>
            </a:r>
            <a:endParaRPr/>
          </a:p>
        </p:txBody>
      </p:sp>
      <p:sp>
        <p:nvSpPr>
          <p:cNvPr id="1851" name="Google Shape;1851;p8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852" name="Google Shape;1852;p8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6" name="Shape 1856"/>
        <p:cNvGrpSpPr/>
        <p:nvPr/>
      </p:nvGrpSpPr>
      <p:grpSpPr>
        <a:xfrm>
          <a:off x="0" y="0"/>
          <a:ext cx="0" cy="0"/>
          <a:chOff x="0" y="0"/>
          <a:chExt cx="0" cy="0"/>
        </a:xfrm>
      </p:grpSpPr>
      <p:sp>
        <p:nvSpPr>
          <p:cNvPr id="1857" name="Google Shape;1857;p8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Deviations from Linear Separability</a:t>
            </a:r>
            <a:endParaRPr/>
          </a:p>
        </p:txBody>
      </p:sp>
      <p:sp>
        <p:nvSpPr>
          <p:cNvPr id="1858" name="Google Shape;1858;p8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pic>
        <p:nvPicPr>
          <p:cNvPr id="1859" name="Google Shape;1859;p88"/>
          <p:cNvPicPr preferRelativeResize="0"/>
          <p:nvPr/>
        </p:nvPicPr>
        <p:blipFill rotWithShape="1">
          <a:blip r:embed="rId3">
            <a:alphaModFix/>
          </a:blip>
          <a:srcRect b="0" l="0" r="0" t="0"/>
          <a:stretch/>
        </p:blipFill>
        <p:spPr>
          <a:xfrm>
            <a:off x="1166399" y="1671795"/>
            <a:ext cx="6811201" cy="4387534"/>
          </a:xfrm>
          <a:prstGeom prst="rect">
            <a:avLst/>
          </a:prstGeom>
          <a:noFill/>
          <a:ln>
            <a:noFill/>
          </a:ln>
        </p:spPr>
      </p:pic>
      <p:sp>
        <p:nvSpPr>
          <p:cNvPr id="1860" name="Google Shape;1860;p8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861" name="Google Shape;1861;p8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5" name="Shape 1865"/>
        <p:cNvGrpSpPr/>
        <p:nvPr/>
      </p:nvGrpSpPr>
      <p:grpSpPr>
        <a:xfrm>
          <a:off x="0" y="0"/>
          <a:ext cx="0" cy="0"/>
          <a:chOff x="0" y="0"/>
          <a:chExt cx="0" cy="0"/>
        </a:xfrm>
      </p:grpSpPr>
      <p:sp>
        <p:nvSpPr>
          <p:cNvPr id="1866" name="Google Shape;1866;p8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Add new features</a:t>
            </a:r>
            <a:endParaRPr/>
          </a:p>
        </p:txBody>
      </p:sp>
      <p:sp>
        <p:nvSpPr>
          <p:cNvPr id="1867" name="Google Shape;1867;p8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pic>
        <p:nvPicPr>
          <p:cNvPr id="1868" name="Google Shape;1868;p89"/>
          <p:cNvPicPr preferRelativeResize="0"/>
          <p:nvPr/>
        </p:nvPicPr>
        <p:blipFill rotWithShape="1">
          <a:blip r:embed="rId3">
            <a:alphaModFix/>
          </a:blip>
          <a:srcRect b="0" l="0" r="0" t="0"/>
          <a:stretch/>
        </p:blipFill>
        <p:spPr>
          <a:xfrm>
            <a:off x="478199" y="1662850"/>
            <a:ext cx="6837001" cy="4477600"/>
          </a:xfrm>
          <a:prstGeom prst="rect">
            <a:avLst/>
          </a:prstGeom>
          <a:noFill/>
          <a:ln>
            <a:noFill/>
          </a:ln>
        </p:spPr>
      </p:pic>
      <p:cxnSp>
        <p:nvCxnSpPr>
          <p:cNvPr id="1869" name="Google Shape;1869;p89"/>
          <p:cNvCxnSpPr/>
          <p:nvPr/>
        </p:nvCxnSpPr>
        <p:spPr>
          <a:xfrm>
            <a:off x="1409700" y="3874572"/>
            <a:ext cx="1447800" cy="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870" name="Google Shape;1870;p89"/>
          <p:cNvCxnSpPr/>
          <p:nvPr/>
        </p:nvCxnSpPr>
        <p:spPr>
          <a:xfrm rot="10800000">
            <a:off x="1409700" y="2655372"/>
            <a:ext cx="0" cy="1219200"/>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1871" name="Google Shape;1871;p89"/>
          <p:cNvSpPr txBox="1"/>
          <p:nvPr/>
        </p:nvSpPr>
        <p:spPr>
          <a:xfrm>
            <a:off x="2781299" y="3669268"/>
            <a:ext cx="533400"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1872" name="Google Shape;1872;p89"/>
          <p:cNvSpPr txBox="1"/>
          <p:nvPr/>
        </p:nvSpPr>
        <p:spPr>
          <a:xfrm>
            <a:off x="1143000" y="2286039"/>
            <a:ext cx="533400"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1873" name="Google Shape;1873;p89"/>
          <p:cNvSpPr txBox="1"/>
          <p:nvPr/>
        </p:nvSpPr>
        <p:spPr>
          <a:xfrm>
            <a:off x="4267200" y="4495800"/>
            <a:ext cx="533400" cy="369332"/>
          </a:xfrm>
          <a:prstGeom prst="rect">
            <a:avLst/>
          </a:prstGeom>
          <a:blipFill rotWithShape="1">
            <a:blip r:embed="rId6">
              <a:alphaModFix/>
            </a:blip>
            <a:stretch>
              <a:fillRect b="0" l="0" r="-909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1874" name="Google Shape;1874;p89"/>
          <p:cNvSpPr txBox="1"/>
          <p:nvPr/>
        </p:nvSpPr>
        <p:spPr>
          <a:xfrm>
            <a:off x="5638800" y="4800600"/>
            <a:ext cx="533400" cy="369332"/>
          </a:xfrm>
          <a:prstGeom prst="rect">
            <a:avLst/>
          </a:prstGeom>
          <a:blipFill rotWithShape="1">
            <a:blip r:embed="rId7">
              <a:alphaModFix/>
            </a:blip>
            <a:stretch>
              <a:fillRect b="0" l="0" r="-1022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1875" name="Google Shape;1875;p89"/>
          <p:cNvSpPr txBox="1"/>
          <p:nvPr/>
        </p:nvSpPr>
        <p:spPr>
          <a:xfrm>
            <a:off x="4953000" y="990600"/>
            <a:ext cx="3903301" cy="2687659"/>
          </a:xfrm>
          <a:prstGeom prst="rect">
            <a:avLst/>
          </a:prstGeom>
          <a:blipFill rotWithShape="1">
            <a:blip r:embed="rId8">
              <a:alphaModFix/>
            </a:blip>
            <a:stretch>
              <a:fillRect b="0" l="-468"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1876" name="Google Shape;1876;p89"/>
          <p:cNvSpPr/>
          <p:nvPr/>
        </p:nvSpPr>
        <p:spPr>
          <a:xfrm>
            <a:off x="5638802" y="1752600"/>
            <a:ext cx="2514598" cy="419099"/>
          </a:xfrm>
          <a:prstGeom prst="rect">
            <a:avLst/>
          </a:prstGeom>
          <a:noFill/>
          <a:ln cap="flat" cmpd="sng" w="25400">
            <a:solidFill>
              <a:srgbClr val="2C60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7" name="Google Shape;1877;p8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878" name="Google Shape;1878;p8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2" name="Shape 1882"/>
        <p:cNvGrpSpPr/>
        <p:nvPr/>
      </p:nvGrpSpPr>
      <p:grpSpPr>
        <a:xfrm>
          <a:off x="0" y="0"/>
          <a:ext cx="0" cy="0"/>
          <a:chOff x="0" y="0"/>
          <a:chExt cx="0" cy="0"/>
        </a:xfrm>
      </p:grpSpPr>
      <p:sp>
        <p:nvSpPr>
          <p:cNvPr id="1883" name="Google Shape;1883;p9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Basis Expansion for Quadratic Boundaries</a:t>
            </a:r>
            <a:endParaRPr/>
          </a:p>
        </p:txBody>
      </p:sp>
      <p:sp>
        <p:nvSpPr>
          <p:cNvPr id="1884" name="Google Shape;1884;p9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pic>
        <p:nvPicPr>
          <p:cNvPr id="1885" name="Google Shape;1885;p90"/>
          <p:cNvPicPr preferRelativeResize="0"/>
          <p:nvPr/>
        </p:nvPicPr>
        <p:blipFill rotWithShape="1">
          <a:blip r:embed="rId3">
            <a:alphaModFix/>
          </a:blip>
          <a:srcRect b="0" l="0" r="0" t="0"/>
          <a:stretch/>
        </p:blipFill>
        <p:spPr>
          <a:xfrm>
            <a:off x="457200" y="1676400"/>
            <a:ext cx="5959801" cy="4368234"/>
          </a:xfrm>
          <a:prstGeom prst="rect">
            <a:avLst/>
          </a:prstGeom>
          <a:noFill/>
          <a:ln>
            <a:noFill/>
          </a:ln>
        </p:spPr>
      </p:pic>
      <p:sp>
        <p:nvSpPr>
          <p:cNvPr id="1886" name="Google Shape;1886;p90"/>
          <p:cNvSpPr txBox="1"/>
          <p:nvPr/>
        </p:nvSpPr>
        <p:spPr>
          <a:xfrm>
            <a:off x="6172200" y="1981200"/>
            <a:ext cx="2133599" cy="1200329"/>
          </a:xfrm>
          <a:prstGeom prst="rect">
            <a:avLst/>
          </a:prstGeom>
          <a:blipFill rotWithShape="1">
            <a:blip r:embed="rId4">
              <a:alphaModFix/>
            </a:blip>
            <a:stretch>
              <a:fillRect b="-11165" l="-4583" r="0" t="-355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1887" name="Google Shape;1887;p9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888" name="Google Shape;1888;p9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2" name="Shape 1892"/>
        <p:cNvGrpSpPr/>
        <p:nvPr/>
      </p:nvGrpSpPr>
      <p:grpSpPr>
        <a:xfrm>
          <a:off x="0" y="0"/>
          <a:ext cx="0" cy="0"/>
          <a:chOff x="0" y="0"/>
          <a:chExt cx="0" cy="0"/>
        </a:xfrm>
      </p:grpSpPr>
      <p:sp>
        <p:nvSpPr>
          <p:cNvPr id="1893" name="Google Shape;1893;p9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3-D</a:t>
            </a:r>
            <a:endParaRPr/>
          </a:p>
        </p:txBody>
      </p:sp>
      <p:sp>
        <p:nvSpPr>
          <p:cNvPr id="1894" name="Google Shape;1894;p91"/>
          <p:cNvSpPr txBox="1"/>
          <p:nvPr>
            <p:ph idx="1" type="body"/>
          </p:nvPr>
        </p:nvSpPr>
        <p:spPr>
          <a:xfrm>
            <a:off x="457200" y="1600200"/>
            <a:ext cx="8229600" cy="4530725"/>
          </a:xfrm>
          <a:prstGeom prst="rect">
            <a:avLst/>
          </a:prstGeom>
          <a:blipFill rotWithShape="1">
            <a:blip r:embed="rId3">
              <a:alphaModFix/>
            </a:blip>
            <a:stretch>
              <a:fillRect b="0" l="-591" r="0" t="-1749"/>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sp>
        <p:nvSpPr>
          <p:cNvPr id="1895" name="Google Shape;1895;p9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896" name="Google Shape;1896;p9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0" name="Shape 1900"/>
        <p:cNvGrpSpPr/>
        <p:nvPr/>
      </p:nvGrpSpPr>
      <p:grpSpPr>
        <a:xfrm>
          <a:off x="0" y="0"/>
          <a:ext cx="0" cy="0"/>
          <a:chOff x="0" y="0"/>
          <a:chExt cx="0" cy="0"/>
        </a:xfrm>
      </p:grpSpPr>
      <p:sp>
        <p:nvSpPr>
          <p:cNvPr id="1901" name="Google Shape;1901;p9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d-D</a:t>
            </a:r>
            <a:endParaRPr/>
          </a:p>
        </p:txBody>
      </p:sp>
      <p:sp>
        <p:nvSpPr>
          <p:cNvPr id="1902" name="Google Shape;1902;p92"/>
          <p:cNvSpPr txBox="1"/>
          <p:nvPr>
            <p:ph idx="1" type="body"/>
          </p:nvPr>
        </p:nvSpPr>
        <p:spPr>
          <a:xfrm>
            <a:off x="457200" y="914400"/>
            <a:ext cx="8229600" cy="4530725"/>
          </a:xfrm>
          <a:prstGeom prst="rect">
            <a:avLst/>
          </a:prstGeom>
          <a:blipFill rotWithShape="1">
            <a:blip r:embed="rId3">
              <a:alphaModFix/>
            </a:blip>
            <a:stretch>
              <a:fillRect b="0" l="-591" r="0" t="-1749"/>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sp>
        <p:nvSpPr>
          <p:cNvPr id="1903" name="Google Shape;1903;p92"/>
          <p:cNvSpPr txBox="1"/>
          <p:nvPr/>
        </p:nvSpPr>
        <p:spPr>
          <a:xfrm>
            <a:off x="762000" y="4572000"/>
            <a:ext cx="7543800"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0070C0"/>
                </a:solidFill>
                <a:latin typeface="Arial"/>
                <a:ea typeface="Arial"/>
                <a:cs typeface="Arial"/>
                <a:sym typeface="Arial"/>
              </a:rPr>
              <a:t>Number of features has now increased dramatically.</a:t>
            </a:r>
            <a:endParaRPr/>
          </a:p>
          <a:p>
            <a:pPr indent="0" lvl="0" marL="0" marR="0" rtl="0" algn="l">
              <a:spcBef>
                <a:spcPts val="0"/>
              </a:spcBef>
              <a:spcAft>
                <a:spcPts val="0"/>
              </a:spcAft>
              <a:buNone/>
            </a:pPr>
            <a:r>
              <a:t/>
            </a:r>
            <a:endParaRPr b="1" sz="1600">
              <a:solidFill>
                <a:srgbClr val="0070C0"/>
              </a:solidFill>
              <a:latin typeface="Arial"/>
              <a:ea typeface="Arial"/>
              <a:cs typeface="Arial"/>
              <a:sym typeface="Arial"/>
            </a:endParaRPr>
          </a:p>
          <a:p>
            <a:pPr indent="0" lvl="0" marL="0" marR="0" rtl="0" algn="l">
              <a:spcBef>
                <a:spcPts val="0"/>
              </a:spcBef>
              <a:spcAft>
                <a:spcPts val="0"/>
              </a:spcAft>
              <a:buNone/>
            </a:pPr>
            <a:r>
              <a:rPr b="1" lang="en-US" sz="1600">
                <a:solidFill>
                  <a:srgbClr val="0070C0"/>
                </a:solidFill>
                <a:latin typeface="Arial"/>
                <a:ea typeface="Arial"/>
                <a:cs typeface="Arial"/>
                <a:sym typeface="Arial"/>
              </a:rPr>
              <a:t>For MNIST Database, with quadratic boundary: from 784 to 308504.</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rgbClr val="C00000"/>
                </a:solidFill>
                <a:latin typeface="Arial"/>
                <a:ea typeface="Arial"/>
                <a:cs typeface="Arial"/>
                <a:sym typeface="Arial"/>
              </a:rPr>
              <a:t>The kernel trick: implement this without ever writing down a vector in the higher-dimensional space!</a:t>
            </a:r>
            <a:endParaRPr/>
          </a:p>
        </p:txBody>
      </p:sp>
      <p:sp>
        <p:nvSpPr>
          <p:cNvPr id="1904" name="Google Shape;1904;p9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905" name="Google Shape;1905;p9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0" name="Shape 1910"/>
        <p:cNvGrpSpPr/>
        <p:nvPr/>
      </p:nvGrpSpPr>
      <p:grpSpPr>
        <a:xfrm>
          <a:off x="0" y="0"/>
          <a:ext cx="0" cy="0"/>
          <a:chOff x="0" y="0"/>
          <a:chExt cx="0" cy="0"/>
        </a:xfrm>
      </p:grpSpPr>
      <p:sp>
        <p:nvSpPr>
          <p:cNvPr id="1911" name="Google Shape;1911;p93"/>
          <p:cNvSpPr/>
          <p:nvPr/>
        </p:nvSpPr>
        <p:spPr>
          <a:xfrm>
            <a:off x="4572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Solving the Optimization Problem</a:t>
            </a:r>
            <a:endParaRPr/>
          </a:p>
        </p:txBody>
      </p:sp>
      <p:sp>
        <p:nvSpPr>
          <p:cNvPr id="1912" name="Google Shape;1912;p93"/>
          <p:cNvSpPr/>
          <p:nvPr/>
        </p:nvSpPr>
        <p:spPr>
          <a:xfrm>
            <a:off x="457200" y="1409700"/>
            <a:ext cx="8229600" cy="5029200"/>
          </a:xfrm>
          <a:prstGeom prst="rect">
            <a:avLst/>
          </a:prstGeom>
          <a:noFill/>
          <a:ln>
            <a:noFill/>
          </a:ln>
        </p:spPr>
        <p:txBody>
          <a:bodyPr anchorCtr="0" anchor="t" bIns="45700" lIns="91425" spcFirstLastPara="1" rIns="91425" wrap="square" tIns="45700">
            <a:noAutofit/>
          </a:bodyPr>
          <a:lstStyle/>
          <a:p>
            <a:pPr indent="-219075" lvl="0" marL="342900" marR="0" rtl="0" algn="l">
              <a:spcBef>
                <a:spcPts val="0"/>
              </a:spcBef>
              <a:spcAft>
                <a:spcPts val="0"/>
              </a:spcAft>
              <a:buClr>
                <a:schemeClr val="accent1"/>
              </a:buClr>
              <a:buSzPts val="1950"/>
              <a:buFont typeface="Noto Sans Symbols"/>
              <a:buNone/>
            </a:pPr>
            <a:r>
              <a:t/>
            </a:r>
            <a:endParaRPr sz="3000">
              <a:solidFill>
                <a:schemeClr val="dk1"/>
              </a:solidFill>
              <a:latin typeface="Arial"/>
              <a:ea typeface="Arial"/>
              <a:cs typeface="Arial"/>
              <a:sym typeface="Arial"/>
            </a:endParaRPr>
          </a:p>
          <a:p>
            <a:pPr indent="-260350" lvl="0" marL="342900" marR="0" rtl="0" algn="l">
              <a:spcBef>
                <a:spcPts val="400"/>
              </a:spcBef>
              <a:spcAft>
                <a:spcPts val="0"/>
              </a:spcAft>
              <a:buClr>
                <a:schemeClr val="accent1"/>
              </a:buClr>
              <a:buSzPts val="1300"/>
              <a:buFont typeface="Noto Sans Symbols"/>
              <a:buNone/>
            </a:pPr>
            <a:r>
              <a:t/>
            </a:r>
            <a:endParaRPr sz="2000">
              <a:solidFill>
                <a:schemeClr val="dk1"/>
              </a:solidFill>
              <a:latin typeface="Arial"/>
              <a:ea typeface="Arial"/>
              <a:cs typeface="Arial"/>
              <a:sym typeface="Arial"/>
            </a:endParaRPr>
          </a:p>
          <a:p>
            <a:pPr indent="-268605" lvl="0" marL="342900" marR="0" rtl="0" algn="l">
              <a:spcBef>
                <a:spcPts val="360"/>
              </a:spcBef>
              <a:spcAft>
                <a:spcPts val="0"/>
              </a:spcAft>
              <a:buClr>
                <a:schemeClr val="accent1"/>
              </a:buClr>
              <a:buSzPts val="1170"/>
              <a:buFont typeface="Noto Sans Symbols"/>
              <a:buNone/>
            </a:pPr>
            <a:r>
              <a:t/>
            </a:r>
            <a:endParaRPr sz="1800">
              <a:solidFill>
                <a:schemeClr val="dk1"/>
              </a:solidFill>
              <a:latin typeface="Arial"/>
              <a:ea typeface="Arial"/>
              <a:cs typeface="Arial"/>
              <a:sym typeface="Arial"/>
            </a:endParaRPr>
          </a:p>
          <a:p>
            <a:pPr indent="-260350" lvl="0" marL="342900" marR="0" rtl="0" algn="l">
              <a:spcBef>
                <a:spcPts val="400"/>
              </a:spcBef>
              <a:spcAft>
                <a:spcPts val="0"/>
              </a:spcAft>
              <a:buClr>
                <a:schemeClr val="accent1"/>
              </a:buClr>
              <a:buSzPts val="1300"/>
              <a:buFont typeface="Noto Sans Symbols"/>
              <a:buNone/>
            </a:pPr>
            <a:r>
              <a:t/>
            </a:r>
            <a:endParaRPr b="1" sz="2000">
              <a:solidFill>
                <a:schemeClr val="dk1"/>
              </a:solidFill>
              <a:latin typeface="Arial"/>
              <a:ea typeface="Arial"/>
              <a:cs typeface="Arial"/>
              <a:sym typeface="Arial"/>
            </a:endParaRPr>
          </a:p>
        </p:txBody>
      </p:sp>
      <p:sp>
        <p:nvSpPr>
          <p:cNvPr id="1913" name="Google Shape;1913;p93"/>
          <p:cNvSpPr txBox="1"/>
          <p:nvPr/>
        </p:nvSpPr>
        <p:spPr>
          <a:xfrm>
            <a:off x="152400" y="1295400"/>
            <a:ext cx="4191000" cy="1092200"/>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Find </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and b such that</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½ w</a:t>
            </a:r>
            <a:r>
              <a:rPr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is minimized; </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and for all </a:t>
            </a:r>
            <a:r>
              <a:rPr lang="en-US" sz="24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i</a:t>
            </a:r>
            <a:r>
              <a:rPr b="1"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a:t>
            </a:r>
            <a:r>
              <a:rPr i="1" lang="en-US" sz="2400">
                <a:solidFill>
                  <a:schemeClr val="dk1"/>
                </a:solidFill>
                <a:latin typeface="Times New Roman"/>
                <a:ea typeface="Times New Roman"/>
                <a:cs typeface="Times New Roman"/>
                <a:sym typeface="Times New Roman"/>
              </a:rPr>
              <a:t>y</a:t>
            </a:r>
            <a:r>
              <a:rPr baseline="-25000" i="1" lang="en-US" sz="2400">
                <a:solidFill>
                  <a:schemeClr val="dk1"/>
                </a:solidFill>
                <a:latin typeface="Times New Roman"/>
                <a:ea typeface="Times New Roman"/>
                <a:cs typeface="Times New Roman"/>
                <a:sym typeface="Times New Roman"/>
              </a:rPr>
              <a:t>i</a:t>
            </a:r>
            <a:r>
              <a:rPr lang="en-US" sz="24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w</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b</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 </a:t>
            </a:r>
            <a:r>
              <a:rPr lang="en-US" sz="2000">
                <a:solidFill>
                  <a:schemeClr val="dk1"/>
                </a:solidFill>
                <a:latin typeface="Times New Roman"/>
                <a:ea typeface="Times New Roman"/>
                <a:cs typeface="Times New Roman"/>
                <a:sym typeface="Times New Roman"/>
              </a:rPr>
              <a:t>1</a:t>
            </a:r>
            <a:endParaRPr/>
          </a:p>
        </p:txBody>
      </p:sp>
      <p:sp>
        <p:nvSpPr>
          <p:cNvPr id="1914" name="Google Shape;1914;p93"/>
          <p:cNvSpPr txBox="1"/>
          <p:nvPr/>
        </p:nvSpPr>
        <p:spPr>
          <a:xfrm>
            <a:off x="2743200" y="4195227"/>
            <a:ext cx="6172200" cy="1138773"/>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Find </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1</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N</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such that</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Q</a:t>
            </a:r>
            <a:r>
              <a:rPr lang="en-US" sz="2000">
                <a:solidFill>
                  <a:schemeClr val="dk1"/>
                </a:solidFill>
                <a:latin typeface="Times New Roman"/>
                <a:ea typeface="Times New Roman"/>
                <a:cs typeface="Times New Roman"/>
                <a:sym typeface="Times New Roman"/>
              </a:rPr>
              <a:t>(</a:t>
            </a:r>
            <a:r>
              <a:rPr b="1" lang="en-US" sz="2400">
                <a:solidFill>
                  <a:schemeClr val="dk1"/>
                </a:solidFill>
                <a:latin typeface="Times New Roman"/>
                <a:ea typeface="Times New Roman"/>
                <a:cs typeface="Times New Roman"/>
                <a:sym typeface="Times New Roman"/>
              </a:rPr>
              <a:t>α</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Σ</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½</a:t>
            </a:r>
            <a:r>
              <a:rPr lang="en-US" sz="2400">
                <a:solidFill>
                  <a:schemeClr val="dk1"/>
                </a:solidFill>
                <a:latin typeface="Times New Roman"/>
                <a:ea typeface="Times New Roman"/>
                <a:cs typeface="Times New Roman"/>
                <a:sym typeface="Times New Roman"/>
              </a:rPr>
              <a:t>ΣΣ</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j</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j</a:t>
            </a:r>
            <a:r>
              <a:rPr b="1" lang="en-US" sz="2000">
                <a:solidFill>
                  <a:srgbClr val="FF0000"/>
                </a:solidFill>
                <a:latin typeface="Times New Roman"/>
                <a:ea typeface="Times New Roman"/>
                <a:cs typeface="Times New Roman"/>
                <a:sym typeface="Times New Roman"/>
              </a:rPr>
              <a:t> Φ(x</a:t>
            </a:r>
            <a:r>
              <a:rPr b="1" baseline="-25000" lang="en-US" sz="2000">
                <a:solidFill>
                  <a:srgbClr val="FF0000"/>
                </a:solidFill>
                <a:latin typeface="Times New Roman"/>
                <a:ea typeface="Times New Roman"/>
                <a:cs typeface="Times New Roman"/>
                <a:sym typeface="Times New Roman"/>
              </a:rPr>
              <a:t>i</a:t>
            </a:r>
            <a:r>
              <a:rPr b="1" baseline="30000" lang="en-US" sz="2000">
                <a:solidFill>
                  <a:srgbClr val="FF0000"/>
                </a:solidFill>
                <a:latin typeface="Times New Roman"/>
                <a:ea typeface="Times New Roman"/>
                <a:cs typeface="Times New Roman"/>
                <a:sym typeface="Times New Roman"/>
              </a:rPr>
              <a:t>T </a:t>
            </a:r>
            <a:r>
              <a:rPr lang="en-US" sz="2000">
                <a:solidFill>
                  <a:srgbClr val="FF0000"/>
                </a:solidFill>
                <a:latin typeface="Times New Roman"/>
                <a:ea typeface="Times New Roman"/>
                <a:cs typeface="Times New Roman"/>
                <a:sym typeface="Times New Roman"/>
              </a:rPr>
              <a:t>)</a:t>
            </a:r>
            <a:r>
              <a:rPr b="1" lang="en-US" sz="2000">
                <a:solidFill>
                  <a:srgbClr val="FF0000"/>
                </a:solidFill>
                <a:latin typeface="Times New Roman"/>
                <a:ea typeface="Times New Roman"/>
                <a:cs typeface="Times New Roman"/>
                <a:sym typeface="Times New Roman"/>
              </a:rPr>
              <a:t> .Φ(x</a:t>
            </a:r>
            <a:r>
              <a:rPr b="1" baseline="-25000" lang="en-US" sz="2000">
                <a:solidFill>
                  <a:srgbClr val="FF0000"/>
                </a:solidFill>
                <a:latin typeface="Times New Roman"/>
                <a:ea typeface="Times New Roman"/>
                <a:cs typeface="Times New Roman"/>
                <a:sym typeface="Times New Roman"/>
              </a:rPr>
              <a:t>j</a:t>
            </a:r>
            <a:r>
              <a:rPr b="1" lang="en-US" sz="2000">
                <a:solidFill>
                  <a:srgbClr val="FF0000"/>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is maximized and </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a:t>
            </a:r>
            <a:r>
              <a:rPr lang="en-US" sz="2400">
                <a:solidFill>
                  <a:schemeClr val="dk1"/>
                </a:solidFill>
                <a:latin typeface="Times New Roman"/>
                <a:ea typeface="Times New Roman"/>
                <a:cs typeface="Times New Roman"/>
                <a:sym typeface="Times New Roman"/>
              </a:rPr>
              <a:t>  Σ</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0, (2) </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 ≥ </a:t>
            </a:r>
            <a:r>
              <a:rPr lang="en-US" sz="2000">
                <a:solidFill>
                  <a:schemeClr val="dk1"/>
                </a:solidFill>
                <a:latin typeface="Times New Roman"/>
                <a:ea typeface="Times New Roman"/>
                <a:cs typeface="Times New Roman"/>
                <a:sym typeface="Times New Roman"/>
              </a:rPr>
              <a:t>0 for all </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endParaRPr i="1" sz="2000">
              <a:solidFill>
                <a:schemeClr val="dk1"/>
              </a:solidFill>
              <a:latin typeface="Times New Roman"/>
              <a:ea typeface="Times New Roman"/>
              <a:cs typeface="Times New Roman"/>
              <a:sym typeface="Times New Roman"/>
            </a:endParaRPr>
          </a:p>
        </p:txBody>
      </p:sp>
      <p:sp>
        <p:nvSpPr>
          <p:cNvPr id="1915" name="Google Shape;1915;p93"/>
          <p:cNvSpPr txBox="1"/>
          <p:nvPr/>
        </p:nvSpPr>
        <p:spPr>
          <a:xfrm>
            <a:off x="4495800" y="1295400"/>
            <a:ext cx="4572000" cy="1077218"/>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Find </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and b such that</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½ w</a:t>
            </a:r>
            <a:r>
              <a:rPr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is minimized; </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and for all </a:t>
            </a:r>
            <a:r>
              <a:rPr lang="en-US" sz="24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i</a:t>
            </a:r>
            <a:r>
              <a:rPr b="1"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a:t>
            </a:r>
            <a:r>
              <a:rPr i="1" lang="en-US" sz="2400">
                <a:solidFill>
                  <a:schemeClr val="dk1"/>
                </a:solidFill>
                <a:latin typeface="Times New Roman"/>
                <a:ea typeface="Times New Roman"/>
                <a:cs typeface="Times New Roman"/>
                <a:sym typeface="Times New Roman"/>
              </a:rPr>
              <a:t>y</a:t>
            </a:r>
            <a:r>
              <a:rPr baseline="-25000" i="1" lang="en-US" sz="2400">
                <a:solidFill>
                  <a:schemeClr val="dk1"/>
                </a:solidFill>
                <a:latin typeface="Times New Roman"/>
                <a:ea typeface="Times New Roman"/>
                <a:cs typeface="Times New Roman"/>
                <a:sym typeface="Times New Roman"/>
              </a:rPr>
              <a:t>i</a:t>
            </a:r>
            <a:r>
              <a:rPr lang="en-US" sz="2400">
                <a:solidFill>
                  <a:schemeClr val="dk1"/>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lang="en-US" sz="2000">
                <a:solidFill>
                  <a:schemeClr val="dk1"/>
                </a:solidFill>
                <a:latin typeface="Times New Roman"/>
                <a:ea typeface="Times New Roman"/>
                <a:cs typeface="Times New Roman"/>
                <a:sym typeface="Times New Roman"/>
              </a:rPr>
              <a:t> (</a:t>
            </a:r>
            <a:r>
              <a:rPr b="1" lang="en-US" sz="2000">
                <a:solidFill>
                  <a:srgbClr val="FF0000"/>
                </a:solidFill>
                <a:latin typeface="Times New Roman"/>
                <a:ea typeface="Times New Roman"/>
                <a:cs typeface="Times New Roman"/>
                <a:sym typeface="Times New Roman"/>
              </a:rPr>
              <a:t>w</a:t>
            </a:r>
            <a:r>
              <a:rPr b="1" baseline="30000" lang="en-US" sz="2000">
                <a:solidFill>
                  <a:srgbClr val="FF0000"/>
                </a:solidFill>
                <a:latin typeface="Times New Roman"/>
                <a:ea typeface="Times New Roman"/>
                <a:cs typeface="Times New Roman"/>
                <a:sym typeface="Times New Roman"/>
              </a:rPr>
              <a:t>T</a:t>
            </a:r>
            <a:r>
              <a:rPr b="1" lang="en-US" sz="2000">
                <a:solidFill>
                  <a:srgbClr val="FF0000"/>
                </a:solidFill>
                <a:latin typeface="Times New Roman"/>
                <a:ea typeface="Times New Roman"/>
                <a:cs typeface="Times New Roman"/>
                <a:sym typeface="Times New Roman"/>
              </a:rPr>
              <a:t>Φ(x</a:t>
            </a:r>
            <a:r>
              <a:rPr b="1" baseline="-25000" lang="en-US" sz="2000">
                <a:solidFill>
                  <a:srgbClr val="FF0000"/>
                </a:solidFill>
                <a:latin typeface="Times New Roman"/>
                <a:ea typeface="Times New Roman"/>
                <a:cs typeface="Times New Roman"/>
                <a:sym typeface="Times New Roman"/>
              </a:rPr>
              <a:t>i</a:t>
            </a:r>
            <a:r>
              <a:rPr b="1" lang="en-US" sz="2000">
                <a:solidFill>
                  <a:srgbClr val="FF0000"/>
                </a:solidFill>
                <a:latin typeface="Times New Roman"/>
                <a:ea typeface="Times New Roman"/>
                <a:cs typeface="Times New Roman"/>
                <a:sym typeface="Times New Roman"/>
              </a:rPr>
              <a:t>)</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b</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 </a:t>
            </a:r>
            <a:r>
              <a:rPr lang="en-US" sz="2000">
                <a:solidFill>
                  <a:schemeClr val="dk1"/>
                </a:solidFill>
                <a:latin typeface="Times New Roman"/>
                <a:ea typeface="Times New Roman"/>
                <a:cs typeface="Times New Roman"/>
                <a:sym typeface="Times New Roman"/>
              </a:rPr>
              <a:t>1</a:t>
            </a:r>
            <a:endParaRPr/>
          </a:p>
        </p:txBody>
      </p:sp>
      <p:sp>
        <p:nvSpPr>
          <p:cNvPr id="1916" name="Google Shape;1916;p93"/>
          <p:cNvSpPr txBox="1"/>
          <p:nvPr/>
        </p:nvSpPr>
        <p:spPr>
          <a:xfrm>
            <a:off x="152400" y="2966502"/>
            <a:ext cx="5105400" cy="1138773"/>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Find </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1</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N</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such that</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Q</a:t>
            </a:r>
            <a:r>
              <a:rPr lang="en-US" sz="2000">
                <a:solidFill>
                  <a:schemeClr val="dk1"/>
                </a:solidFill>
                <a:latin typeface="Times New Roman"/>
                <a:ea typeface="Times New Roman"/>
                <a:cs typeface="Times New Roman"/>
                <a:sym typeface="Times New Roman"/>
              </a:rPr>
              <a:t>(</a:t>
            </a:r>
            <a:r>
              <a:rPr b="1" lang="en-US" sz="2400">
                <a:solidFill>
                  <a:schemeClr val="dk1"/>
                </a:solidFill>
                <a:latin typeface="Times New Roman"/>
                <a:ea typeface="Times New Roman"/>
                <a:cs typeface="Times New Roman"/>
                <a:sym typeface="Times New Roman"/>
              </a:rPr>
              <a:t>α</a:t>
            </a:r>
            <a:r>
              <a:rPr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Σ</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½</a:t>
            </a:r>
            <a:r>
              <a:rPr lang="en-US" sz="2400">
                <a:solidFill>
                  <a:schemeClr val="dk1"/>
                </a:solidFill>
                <a:latin typeface="Times New Roman"/>
                <a:ea typeface="Times New Roman"/>
                <a:cs typeface="Times New Roman"/>
                <a:sym typeface="Times New Roman"/>
              </a:rPr>
              <a:t>ΣΣ</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j</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is maximized and </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(1)</a:t>
            </a:r>
            <a:r>
              <a:rPr lang="en-US" sz="2400">
                <a:solidFill>
                  <a:schemeClr val="dk1"/>
                </a:solidFill>
                <a:latin typeface="Times New Roman"/>
                <a:ea typeface="Times New Roman"/>
                <a:cs typeface="Times New Roman"/>
                <a:sym typeface="Times New Roman"/>
              </a:rPr>
              <a:t>  Σ</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baseline="-25000"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0, (2) </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 ≥ </a:t>
            </a:r>
            <a:r>
              <a:rPr lang="en-US" sz="2000">
                <a:solidFill>
                  <a:schemeClr val="dk1"/>
                </a:solidFill>
                <a:latin typeface="Times New Roman"/>
                <a:ea typeface="Times New Roman"/>
                <a:cs typeface="Times New Roman"/>
                <a:sym typeface="Times New Roman"/>
              </a:rPr>
              <a:t>0 for all </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endParaRPr i="1" sz="2000">
              <a:solidFill>
                <a:schemeClr val="dk1"/>
              </a:solidFill>
              <a:latin typeface="Times New Roman"/>
              <a:ea typeface="Times New Roman"/>
              <a:cs typeface="Times New Roman"/>
              <a:sym typeface="Times New Roman"/>
            </a:endParaRPr>
          </a:p>
        </p:txBody>
      </p:sp>
      <p:sp>
        <p:nvSpPr>
          <p:cNvPr id="1917" name="Google Shape;1917;p93"/>
          <p:cNvSpPr txBox="1"/>
          <p:nvPr/>
        </p:nvSpPr>
        <p:spPr>
          <a:xfrm>
            <a:off x="228600" y="990600"/>
            <a:ext cx="1752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Primal Problem</a:t>
            </a:r>
            <a:endParaRPr b="1" sz="1600">
              <a:solidFill>
                <a:schemeClr val="dk1"/>
              </a:solidFill>
              <a:latin typeface="Arial"/>
              <a:ea typeface="Arial"/>
              <a:cs typeface="Arial"/>
              <a:sym typeface="Arial"/>
            </a:endParaRPr>
          </a:p>
        </p:txBody>
      </p:sp>
      <p:sp>
        <p:nvSpPr>
          <p:cNvPr id="1918" name="Google Shape;1918;p93"/>
          <p:cNvSpPr txBox="1"/>
          <p:nvPr/>
        </p:nvSpPr>
        <p:spPr>
          <a:xfrm>
            <a:off x="228600" y="2595027"/>
            <a:ext cx="1752600"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Dual Problem</a:t>
            </a:r>
            <a:endParaRPr b="1" sz="1600">
              <a:solidFill>
                <a:schemeClr val="dk1"/>
              </a:solidFill>
              <a:latin typeface="Arial"/>
              <a:ea typeface="Arial"/>
              <a:cs typeface="Arial"/>
              <a:sym typeface="Arial"/>
            </a:endParaRPr>
          </a:p>
        </p:txBody>
      </p:sp>
      <p:sp>
        <p:nvSpPr>
          <p:cNvPr id="1919" name="Google Shape;1919;p93"/>
          <p:cNvSpPr txBox="1"/>
          <p:nvPr/>
        </p:nvSpPr>
        <p:spPr>
          <a:xfrm>
            <a:off x="1295400" y="5600700"/>
            <a:ext cx="6553200" cy="461665"/>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w</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Σ</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i</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i</a:t>
            </a:r>
            <a:r>
              <a:rPr b="1" lang="en-US" sz="2000">
                <a:solidFill>
                  <a:srgbClr val="FF0000"/>
                </a:solidFill>
                <a:latin typeface="Times New Roman"/>
                <a:ea typeface="Times New Roman"/>
                <a:cs typeface="Times New Roman"/>
                <a:sym typeface="Times New Roman"/>
              </a:rPr>
              <a:t>Φ(x</a:t>
            </a:r>
            <a:r>
              <a:rPr b="1" baseline="-25000" lang="en-US" sz="2000">
                <a:solidFill>
                  <a:srgbClr val="FF0000"/>
                </a:solidFill>
                <a:latin typeface="Times New Roman"/>
                <a:ea typeface="Times New Roman"/>
                <a:cs typeface="Times New Roman"/>
                <a:sym typeface="Times New Roman"/>
              </a:rPr>
              <a:t>i</a:t>
            </a:r>
            <a:r>
              <a:rPr b="1" lang="en-US" sz="2000">
                <a:solidFill>
                  <a:srgbClr val="FF0000"/>
                </a:solidFill>
                <a:latin typeface="Times New Roman"/>
                <a:ea typeface="Times New Roman"/>
                <a:cs typeface="Times New Roman"/>
                <a:sym typeface="Times New Roman"/>
              </a:rPr>
              <a:t>)</a:t>
            </a:r>
            <a:r>
              <a:rPr b="1" baseline="-25000"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b</a:t>
            </a:r>
            <a:r>
              <a:rPr lang="en-US" sz="2000">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y</a:t>
            </a:r>
            <a:r>
              <a:rPr baseline="-25000" i="1" lang="en-US" sz="2000">
                <a:solidFill>
                  <a:schemeClr val="dk1"/>
                </a:solidFill>
                <a:latin typeface="Times New Roman"/>
                <a:ea typeface="Times New Roman"/>
                <a:cs typeface="Times New Roman"/>
                <a:sym typeface="Times New Roman"/>
              </a:rPr>
              <a:t>k</a:t>
            </a:r>
            <a:r>
              <a:rPr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w</a:t>
            </a:r>
            <a:r>
              <a:rPr b="1" baseline="30000" lang="en-US" sz="2000">
                <a:solidFill>
                  <a:schemeClr val="dk1"/>
                </a:solidFill>
                <a:latin typeface="Times New Roman"/>
                <a:ea typeface="Times New Roman"/>
                <a:cs typeface="Times New Roman"/>
                <a:sym typeface="Times New Roman"/>
              </a:rPr>
              <a:t>T</a:t>
            </a:r>
            <a:r>
              <a:rPr b="1" lang="en-US" sz="2000">
                <a:solidFill>
                  <a:srgbClr val="FF0000"/>
                </a:solidFill>
                <a:latin typeface="Times New Roman"/>
                <a:ea typeface="Times New Roman"/>
                <a:cs typeface="Times New Roman"/>
                <a:sym typeface="Times New Roman"/>
              </a:rPr>
              <a:t> Φ(x</a:t>
            </a:r>
            <a:r>
              <a:rPr b="1" baseline="-25000" lang="en-US" sz="2000">
                <a:solidFill>
                  <a:srgbClr val="FF0000"/>
                </a:solidFill>
                <a:latin typeface="Times New Roman"/>
                <a:ea typeface="Times New Roman"/>
                <a:cs typeface="Times New Roman"/>
                <a:sym typeface="Times New Roman"/>
              </a:rPr>
              <a:t>k</a:t>
            </a:r>
            <a:r>
              <a:rPr b="1" lang="en-US" sz="2000">
                <a:solidFill>
                  <a:srgbClr val="FF0000"/>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for any </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k</a:t>
            </a:r>
            <a:r>
              <a:rPr b="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such that </a:t>
            </a:r>
            <a:r>
              <a:rPr i="1" lang="en-US" sz="2000">
                <a:solidFill>
                  <a:schemeClr val="dk1"/>
                </a:solidFill>
                <a:latin typeface="Times New Roman"/>
                <a:ea typeface="Times New Roman"/>
                <a:cs typeface="Times New Roman"/>
                <a:sym typeface="Times New Roman"/>
              </a:rPr>
              <a:t>α</a:t>
            </a:r>
            <a:r>
              <a:rPr baseline="-25000" i="1" lang="en-US" sz="2000">
                <a:solidFill>
                  <a:schemeClr val="dk1"/>
                </a:solidFill>
                <a:latin typeface="Times New Roman"/>
                <a:ea typeface="Times New Roman"/>
                <a:cs typeface="Times New Roman"/>
                <a:sym typeface="Times New Roman"/>
              </a:rPr>
              <a:t>k</a:t>
            </a:r>
            <a:r>
              <a:rPr i="1" lang="en-US" sz="20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0</a:t>
            </a:r>
            <a:endParaRPr sz="2000">
              <a:solidFill>
                <a:schemeClr val="dk1"/>
              </a:solidFill>
              <a:latin typeface="Times New Roman"/>
              <a:ea typeface="Times New Roman"/>
              <a:cs typeface="Times New Roman"/>
              <a:sym typeface="Times New Roman"/>
            </a:endParaRPr>
          </a:p>
        </p:txBody>
      </p:sp>
      <p:sp>
        <p:nvSpPr>
          <p:cNvPr id="1920" name="Google Shape;1920;p9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921" name="Google Shape;1921;p9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5" name="Shape 1925"/>
        <p:cNvGrpSpPr/>
        <p:nvPr/>
      </p:nvGrpSpPr>
      <p:grpSpPr>
        <a:xfrm>
          <a:off x="0" y="0"/>
          <a:ext cx="0" cy="0"/>
          <a:chOff x="0" y="0"/>
          <a:chExt cx="0" cy="0"/>
        </a:xfrm>
      </p:grpSpPr>
      <p:sp>
        <p:nvSpPr>
          <p:cNvPr id="1926" name="Google Shape;1926;p94"/>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Computing dot product</a:t>
            </a:r>
            <a:br>
              <a:rPr lang="en-US"/>
            </a:br>
            <a:r>
              <a:rPr lang="en-US" sz="3200">
                <a:solidFill>
                  <a:srgbClr val="FF0000"/>
                </a:solidFill>
              </a:rPr>
              <a:t>(Quadratic in 2-D)</a:t>
            </a:r>
            <a:endParaRPr sz="3200">
              <a:solidFill>
                <a:srgbClr val="FF0000"/>
              </a:solidFill>
            </a:endParaRPr>
          </a:p>
        </p:txBody>
      </p:sp>
      <p:sp>
        <p:nvSpPr>
          <p:cNvPr id="1927" name="Google Shape;1927;p94"/>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b="0"/>
          </a:p>
          <a:p>
            <a:pPr indent="-219075" lvl="0" marL="342900" rtl="0" algn="l">
              <a:spcBef>
                <a:spcPts val="600"/>
              </a:spcBef>
              <a:spcAft>
                <a:spcPts val="0"/>
              </a:spcAft>
              <a:buSzPts val="1950"/>
              <a:buNone/>
            </a:pPr>
            <a:r>
              <a:t/>
            </a:r>
            <a:endParaRPr/>
          </a:p>
        </p:txBody>
      </p:sp>
      <p:pic>
        <p:nvPicPr>
          <p:cNvPr id="1928" name="Google Shape;1928;p94"/>
          <p:cNvPicPr preferRelativeResize="0"/>
          <p:nvPr/>
        </p:nvPicPr>
        <p:blipFill rotWithShape="1">
          <a:blip r:embed="rId3">
            <a:alphaModFix/>
          </a:blip>
          <a:srcRect b="0" l="0" r="0" t="0"/>
          <a:stretch/>
        </p:blipFill>
        <p:spPr>
          <a:xfrm>
            <a:off x="437371" y="1606712"/>
            <a:ext cx="8269258" cy="3270088"/>
          </a:xfrm>
          <a:prstGeom prst="rect">
            <a:avLst/>
          </a:prstGeom>
          <a:noFill/>
          <a:ln>
            <a:noFill/>
          </a:ln>
        </p:spPr>
      </p:pic>
      <p:sp>
        <p:nvSpPr>
          <p:cNvPr id="1929" name="Google Shape;1929;p9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930" name="Google Shape;1930;p9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685800" y="381000"/>
            <a:ext cx="77724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Multi-Class Classification</a:t>
            </a:r>
            <a:endParaRPr/>
          </a:p>
        </p:txBody>
      </p:sp>
      <p:sp>
        <p:nvSpPr>
          <p:cNvPr id="235" name="Google Shape;235;p23"/>
          <p:cNvSpPr txBox="1"/>
          <p:nvPr>
            <p:ph idx="1" type="body"/>
          </p:nvPr>
        </p:nvSpPr>
        <p:spPr>
          <a:xfrm>
            <a:off x="685800" y="1676400"/>
            <a:ext cx="7772400" cy="4495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560"/>
              <a:buChar char="■"/>
            </a:pPr>
            <a:r>
              <a:rPr lang="en-US" sz="2400"/>
              <a:t>Multi-class classification : direct approaches</a:t>
            </a:r>
            <a:endParaRPr/>
          </a:p>
          <a:p>
            <a:pPr indent="-325438" lvl="1" marL="669925" rtl="0" algn="l">
              <a:lnSpc>
                <a:spcPct val="90000"/>
              </a:lnSpc>
              <a:spcBef>
                <a:spcPts val="400"/>
              </a:spcBef>
              <a:spcAft>
                <a:spcPts val="0"/>
              </a:spcAft>
              <a:buSzPts val="1200"/>
              <a:buChar char="❑"/>
            </a:pPr>
            <a:r>
              <a:rPr lang="en-US" sz="2000"/>
              <a:t>Nearest Neighbor</a:t>
            </a:r>
            <a:endParaRPr/>
          </a:p>
          <a:p>
            <a:pPr indent="-325438" lvl="1" marL="669925" rtl="0" algn="l">
              <a:lnSpc>
                <a:spcPct val="90000"/>
              </a:lnSpc>
              <a:spcBef>
                <a:spcPts val="400"/>
              </a:spcBef>
              <a:spcAft>
                <a:spcPts val="0"/>
              </a:spcAft>
              <a:buSzPts val="1200"/>
              <a:buChar char="❑"/>
            </a:pPr>
            <a:r>
              <a:rPr lang="en-US" sz="2000"/>
              <a:t>Generative approach &amp; Naïve Bayes</a:t>
            </a:r>
            <a:endParaRPr/>
          </a:p>
          <a:p>
            <a:pPr indent="-325438" lvl="1" marL="669925" rtl="0" algn="l">
              <a:lnSpc>
                <a:spcPct val="90000"/>
              </a:lnSpc>
              <a:spcBef>
                <a:spcPts val="400"/>
              </a:spcBef>
              <a:spcAft>
                <a:spcPts val="0"/>
              </a:spcAft>
              <a:buSzPts val="1200"/>
              <a:buChar char="❑"/>
            </a:pPr>
            <a:r>
              <a:rPr lang="en-US" sz="2000"/>
              <a:t>Linear classification: </a:t>
            </a:r>
            <a:endParaRPr/>
          </a:p>
          <a:p>
            <a:pPr indent="-350838" lvl="2" marL="1022350" rtl="0" algn="l">
              <a:lnSpc>
                <a:spcPct val="90000"/>
              </a:lnSpc>
              <a:spcBef>
                <a:spcPts val="360"/>
              </a:spcBef>
              <a:spcAft>
                <a:spcPts val="0"/>
              </a:spcAft>
              <a:buSzPts val="1170"/>
              <a:buChar char="■"/>
            </a:pPr>
            <a:r>
              <a:rPr lang="en-US" sz="1800"/>
              <a:t>geometry</a:t>
            </a:r>
            <a:endParaRPr/>
          </a:p>
          <a:p>
            <a:pPr indent="-350838" lvl="2" marL="1022350" rtl="0" algn="l">
              <a:lnSpc>
                <a:spcPct val="90000"/>
              </a:lnSpc>
              <a:spcBef>
                <a:spcPts val="360"/>
              </a:spcBef>
              <a:spcAft>
                <a:spcPts val="0"/>
              </a:spcAft>
              <a:buSzPts val="1170"/>
              <a:buChar char="■"/>
            </a:pPr>
            <a:r>
              <a:rPr lang="en-US" sz="1800"/>
              <a:t>Perceptron</a:t>
            </a:r>
            <a:endParaRPr/>
          </a:p>
          <a:p>
            <a:pPr indent="-350838" lvl="2" marL="1022350" rtl="0" algn="l">
              <a:lnSpc>
                <a:spcPct val="90000"/>
              </a:lnSpc>
              <a:spcBef>
                <a:spcPts val="360"/>
              </a:spcBef>
              <a:spcAft>
                <a:spcPts val="0"/>
              </a:spcAft>
              <a:buSzPts val="1170"/>
              <a:buChar char="■"/>
            </a:pPr>
            <a:r>
              <a:rPr lang="en-US" sz="1800"/>
              <a:t>K-class (polychotomous) logistic regression</a:t>
            </a:r>
            <a:endParaRPr/>
          </a:p>
          <a:p>
            <a:pPr indent="-350838" lvl="2" marL="1022350" rtl="0" algn="l">
              <a:lnSpc>
                <a:spcPct val="90000"/>
              </a:lnSpc>
              <a:spcBef>
                <a:spcPts val="360"/>
              </a:spcBef>
              <a:spcAft>
                <a:spcPts val="0"/>
              </a:spcAft>
              <a:buSzPts val="1170"/>
              <a:buChar char="■"/>
            </a:pPr>
            <a:r>
              <a:rPr lang="en-US" sz="1800"/>
              <a:t>K-class SVM</a:t>
            </a:r>
            <a:endParaRPr/>
          </a:p>
          <a:p>
            <a:pPr indent="-342900" lvl="0" marL="342900" rtl="0" algn="l">
              <a:lnSpc>
                <a:spcPct val="90000"/>
              </a:lnSpc>
              <a:spcBef>
                <a:spcPts val="480"/>
              </a:spcBef>
              <a:spcAft>
                <a:spcPts val="0"/>
              </a:spcAft>
              <a:buSzPts val="1560"/>
              <a:buChar char="■"/>
            </a:pPr>
            <a:r>
              <a:rPr lang="en-US" sz="2400"/>
              <a:t>Multi-class classification through binary classification</a:t>
            </a:r>
            <a:endParaRPr/>
          </a:p>
          <a:p>
            <a:pPr indent="-325438" lvl="1" marL="669925" rtl="0" algn="l">
              <a:lnSpc>
                <a:spcPct val="90000"/>
              </a:lnSpc>
              <a:spcBef>
                <a:spcPts val="400"/>
              </a:spcBef>
              <a:spcAft>
                <a:spcPts val="0"/>
              </a:spcAft>
              <a:buSzPts val="1200"/>
              <a:buChar char="❑"/>
            </a:pPr>
            <a:r>
              <a:rPr lang="en-US" sz="2000"/>
              <a:t>One-vs-All</a:t>
            </a:r>
            <a:endParaRPr/>
          </a:p>
          <a:p>
            <a:pPr indent="-325438" lvl="1" marL="669925" rtl="0" algn="l">
              <a:lnSpc>
                <a:spcPct val="90000"/>
              </a:lnSpc>
              <a:spcBef>
                <a:spcPts val="400"/>
              </a:spcBef>
              <a:spcAft>
                <a:spcPts val="0"/>
              </a:spcAft>
              <a:buSzPts val="1200"/>
              <a:buChar char="❑"/>
            </a:pPr>
            <a:r>
              <a:rPr lang="en-US" sz="2000"/>
              <a:t>All-vs-all</a:t>
            </a:r>
            <a:endParaRPr/>
          </a:p>
          <a:p>
            <a:pPr indent="-325438" lvl="1" marL="669925" rtl="0" algn="l">
              <a:lnSpc>
                <a:spcPct val="90000"/>
              </a:lnSpc>
              <a:spcBef>
                <a:spcPts val="400"/>
              </a:spcBef>
              <a:spcAft>
                <a:spcPts val="0"/>
              </a:spcAft>
              <a:buSzPts val="1200"/>
              <a:buChar char="❑"/>
            </a:pPr>
            <a:r>
              <a:rPr lang="en-US" sz="2000"/>
              <a:t>Others</a:t>
            </a:r>
            <a:endParaRPr/>
          </a:p>
          <a:p>
            <a:pPr indent="-325438" lvl="1" marL="669925" rtl="0" algn="l">
              <a:lnSpc>
                <a:spcPct val="90000"/>
              </a:lnSpc>
              <a:spcBef>
                <a:spcPts val="400"/>
              </a:spcBef>
              <a:spcAft>
                <a:spcPts val="0"/>
              </a:spcAft>
              <a:buSzPts val="1200"/>
              <a:buChar char="❑"/>
            </a:pPr>
            <a:r>
              <a:rPr lang="en-US" sz="2000"/>
              <a:t>Calibration</a:t>
            </a:r>
            <a:endParaRPr/>
          </a:p>
          <a:p>
            <a:pPr indent="-249237" lvl="1" marL="669925" rtl="0" algn="l">
              <a:lnSpc>
                <a:spcPct val="90000"/>
              </a:lnSpc>
              <a:spcBef>
                <a:spcPts val="400"/>
              </a:spcBef>
              <a:spcAft>
                <a:spcPts val="0"/>
              </a:spcAft>
              <a:buSzPts val="1200"/>
              <a:buNone/>
            </a:pPr>
            <a:r>
              <a:t/>
            </a:r>
            <a:endParaRPr sz="2000"/>
          </a:p>
        </p:txBody>
      </p:sp>
      <p:sp>
        <p:nvSpPr>
          <p:cNvPr id="236" name="Google Shape;236;p2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37" name="Google Shape;237;p2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9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Computing dot product</a:t>
            </a:r>
            <a:br>
              <a:rPr lang="en-US"/>
            </a:br>
            <a:r>
              <a:rPr lang="en-US" sz="3200">
                <a:solidFill>
                  <a:srgbClr val="FF0000"/>
                </a:solidFill>
              </a:rPr>
              <a:t>(Quadratic in d-D)</a:t>
            </a:r>
            <a:endParaRPr sz="3200">
              <a:solidFill>
                <a:srgbClr val="FF0000"/>
              </a:solidFill>
            </a:endParaRPr>
          </a:p>
        </p:txBody>
      </p:sp>
      <p:sp>
        <p:nvSpPr>
          <p:cNvPr id="1936" name="Google Shape;1936;p95"/>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b="0"/>
          </a:p>
          <a:p>
            <a:pPr indent="-219075" lvl="0" marL="342900" rtl="0" algn="l">
              <a:spcBef>
                <a:spcPts val="600"/>
              </a:spcBef>
              <a:spcAft>
                <a:spcPts val="0"/>
              </a:spcAft>
              <a:buSzPts val="1950"/>
              <a:buNone/>
            </a:pPr>
            <a:r>
              <a:t/>
            </a:r>
            <a:endParaRPr/>
          </a:p>
        </p:txBody>
      </p:sp>
      <p:pic>
        <p:nvPicPr>
          <p:cNvPr id="1937" name="Google Shape;1937;p95"/>
          <p:cNvPicPr preferRelativeResize="0"/>
          <p:nvPr/>
        </p:nvPicPr>
        <p:blipFill rotWithShape="1">
          <a:blip r:embed="rId3">
            <a:alphaModFix/>
          </a:blip>
          <a:srcRect b="0" l="0" r="0" t="0"/>
          <a:stretch/>
        </p:blipFill>
        <p:spPr>
          <a:xfrm>
            <a:off x="568054" y="1371600"/>
            <a:ext cx="8007892" cy="3962400"/>
          </a:xfrm>
          <a:prstGeom prst="rect">
            <a:avLst/>
          </a:prstGeom>
          <a:noFill/>
          <a:ln>
            <a:noFill/>
          </a:ln>
        </p:spPr>
      </p:pic>
      <p:sp>
        <p:nvSpPr>
          <p:cNvPr id="1938" name="Google Shape;1938;p9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939" name="Google Shape;1939;p9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0" name="Google Shape;1940;p95"/>
          <p:cNvSpPr txBox="1"/>
          <p:nvPr/>
        </p:nvSpPr>
        <p:spPr>
          <a:xfrm>
            <a:off x="1238250" y="5359995"/>
            <a:ext cx="6629400" cy="8617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C00000"/>
                </a:solidFill>
                <a:latin typeface="Arial"/>
                <a:ea typeface="Arial"/>
                <a:cs typeface="Arial"/>
                <a:sym typeface="Arial"/>
              </a:rPr>
              <a:t>For MNIST:</a:t>
            </a:r>
            <a:endParaRPr/>
          </a:p>
          <a:p>
            <a:pPr indent="0" lvl="0" marL="0" marR="0" rtl="0" algn="l">
              <a:spcBef>
                <a:spcPts val="0"/>
              </a:spcBef>
              <a:spcAft>
                <a:spcPts val="0"/>
              </a:spcAft>
              <a:buNone/>
            </a:pPr>
            <a:r>
              <a:rPr b="1" lang="en-US" sz="1600">
                <a:solidFill>
                  <a:srgbClr val="C00000"/>
                </a:solidFill>
                <a:latin typeface="Arial"/>
                <a:ea typeface="Arial"/>
                <a:cs typeface="Arial"/>
                <a:sym typeface="Arial"/>
              </a:rPr>
              <a:t>We are computing dot products in 308504-dimensional space.</a:t>
            </a:r>
            <a:endParaRPr/>
          </a:p>
          <a:p>
            <a:pPr indent="0" lvl="0" marL="0" marR="0" rtl="0" algn="l">
              <a:spcBef>
                <a:spcPts val="0"/>
              </a:spcBef>
              <a:spcAft>
                <a:spcPts val="0"/>
              </a:spcAft>
              <a:buNone/>
            </a:pPr>
            <a:r>
              <a:rPr b="1" lang="en-US" sz="1600">
                <a:solidFill>
                  <a:srgbClr val="C00000"/>
                </a:solidFill>
                <a:latin typeface="Arial"/>
                <a:ea typeface="Arial"/>
                <a:cs typeface="Arial"/>
                <a:sym typeface="Arial"/>
              </a:rPr>
              <a:t>But it takes time proportional to 784, the original dimension!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45" name="Shape 1945"/>
        <p:cNvGrpSpPr/>
        <p:nvPr/>
      </p:nvGrpSpPr>
      <p:grpSpPr>
        <a:xfrm>
          <a:off x="0" y="0"/>
          <a:ext cx="0" cy="0"/>
          <a:chOff x="0" y="0"/>
          <a:chExt cx="0" cy="0"/>
        </a:xfrm>
      </p:grpSpPr>
      <p:sp>
        <p:nvSpPr>
          <p:cNvPr id="1946" name="Google Shape;1946;p96"/>
          <p:cNvSpPr/>
          <p:nvPr/>
        </p:nvSpPr>
        <p:spPr>
          <a:xfrm>
            <a:off x="381000" y="228600"/>
            <a:ext cx="77724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The </a:t>
            </a:r>
            <a:r>
              <a:rPr lang="en-US" sz="4200">
                <a:solidFill>
                  <a:schemeClr val="dk2"/>
                </a:solidFill>
                <a:latin typeface="Times New Roman"/>
                <a:ea typeface="Times New Roman"/>
                <a:cs typeface="Times New Roman"/>
                <a:sym typeface="Times New Roman"/>
              </a:rPr>
              <a:t>“</a:t>
            </a:r>
            <a:r>
              <a:rPr lang="en-US" sz="4200">
                <a:solidFill>
                  <a:schemeClr val="dk2"/>
                </a:solidFill>
                <a:latin typeface="Garamond"/>
                <a:ea typeface="Garamond"/>
                <a:cs typeface="Garamond"/>
                <a:sym typeface="Garamond"/>
              </a:rPr>
              <a:t>Kernel Trick</a:t>
            </a:r>
            <a:r>
              <a:rPr lang="en-US" sz="4200">
                <a:solidFill>
                  <a:schemeClr val="dk2"/>
                </a:solidFill>
                <a:latin typeface="Times New Roman"/>
                <a:ea typeface="Times New Roman"/>
                <a:cs typeface="Times New Roman"/>
                <a:sym typeface="Times New Roman"/>
              </a:rPr>
              <a:t>”</a:t>
            </a:r>
            <a:endParaRPr sz="4200">
              <a:solidFill>
                <a:schemeClr val="dk2"/>
              </a:solidFill>
              <a:latin typeface="Garamond"/>
              <a:ea typeface="Garamond"/>
              <a:cs typeface="Garamond"/>
              <a:sym typeface="Garamond"/>
            </a:endParaRPr>
          </a:p>
        </p:txBody>
      </p:sp>
      <p:sp>
        <p:nvSpPr>
          <p:cNvPr id="1947" name="Google Shape;1947;p96"/>
          <p:cNvSpPr/>
          <p:nvPr/>
        </p:nvSpPr>
        <p:spPr>
          <a:xfrm>
            <a:off x="304800" y="914400"/>
            <a:ext cx="88392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300"/>
              <a:buFont typeface="Noto Sans Symbols"/>
              <a:buChar char="■"/>
            </a:pPr>
            <a:r>
              <a:rPr b="1" lang="en-US" sz="2000">
                <a:solidFill>
                  <a:schemeClr val="dk1"/>
                </a:solidFill>
                <a:latin typeface="Times New Roman"/>
                <a:ea typeface="Times New Roman"/>
                <a:cs typeface="Times New Roman"/>
                <a:sym typeface="Times New Roman"/>
              </a:rPr>
              <a:t>The linear classifier relies on dot product between vectors </a:t>
            </a:r>
            <a:r>
              <a:rPr b="1" i="1" lang="en-US" sz="2000">
                <a:solidFill>
                  <a:schemeClr val="dk1"/>
                </a:solidFill>
                <a:latin typeface="Times New Roman"/>
                <a:ea typeface="Times New Roman"/>
                <a:cs typeface="Times New Roman"/>
                <a:sym typeface="Times New Roman"/>
              </a:rPr>
              <a:t>K</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j</a:t>
            </a:r>
            <a:endParaRPr/>
          </a:p>
          <a:p>
            <a:pPr indent="-342900" lvl="0" marL="342900" marR="0" rtl="0" algn="l">
              <a:spcBef>
                <a:spcPts val="400"/>
              </a:spcBef>
              <a:spcAft>
                <a:spcPts val="0"/>
              </a:spcAft>
              <a:buClr>
                <a:schemeClr val="accent1"/>
              </a:buClr>
              <a:buSzPts val="1300"/>
              <a:buFont typeface="Noto Sans Symbols"/>
              <a:buChar char="■"/>
            </a:pPr>
            <a:r>
              <a:rPr b="1" lang="en-US" sz="2000">
                <a:solidFill>
                  <a:schemeClr val="dk1"/>
                </a:solidFill>
                <a:latin typeface="Times New Roman"/>
                <a:ea typeface="Times New Roman"/>
                <a:cs typeface="Times New Roman"/>
                <a:sym typeface="Times New Roman"/>
              </a:rPr>
              <a:t>If every data point is mapped into high-dimensional space via some transformation Φ:  x</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 φ(x), the dot product becomes:</a:t>
            </a:r>
            <a:endParaRPr/>
          </a:p>
          <a:p>
            <a:pPr indent="-342900" lvl="0" marL="342900" marR="0" rtl="0" algn="ctr">
              <a:spcBef>
                <a:spcPts val="400"/>
              </a:spcBef>
              <a:spcAft>
                <a:spcPts val="0"/>
              </a:spcAft>
              <a:buClr>
                <a:schemeClr val="accent1"/>
              </a:buClr>
              <a:buSzPts val="1300"/>
              <a:buFont typeface="Noto Sans Symbols"/>
              <a:buNone/>
            </a:pPr>
            <a:r>
              <a:rPr b="1" i="1" lang="en-US" sz="2000">
                <a:solidFill>
                  <a:schemeClr val="dk1"/>
                </a:solidFill>
                <a:latin typeface="Times New Roman"/>
                <a:ea typeface="Times New Roman"/>
                <a:cs typeface="Times New Roman"/>
                <a:sym typeface="Times New Roman"/>
              </a:rPr>
              <a:t>K</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 φ(x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a:t>
            </a:r>
            <a:r>
              <a:rPr b="1" baseline="-25000" lang="en-US" sz="2000">
                <a:solidFill>
                  <a:schemeClr val="dk1"/>
                </a:solidFill>
                <a:latin typeface="Times New Roman"/>
                <a:ea typeface="Times New Roman"/>
                <a:cs typeface="Times New Roman"/>
                <a:sym typeface="Times New Roman"/>
              </a:rPr>
              <a:t> </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φ(x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a:t>
            </a:r>
            <a:endParaRPr/>
          </a:p>
          <a:p>
            <a:pPr indent="-342900" lvl="0" marL="342900" marR="0" rtl="0" algn="l">
              <a:spcBef>
                <a:spcPts val="400"/>
              </a:spcBef>
              <a:spcAft>
                <a:spcPts val="0"/>
              </a:spcAft>
              <a:buClr>
                <a:schemeClr val="accent1"/>
              </a:buClr>
              <a:buSzPts val="1300"/>
              <a:buFont typeface="Noto Sans Symbols"/>
              <a:buChar char="■"/>
            </a:pPr>
            <a:r>
              <a:rPr b="1" lang="en-US" sz="2000">
                <a:solidFill>
                  <a:schemeClr val="dk1"/>
                </a:solidFill>
                <a:latin typeface="Times New Roman"/>
                <a:ea typeface="Times New Roman"/>
                <a:cs typeface="Times New Roman"/>
                <a:sym typeface="Times New Roman"/>
              </a:rPr>
              <a:t>A </a:t>
            </a:r>
            <a:r>
              <a:rPr b="1" i="1" lang="en-US" sz="2000">
                <a:solidFill>
                  <a:schemeClr val="dk1"/>
                </a:solidFill>
                <a:latin typeface="Times New Roman"/>
                <a:ea typeface="Times New Roman"/>
                <a:cs typeface="Times New Roman"/>
                <a:sym typeface="Times New Roman"/>
              </a:rPr>
              <a:t>kernel function</a:t>
            </a:r>
            <a:r>
              <a:rPr b="1" lang="en-US" sz="2000">
                <a:solidFill>
                  <a:schemeClr val="dk1"/>
                </a:solidFill>
                <a:latin typeface="Times New Roman"/>
                <a:ea typeface="Times New Roman"/>
                <a:cs typeface="Times New Roman"/>
                <a:sym typeface="Times New Roman"/>
              </a:rPr>
              <a:t> is some function that corresponds to an inner product in some expanded feature space.</a:t>
            </a:r>
            <a:endParaRPr/>
          </a:p>
          <a:p>
            <a:pPr indent="-342900" lvl="0" marL="342900" marR="0" rtl="0" algn="l">
              <a:spcBef>
                <a:spcPts val="400"/>
              </a:spcBef>
              <a:spcAft>
                <a:spcPts val="0"/>
              </a:spcAft>
              <a:buClr>
                <a:schemeClr val="accent1"/>
              </a:buClr>
              <a:buSzPts val="1300"/>
              <a:buFont typeface="Noto Sans Symbols"/>
              <a:buChar char="■"/>
            </a:pPr>
            <a:r>
              <a:rPr b="1" lang="en-US" sz="2000">
                <a:solidFill>
                  <a:schemeClr val="dk1"/>
                </a:solidFill>
                <a:latin typeface="Times New Roman"/>
                <a:ea typeface="Times New Roman"/>
                <a:cs typeface="Times New Roman"/>
                <a:sym typeface="Times New Roman"/>
              </a:rPr>
              <a:t>Example: </a:t>
            </a:r>
            <a:endParaRPr/>
          </a:p>
          <a:p>
            <a:pPr indent="-342900" lvl="0" marL="342900" marR="0" rtl="0" algn="l">
              <a:spcBef>
                <a:spcPts val="400"/>
              </a:spcBef>
              <a:spcAft>
                <a:spcPts val="0"/>
              </a:spcAft>
              <a:buClr>
                <a:schemeClr val="accent1"/>
              </a:buClr>
              <a:buSzPts val="1300"/>
              <a:buFont typeface="Noto Sans Symbols"/>
              <a:buNone/>
            </a:pPr>
            <a:r>
              <a:rPr b="1" lang="en-US" sz="2000">
                <a:solidFill>
                  <a:schemeClr val="dk1"/>
                </a:solidFill>
                <a:latin typeface="Times New Roman"/>
                <a:ea typeface="Times New Roman"/>
                <a:cs typeface="Times New Roman"/>
                <a:sym typeface="Times New Roman"/>
              </a:rPr>
              <a:t>	2-dimensional vectors x=[</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1   </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2</a:t>
            </a:r>
            <a:r>
              <a:rPr b="1" lang="en-US" sz="2000">
                <a:solidFill>
                  <a:schemeClr val="dk1"/>
                </a:solidFill>
                <a:latin typeface="Times New Roman"/>
                <a:ea typeface="Times New Roman"/>
                <a:cs typeface="Times New Roman"/>
                <a:sym typeface="Times New Roman"/>
              </a:rPr>
              <a:t>];  let </a:t>
            </a:r>
            <a:r>
              <a:rPr b="1" i="1" lang="en-US" sz="2000">
                <a:solidFill>
                  <a:schemeClr val="dk1"/>
                </a:solidFill>
                <a:latin typeface="Times New Roman"/>
                <a:ea typeface="Times New Roman"/>
                <a:cs typeface="Times New Roman"/>
                <a:sym typeface="Times New Roman"/>
              </a:rPr>
              <a:t>K</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)=(1 + x</a:t>
            </a:r>
            <a:r>
              <a:rPr b="1" baseline="-25000" lang="en-US" sz="2000">
                <a:solidFill>
                  <a:schemeClr val="dk1"/>
                </a:solidFill>
                <a:latin typeface="Times New Roman"/>
                <a:ea typeface="Times New Roman"/>
                <a:cs typeface="Times New Roman"/>
                <a:sym typeface="Times New Roman"/>
              </a:rPr>
              <a:t>i</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a:t>
            </a:r>
            <a:r>
              <a:rPr b="1" baseline="30000" lang="en-US" sz="2000">
                <a:solidFill>
                  <a:schemeClr val="dk1"/>
                </a:solidFill>
                <a:latin typeface="Times New Roman"/>
                <a:ea typeface="Times New Roman"/>
                <a:cs typeface="Times New Roman"/>
                <a:sym typeface="Times New Roman"/>
              </a:rPr>
              <a:t>2</a:t>
            </a:r>
            <a:r>
              <a:rPr b="1" baseline="-25000" lang="en-US" sz="2000">
                <a:solidFill>
                  <a:schemeClr val="dk1"/>
                </a:solidFill>
                <a:latin typeface="Times New Roman"/>
                <a:ea typeface="Times New Roman"/>
                <a:cs typeface="Times New Roman"/>
                <a:sym typeface="Times New Roman"/>
              </a:rPr>
              <a:t>,</a:t>
            </a:r>
            <a:endParaRPr b="1" sz="2000">
              <a:solidFill>
                <a:schemeClr val="dk1"/>
              </a:solidFill>
              <a:latin typeface="Times New Roman"/>
              <a:ea typeface="Times New Roman"/>
              <a:cs typeface="Times New Roman"/>
              <a:sym typeface="Times New Roman"/>
            </a:endParaRPr>
          </a:p>
          <a:p>
            <a:pPr indent="-342900" lvl="0" marL="342900" marR="0" rtl="0" algn="l">
              <a:spcBef>
                <a:spcPts val="400"/>
              </a:spcBef>
              <a:spcAft>
                <a:spcPts val="0"/>
              </a:spcAft>
              <a:buClr>
                <a:schemeClr val="accent1"/>
              </a:buClr>
              <a:buSzPts val="1300"/>
              <a:buFont typeface="Noto Sans Symbols"/>
              <a:buNone/>
            </a:pPr>
            <a:r>
              <a:rPr b="1" lang="en-US" sz="2000">
                <a:solidFill>
                  <a:schemeClr val="dk1"/>
                </a:solidFill>
                <a:latin typeface="Times New Roman"/>
                <a:ea typeface="Times New Roman"/>
                <a:cs typeface="Times New Roman"/>
                <a:sym typeface="Times New Roman"/>
              </a:rPr>
              <a:t>	Need to show that </a:t>
            </a:r>
            <a:r>
              <a:rPr b="1" i="1" lang="en-US" sz="2000">
                <a:solidFill>
                  <a:schemeClr val="dk1"/>
                </a:solidFill>
                <a:latin typeface="Times New Roman"/>
                <a:ea typeface="Times New Roman"/>
                <a:cs typeface="Times New Roman"/>
                <a:sym typeface="Times New Roman"/>
              </a:rPr>
              <a:t>K</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 φ(x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a:t>
            </a:r>
            <a:r>
              <a:rPr b="1" baseline="-25000" lang="en-US" sz="2000">
                <a:solidFill>
                  <a:schemeClr val="dk1"/>
                </a:solidFill>
                <a:latin typeface="Times New Roman"/>
                <a:ea typeface="Times New Roman"/>
                <a:cs typeface="Times New Roman"/>
                <a:sym typeface="Times New Roman"/>
              </a:rPr>
              <a:t> </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φ(x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a:t>
            </a:r>
            <a:endParaRPr/>
          </a:p>
          <a:p>
            <a:pPr indent="-342900" lvl="0" marL="342900" marR="0" rtl="0" algn="l">
              <a:spcBef>
                <a:spcPts val="400"/>
              </a:spcBef>
              <a:spcAft>
                <a:spcPts val="0"/>
              </a:spcAft>
              <a:buClr>
                <a:schemeClr val="accent1"/>
              </a:buClr>
              <a:buSzPts val="1300"/>
              <a:buFont typeface="Noto Sans Symbols"/>
              <a:buNone/>
            </a:pPr>
            <a:r>
              <a:rPr b="1" lang="en-US" sz="2000">
                <a:solidFill>
                  <a:schemeClr val="dk1"/>
                </a:solidFill>
                <a:latin typeface="Times New Roman"/>
                <a:ea typeface="Times New Roman"/>
                <a:cs typeface="Times New Roman"/>
                <a:sym typeface="Times New Roman"/>
              </a:rPr>
              <a:t>	 </a:t>
            </a:r>
            <a:r>
              <a:rPr b="1" i="1" lang="en-US" sz="2000">
                <a:solidFill>
                  <a:schemeClr val="dk1"/>
                </a:solidFill>
                <a:latin typeface="Times New Roman"/>
                <a:ea typeface="Times New Roman"/>
                <a:cs typeface="Times New Roman"/>
                <a:sym typeface="Times New Roman"/>
              </a:rPr>
              <a:t>K</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)=(1 + x</a:t>
            </a:r>
            <a:r>
              <a:rPr b="1" baseline="-25000" lang="en-US" sz="2000">
                <a:solidFill>
                  <a:schemeClr val="dk1"/>
                </a:solidFill>
                <a:latin typeface="Times New Roman"/>
                <a:ea typeface="Times New Roman"/>
                <a:cs typeface="Times New Roman"/>
                <a:sym typeface="Times New Roman"/>
              </a:rPr>
              <a:t>i</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a:t>
            </a:r>
            <a:r>
              <a:rPr b="1" baseline="30000" lang="en-US" sz="2000">
                <a:solidFill>
                  <a:schemeClr val="dk1"/>
                </a:solidFill>
                <a:latin typeface="Times New Roman"/>
                <a:ea typeface="Times New Roman"/>
                <a:cs typeface="Times New Roman"/>
                <a:sym typeface="Times New Roman"/>
              </a:rPr>
              <a:t>2</a:t>
            </a:r>
            <a:r>
              <a:rPr b="1" baseline="-25000" lang="en-US" sz="2000">
                <a:solidFill>
                  <a:schemeClr val="dk1"/>
                </a:solidFill>
                <a:latin typeface="Times New Roman"/>
                <a:ea typeface="Times New Roman"/>
                <a:cs typeface="Times New Roman"/>
                <a:sym typeface="Times New Roman"/>
              </a:rPr>
              <a:t>,</a:t>
            </a:r>
            <a:endParaRPr/>
          </a:p>
          <a:p>
            <a:pPr indent="-342900" lvl="0" marL="342900" marR="0" rtl="0" algn="l">
              <a:spcBef>
                <a:spcPts val="400"/>
              </a:spcBef>
              <a:spcAft>
                <a:spcPts val="0"/>
              </a:spcAft>
              <a:buClr>
                <a:schemeClr val="accent1"/>
              </a:buClr>
              <a:buSzPts val="1300"/>
              <a:buFont typeface="Noto Sans Symbols"/>
              <a:buNone/>
            </a:pP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 1+ </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i1</a:t>
            </a:r>
            <a:r>
              <a:rPr b="1" baseline="30000" i="1" lang="en-US" sz="2000">
                <a:solidFill>
                  <a:schemeClr val="dk1"/>
                </a:solidFill>
                <a:latin typeface="Times New Roman"/>
                <a:ea typeface="Times New Roman"/>
                <a:cs typeface="Times New Roman"/>
                <a:sym typeface="Times New Roman"/>
              </a:rPr>
              <a:t>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j1</a:t>
            </a:r>
            <a:r>
              <a:rPr b="1" baseline="30000" i="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i1</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j1</a:t>
            </a:r>
            <a:r>
              <a:rPr b="1" baseline="30000" i="1" lang="en-US" sz="2000">
                <a:solidFill>
                  <a:schemeClr val="dk1"/>
                </a:solidFill>
                <a:latin typeface="Times New Roman"/>
                <a:ea typeface="Times New Roman"/>
                <a:cs typeface="Times New Roman"/>
                <a:sym typeface="Times New Roman"/>
              </a:rPr>
              <a:t> </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i2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j2</a:t>
            </a:r>
            <a:r>
              <a:rPr b="1" i="1" lang="en-US" sz="2000">
                <a:solidFill>
                  <a:schemeClr val="dk1"/>
                </a:solidFill>
                <a:latin typeface="Times New Roman"/>
                <a:ea typeface="Times New Roman"/>
                <a:cs typeface="Times New Roman"/>
                <a:sym typeface="Times New Roman"/>
              </a:rPr>
              <a:t>+ x</a:t>
            </a:r>
            <a:r>
              <a:rPr b="1" baseline="-25000" i="1" lang="en-US" sz="2000">
                <a:solidFill>
                  <a:schemeClr val="dk1"/>
                </a:solidFill>
                <a:latin typeface="Times New Roman"/>
                <a:ea typeface="Times New Roman"/>
                <a:cs typeface="Times New Roman"/>
                <a:sym typeface="Times New Roman"/>
              </a:rPr>
              <a:t>i2</a:t>
            </a:r>
            <a:r>
              <a:rPr b="1" baseline="30000" i="1" lang="en-US" sz="2000">
                <a:solidFill>
                  <a:schemeClr val="dk1"/>
                </a:solidFill>
                <a:latin typeface="Times New Roman"/>
                <a:ea typeface="Times New Roman"/>
                <a:cs typeface="Times New Roman"/>
                <a:sym typeface="Times New Roman"/>
              </a:rPr>
              <a:t>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j2</a:t>
            </a:r>
            <a:r>
              <a:rPr b="1" baseline="30000" i="1" lang="en-US" sz="2000">
                <a:solidFill>
                  <a:schemeClr val="dk1"/>
                </a:solidFill>
                <a:latin typeface="Times New Roman"/>
                <a:ea typeface="Times New Roman"/>
                <a:cs typeface="Times New Roman"/>
                <a:sym typeface="Times New Roman"/>
              </a:rPr>
              <a:t>2 </a:t>
            </a:r>
            <a:r>
              <a:rPr b="1" lang="en-US" sz="2000">
                <a:solidFill>
                  <a:schemeClr val="dk1"/>
                </a:solidFill>
                <a:latin typeface="Times New Roman"/>
                <a:ea typeface="Times New Roman"/>
                <a:cs typeface="Times New Roman"/>
                <a:sym typeface="Times New Roman"/>
              </a:rPr>
              <a:t>+ 2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i1</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j1 </a:t>
            </a:r>
            <a:r>
              <a:rPr b="1" i="1"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i2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j2</a:t>
            </a:r>
            <a:endParaRPr b="1" i="1" sz="2000">
              <a:solidFill>
                <a:schemeClr val="dk1"/>
              </a:solidFill>
              <a:latin typeface="Times New Roman"/>
              <a:ea typeface="Times New Roman"/>
              <a:cs typeface="Times New Roman"/>
              <a:sym typeface="Times New Roman"/>
            </a:endParaRPr>
          </a:p>
          <a:p>
            <a:pPr indent="-342900" lvl="0" marL="342900" marR="0" rtl="0" algn="l">
              <a:spcBef>
                <a:spcPts val="400"/>
              </a:spcBef>
              <a:spcAft>
                <a:spcPts val="0"/>
              </a:spcAft>
              <a:buClr>
                <a:schemeClr val="accent1"/>
              </a:buClr>
              <a:buSzPts val="1300"/>
              <a:buFont typeface="Noto Sans Symbols"/>
              <a:buNone/>
            </a:pPr>
            <a:r>
              <a:rPr b="1" i="1" lang="en-US" sz="2000">
                <a:solidFill>
                  <a:schemeClr val="dk1"/>
                </a:solidFill>
                <a:latin typeface="Times New Roman"/>
                <a:ea typeface="Times New Roman"/>
                <a:cs typeface="Times New Roman"/>
                <a:sym typeface="Times New Roman"/>
              </a:rPr>
              <a:t>	      = </a:t>
            </a:r>
            <a:r>
              <a:rPr b="1" lang="en-US" sz="2000">
                <a:solidFill>
                  <a:schemeClr val="dk1"/>
                </a:solidFill>
                <a:latin typeface="Times New Roman"/>
                <a:ea typeface="Times New Roman"/>
                <a:cs typeface="Times New Roman"/>
                <a:sym typeface="Times New Roman"/>
              </a:rPr>
              <a:t>[1  </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i1</a:t>
            </a:r>
            <a:r>
              <a:rPr b="1" baseline="30000" i="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i1</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i2  </a:t>
            </a:r>
            <a:r>
              <a:rPr b="1" i="1" lang="en-US" sz="2000">
                <a:solidFill>
                  <a:schemeClr val="dk1"/>
                </a:solidFill>
                <a:latin typeface="Times New Roman"/>
                <a:ea typeface="Times New Roman"/>
                <a:cs typeface="Times New Roman"/>
                <a:sym typeface="Times New Roman"/>
              </a:rPr>
              <a:t> x</a:t>
            </a:r>
            <a:r>
              <a:rPr b="1" baseline="-25000" i="1" lang="en-US" sz="2000">
                <a:solidFill>
                  <a:schemeClr val="dk1"/>
                </a:solidFill>
                <a:latin typeface="Times New Roman"/>
                <a:ea typeface="Times New Roman"/>
                <a:cs typeface="Times New Roman"/>
                <a:sym typeface="Times New Roman"/>
              </a:rPr>
              <a:t>i2</a:t>
            </a:r>
            <a:r>
              <a:rPr b="1" baseline="30000" i="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i1  </a:t>
            </a:r>
            <a:r>
              <a:rPr b="1" i="1"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i2</a:t>
            </a:r>
            <a:r>
              <a:rPr b="1" lang="en-US" sz="2000">
                <a:solidFill>
                  <a:schemeClr val="dk1"/>
                </a:solidFill>
                <a:latin typeface="Times New Roman"/>
                <a:ea typeface="Times New Roman"/>
                <a:cs typeface="Times New Roman"/>
                <a:sym typeface="Times New Roman"/>
              </a:rPr>
              <a:t>]</a:t>
            </a:r>
            <a:r>
              <a:rPr b="1" baseline="30000" lang="en-US" sz="2000">
                <a:solidFill>
                  <a:schemeClr val="dk1"/>
                </a:solidFill>
                <a:latin typeface="Times New Roman"/>
                <a:ea typeface="Times New Roman"/>
                <a:cs typeface="Times New Roman"/>
                <a:sym typeface="Times New Roman"/>
              </a:rPr>
              <a:t>T </a:t>
            </a:r>
            <a:r>
              <a:rPr b="1" lang="en-US" sz="2000">
                <a:solidFill>
                  <a:schemeClr val="dk1"/>
                </a:solidFill>
                <a:latin typeface="Times New Roman"/>
                <a:ea typeface="Times New Roman"/>
                <a:cs typeface="Times New Roman"/>
                <a:sym typeface="Times New Roman"/>
              </a:rPr>
              <a:t>[1  </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j1</a:t>
            </a:r>
            <a:r>
              <a:rPr b="1" baseline="30000" i="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j1</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j2  </a:t>
            </a:r>
            <a:r>
              <a:rPr b="1" i="1" lang="en-US" sz="2000">
                <a:solidFill>
                  <a:schemeClr val="dk1"/>
                </a:solidFill>
                <a:latin typeface="Times New Roman"/>
                <a:ea typeface="Times New Roman"/>
                <a:cs typeface="Times New Roman"/>
                <a:sym typeface="Times New Roman"/>
              </a:rPr>
              <a:t> x</a:t>
            </a:r>
            <a:r>
              <a:rPr b="1" baseline="-25000" i="1" lang="en-US" sz="2000">
                <a:solidFill>
                  <a:schemeClr val="dk1"/>
                </a:solidFill>
                <a:latin typeface="Times New Roman"/>
                <a:ea typeface="Times New Roman"/>
                <a:cs typeface="Times New Roman"/>
                <a:sym typeface="Times New Roman"/>
              </a:rPr>
              <a:t>j2</a:t>
            </a:r>
            <a:r>
              <a:rPr b="1" baseline="30000" i="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j1  </a:t>
            </a:r>
            <a:r>
              <a:rPr b="1" i="1"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j2</a:t>
            </a:r>
            <a:r>
              <a:rPr b="1" lang="en-US" sz="2000">
                <a:solidFill>
                  <a:schemeClr val="dk1"/>
                </a:solidFill>
                <a:latin typeface="Times New Roman"/>
                <a:ea typeface="Times New Roman"/>
                <a:cs typeface="Times New Roman"/>
                <a:sym typeface="Times New Roman"/>
              </a:rPr>
              <a:t>] </a:t>
            </a:r>
            <a:endParaRPr/>
          </a:p>
          <a:p>
            <a:pPr indent="-342900" lvl="0" marL="342900" marR="0" rtl="0" algn="l">
              <a:spcBef>
                <a:spcPts val="400"/>
              </a:spcBef>
              <a:spcAft>
                <a:spcPts val="0"/>
              </a:spcAft>
              <a:buClr>
                <a:schemeClr val="accent1"/>
              </a:buClr>
              <a:buSzPts val="1300"/>
              <a:buFont typeface="Noto Sans Symbols"/>
              <a:buNone/>
            </a:pPr>
            <a:r>
              <a:rPr b="1" lang="en-US" sz="2000">
                <a:solidFill>
                  <a:schemeClr val="dk1"/>
                </a:solidFill>
                <a:latin typeface="Times New Roman"/>
                <a:ea typeface="Times New Roman"/>
                <a:cs typeface="Times New Roman"/>
                <a:sym typeface="Times New Roman"/>
              </a:rPr>
              <a:t>	      = φ(x</a:t>
            </a:r>
            <a:r>
              <a:rPr b="1" baseline="-25000" lang="en-US" sz="2000">
                <a:solidFill>
                  <a:schemeClr val="dk1"/>
                </a:solidFill>
                <a:latin typeface="Times New Roman"/>
                <a:ea typeface="Times New Roman"/>
                <a:cs typeface="Times New Roman"/>
                <a:sym typeface="Times New Roman"/>
              </a:rPr>
              <a:t>i</a:t>
            </a:r>
            <a:r>
              <a:rPr b="1" lang="en-US" sz="2000">
                <a:solidFill>
                  <a:schemeClr val="dk1"/>
                </a:solidFill>
                <a:latin typeface="Times New Roman"/>
                <a:ea typeface="Times New Roman"/>
                <a:cs typeface="Times New Roman"/>
                <a:sym typeface="Times New Roman"/>
              </a:rPr>
              <a:t>)</a:t>
            </a:r>
            <a:r>
              <a:rPr b="1" baseline="-25000" lang="en-US" sz="2000">
                <a:solidFill>
                  <a:schemeClr val="dk1"/>
                </a:solidFill>
                <a:latin typeface="Times New Roman"/>
                <a:ea typeface="Times New Roman"/>
                <a:cs typeface="Times New Roman"/>
                <a:sym typeface="Times New Roman"/>
              </a:rPr>
              <a:t> </a:t>
            </a:r>
            <a:r>
              <a:rPr b="1" baseline="30000" lang="en-US" sz="2000">
                <a:solidFill>
                  <a:schemeClr val="dk1"/>
                </a:solidFill>
                <a:latin typeface="Times New Roman"/>
                <a:ea typeface="Times New Roman"/>
                <a:cs typeface="Times New Roman"/>
                <a:sym typeface="Times New Roman"/>
              </a:rPr>
              <a:t>T</a:t>
            </a:r>
            <a:r>
              <a:rPr b="1" lang="en-US" sz="2000">
                <a:solidFill>
                  <a:schemeClr val="dk1"/>
                </a:solidFill>
                <a:latin typeface="Times New Roman"/>
                <a:ea typeface="Times New Roman"/>
                <a:cs typeface="Times New Roman"/>
                <a:sym typeface="Times New Roman"/>
              </a:rPr>
              <a:t>φ(x</a:t>
            </a:r>
            <a:r>
              <a:rPr b="1" baseline="-25000" lang="en-US" sz="2000">
                <a:solidFill>
                  <a:schemeClr val="dk1"/>
                </a:solidFill>
                <a:latin typeface="Times New Roman"/>
                <a:ea typeface="Times New Roman"/>
                <a:cs typeface="Times New Roman"/>
                <a:sym typeface="Times New Roman"/>
              </a:rPr>
              <a:t>j</a:t>
            </a:r>
            <a:r>
              <a:rPr b="1" lang="en-US" sz="2000">
                <a:solidFill>
                  <a:schemeClr val="dk1"/>
                </a:solidFill>
                <a:latin typeface="Times New Roman"/>
                <a:ea typeface="Times New Roman"/>
                <a:cs typeface="Times New Roman"/>
                <a:sym typeface="Times New Roman"/>
              </a:rPr>
              <a:t>),    where φ(x) = </a:t>
            </a:r>
            <a:r>
              <a:rPr b="1" baseline="-25000" lang="en-US" sz="2000">
                <a:solidFill>
                  <a:schemeClr val="dk1"/>
                </a:solidFill>
                <a:latin typeface="Times New Roman"/>
                <a:ea typeface="Times New Roman"/>
                <a:cs typeface="Times New Roman"/>
                <a:sym typeface="Times New Roman"/>
              </a:rPr>
              <a:t> </a:t>
            </a:r>
            <a:r>
              <a:rPr b="1" lang="en-US" sz="2000">
                <a:solidFill>
                  <a:schemeClr val="dk1"/>
                </a:solidFill>
                <a:latin typeface="Times New Roman"/>
                <a:ea typeface="Times New Roman"/>
                <a:cs typeface="Times New Roman"/>
                <a:sym typeface="Times New Roman"/>
              </a:rPr>
              <a:t>[1  </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1</a:t>
            </a:r>
            <a:r>
              <a:rPr b="1" baseline="30000" i="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1</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 x</a:t>
            </a:r>
            <a:r>
              <a:rPr b="1" baseline="-25000" i="1" lang="en-US" sz="2000">
                <a:solidFill>
                  <a:schemeClr val="dk1"/>
                </a:solidFill>
                <a:latin typeface="Times New Roman"/>
                <a:ea typeface="Times New Roman"/>
                <a:cs typeface="Times New Roman"/>
                <a:sym typeface="Times New Roman"/>
              </a:rPr>
              <a:t>2</a:t>
            </a:r>
            <a:r>
              <a:rPr b="1" baseline="30000" i="1" lang="en-US" sz="2000">
                <a:solidFill>
                  <a:schemeClr val="dk1"/>
                </a:solidFill>
                <a:latin typeface="Times New Roman"/>
                <a:ea typeface="Times New Roman"/>
                <a:cs typeface="Times New Roman"/>
                <a:sym typeface="Times New Roman"/>
              </a:rPr>
              <a:t>2   </a:t>
            </a:r>
            <a:r>
              <a:rPr b="1" i="1"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1  </a:t>
            </a:r>
            <a:r>
              <a:rPr b="1" i="1" lang="en-US" sz="2000">
                <a:solidFill>
                  <a:schemeClr val="dk1"/>
                </a:solidFill>
                <a:latin typeface="Times New Roman"/>
                <a:ea typeface="Times New Roman"/>
                <a:cs typeface="Times New Roman"/>
                <a:sym typeface="Times New Roman"/>
              </a:rPr>
              <a:t>√</a:t>
            </a:r>
            <a:r>
              <a:rPr b="1" lang="en-US" sz="2000">
                <a:solidFill>
                  <a:schemeClr val="dk1"/>
                </a:solidFill>
                <a:latin typeface="Times New Roman"/>
                <a:ea typeface="Times New Roman"/>
                <a:cs typeface="Times New Roman"/>
                <a:sym typeface="Times New Roman"/>
              </a:rPr>
              <a:t>2</a:t>
            </a:r>
            <a:r>
              <a:rPr b="1" i="1" lang="en-US" sz="2000">
                <a:solidFill>
                  <a:schemeClr val="dk1"/>
                </a:solidFill>
                <a:latin typeface="Times New Roman"/>
                <a:ea typeface="Times New Roman"/>
                <a:cs typeface="Times New Roman"/>
                <a:sym typeface="Times New Roman"/>
              </a:rPr>
              <a:t>x</a:t>
            </a:r>
            <a:r>
              <a:rPr b="1" baseline="-25000" i="1" lang="en-US" sz="2000">
                <a:solidFill>
                  <a:schemeClr val="dk1"/>
                </a:solidFill>
                <a:latin typeface="Times New Roman"/>
                <a:ea typeface="Times New Roman"/>
                <a:cs typeface="Times New Roman"/>
                <a:sym typeface="Times New Roman"/>
              </a:rPr>
              <a:t>2</a:t>
            </a:r>
            <a:r>
              <a:rPr b="1" lang="en-US" sz="2000">
                <a:solidFill>
                  <a:schemeClr val="dk1"/>
                </a:solidFill>
                <a:latin typeface="Times New Roman"/>
                <a:ea typeface="Times New Roman"/>
                <a:cs typeface="Times New Roman"/>
                <a:sym typeface="Times New Roman"/>
              </a:rPr>
              <a:t>]</a:t>
            </a:r>
            <a:endParaRPr/>
          </a:p>
          <a:p>
            <a:pPr indent="-342900" lvl="0" marL="342900" marR="0" rtl="0" algn="l">
              <a:spcBef>
                <a:spcPts val="400"/>
              </a:spcBef>
              <a:spcAft>
                <a:spcPts val="0"/>
              </a:spcAft>
              <a:buClr>
                <a:schemeClr val="accent1"/>
              </a:buClr>
              <a:buSzPts val="1300"/>
              <a:buFont typeface="Noto Sans Symbols"/>
              <a:buNone/>
            </a:pPr>
            <a:r>
              <a:t/>
            </a:r>
            <a:endParaRPr b="1" sz="2000">
              <a:solidFill>
                <a:schemeClr val="dk1"/>
              </a:solidFill>
              <a:latin typeface="Times New Roman"/>
              <a:ea typeface="Times New Roman"/>
              <a:cs typeface="Times New Roman"/>
              <a:sym typeface="Times New Roman"/>
            </a:endParaRPr>
          </a:p>
        </p:txBody>
      </p:sp>
      <p:sp>
        <p:nvSpPr>
          <p:cNvPr id="1948" name="Google Shape;1948;p9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949" name="Google Shape;1949;p9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54" name="Shape 1954"/>
        <p:cNvGrpSpPr/>
        <p:nvPr/>
      </p:nvGrpSpPr>
      <p:grpSpPr>
        <a:xfrm>
          <a:off x="0" y="0"/>
          <a:ext cx="0" cy="0"/>
          <a:chOff x="0" y="0"/>
          <a:chExt cx="0" cy="0"/>
        </a:xfrm>
      </p:grpSpPr>
      <p:sp>
        <p:nvSpPr>
          <p:cNvPr id="1955" name="Google Shape;1955;p97"/>
          <p:cNvSpPr/>
          <p:nvPr/>
        </p:nvSpPr>
        <p:spPr>
          <a:xfrm>
            <a:off x="381000" y="228600"/>
            <a:ext cx="7772400" cy="76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What Functions are Kernels?</a:t>
            </a:r>
            <a:endParaRPr/>
          </a:p>
        </p:txBody>
      </p:sp>
      <p:sp>
        <p:nvSpPr>
          <p:cNvPr id="1956" name="Google Shape;1956;p97"/>
          <p:cNvSpPr/>
          <p:nvPr/>
        </p:nvSpPr>
        <p:spPr>
          <a:xfrm>
            <a:off x="457200" y="1066800"/>
            <a:ext cx="8229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560"/>
              <a:buFont typeface="Noto Sans Symbols"/>
              <a:buChar char="■"/>
            </a:pPr>
            <a:r>
              <a:rPr b="1" lang="en-US" sz="2400">
                <a:solidFill>
                  <a:schemeClr val="dk1"/>
                </a:solidFill>
                <a:latin typeface="Times New Roman"/>
                <a:ea typeface="Times New Roman"/>
                <a:cs typeface="Times New Roman"/>
                <a:sym typeface="Times New Roman"/>
              </a:rPr>
              <a:t>For some functions </a:t>
            </a:r>
            <a:r>
              <a:rPr b="1" i="1" lang="en-US" sz="2400">
                <a:solidFill>
                  <a:schemeClr val="dk1"/>
                </a:solidFill>
                <a:latin typeface="Times New Roman"/>
                <a:ea typeface="Times New Roman"/>
                <a:cs typeface="Times New Roman"/>
                <a:sym typeface="Times New Roman"/>
              </a:rPr>
              <a:t>K</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i</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j</a:t>
            </a:r>
            <a:r>
              <a:rPr b="1" lang="en-US" sz="2400">
                <a:solidFill>
                  <a:schemeClr val="dk1"/>
                </a:solidFill>
                <a:latin typeface="Times New Roman"/>
                <a:ea typeface="Times New Roman"/>
                <a:cs typeface="Times New Roman"/>
                <a:sym typeface="Times New Roman"/>
              </a:rPr>
              <a:t>) checking that </a:t>
            </a:r>
            <a:endParaRPr/>
          </a:p>
          <a:p>
            <a:pPr indent="-342900" lvl="0" marL="342900" marR="0" rtl="0" algn="l">
              <a:spcBef>
                <a:spcPts val="600"/>
              </a:spcBef>
              <a:spcAft>
                <a:spcPts val="0"/>
              </a:spcAft>
              <a:buClr>
                <a:schemeClr val="accent1"/>
              </a:buClr>
              <a:buSzPts val="1560"/>
              <a:buFont typeface="Noto Sans Symbols"/>
              <a:buNone/>
            </a:pPr>
            <a:r>
              <a:rPr b="1" i="1" lang="en-US" sz="2400">
                <a:solidFill>
                  <a:schemeClr val="dk1"/>
                </a:solidFill>
                <a:latin typeface="Times New Roman"/>
                <a:ea typeface="Times New Roman"/>
                <a:cs typeface="Times New Roman"/>
                <a:sym typeface="Times New Roman"/>
              </a:rPr>
              <a:t>                K</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i</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j</a:t>
            </a:r>
            <a:r>
              <a:rPr b="1" lang="en-US" sz="2400">
                <a:solidFill>
                  <a:schemeClr val="dk1"/>
                </a:solidFill>
                <a:latin typeface="Times New Roman"/>
                <a:ea typeface="Times New Roman"/>
                <a:cs typeface="Times New Roman"/>
                <a:sym typeface="Times New Roman"/>
              </a:rPr>
              <a:t>)= φ(x</a:t>
            </a:r>
            <a:r>
              <a:rPr b="1" baseline="-25000" lang="en-US" sz="2400">
                <a:solidFill>
                  <a:schemeClr val="dk1"/>
                </a:solidFill>
                <a:latin typeface="Times New Roman"/>
                <a:ea typeface="Times New Roman"/>
                <a:cs typeface="Times New Roman"/>
                <a:sym typeface="Times New Roman"/>
              </a:rPr>
              <a:t>i</a:t>
            </a:r>
            <a:r>
              <a:rPr b="1" lang="en-US" sz="2400">
                <a:solidFill>
                  <a:schemeClr val="dk1"/>
                </a:solidFill>
                <a:latin typeface="Times New Roman"/>
                <a:ea typeface="Times New Roman"/>
                <a:cs typeface="Times New Roman"/>
                <a:sym typeface="Times New Roman"/>
              </a:rPr>
              <a:t>)</a:t>
            </a:r>
            <a:r>
              <a:rPr b="1" baseline="-25000" lang="en-US" sz="2400">
                <a:solidFill>
                  <a:schemeClr val="dk1"/>
                </a:solidFill>
                <a:latin typeface="Times New Roman"/>
                <a:ea typeface="Times New Roman"/>
                <a:cs typeface="Times New Roman"/>
                <a:sym typeface="Times New Roman"/>
              </a:rPr>
              <a:t> </a:t>
            </a:r>
            <a:r>
              <a:rPr b="1" baseline="30000" lang="en-US" sz="2400">
                <a:solidFill>
                  <a:schemeClr val="dk1"/>
                </a:solidFill>
                <a:latin typeface="Times New Roman"/>
                <a:ea typeface="Times New Roman"/>
                <a:cs typeface="Times New Roman"/>
                <a:sym typeface="Times New Roman"/>
              </a:rPr>
              <a:t>T</a:t>
            </a:r>
            <a:r>
              <a:rPr b="1" lang="en-US" sz="2400">
                <a:solidFill>
                  <a:schemeClr val="dk1"/>
                </a:solidFill>
                <a:latin typeface="Times New Roman"/>
                <a:ea typeface="Times New Roman"/>
                <a:cs typeface="Times New Roman"/>
                <a:sym typeface="Times New Roman"/>
              </a:rPr>
              <a:t>φ(x</a:t>
            </a:r>
            <a:r>
              <a:rPr b="1" baseline="-25000" lang="en-US" sz="2400">
                <a:solidFill>
                  <a:schemeClr val="dk1"/>
                </a:solidFill>
                <a:latin typeface="Times New Roman"/>
                <a:ea typeface="Times New Roman"/>
                <a:cs typeface="Times New Roman"/>
                <a:sym typeface="Times New Roman"/>
              </a:rPr>
              <a:t>j</a:t>
            </a:r>
            <a:r>
              <a:rPr b="1" lang="en-US" sz="2400">
                <a:solidFill>
                  <a:schemeClr val="dk1"/>
                </a:solidFill>
                <a:latin typeface="Times New Roman"/>
                <a:ea typeface="Times New Roman"/>
                <a:cs typeface="Times New Roman"/>
                <a:sym typeface="Times New Roman"/>
              </a:rPr>
              <a:t>) can be cumbersome.</a:t>
            </a:r>
            <a:r>
              <a:rPr lang="en-US" sz="3000">
                <a:solidFill>
                  <a:schemeClr val="dk1"/>
                </a:solidFill>
                <a:latin typeface="Arial"/>
                <a:ea typeface="Arial"/>
                <a:cs typeface="Arial"/>
                <a:sym typeface="Arial"/>
              </a:rPr>
              <a:t> </a:t>
            </a:r>
            <a:endParaRPr/>
          </a:p>
          <a:p>
            <a:pPr indent="-342900" lvl="0" marL="342900" marR="0" rtl="0" algn="l">
              <a:spcBef>
                <a:spcPts val="480"/>
              </a:spcBef>
              <a:spcAft>
                <a:spcPts val="0"/>
              </a:spcAft>
              <a:buClr>
                <a:schemeClr val="accent1"/>
              </a:buClr>
              <a:buSzPts val="1560"/>
              <a:buFont typeface="Noto Sans Symbols"/>
              <a:buChar char="■"/>
            </a:pPr>
            <a:r>
              <a:rPr b="1" lang="en-US" sz="2400">
                <a:solidFill>
                  <a:schemeClr val="dk1"/>
                </a:solidFill>
                <a:latin typeface="Times New Roman"/>
                <a:ea typeface="Times New Roman"/>
                <a:cs typeface="Times New Roman"/>
                <a:sym typeface="Times New Roman"/>
              </a:rPr>
              <a:t>Mercer’s theorem:  </a:t>
            </a:r>
            <a:endParaRPr/>
          </a:p>
          <a:p>
            <a:pPr indent="-342900" lvl="0" marL="342900" marR="0" rtl="0" algn="ctr">
              <a:spcBef>
                <a:spcPts val="480"/>
              </a:spcBef>
              <a:spcAft>
                <a:spcPts val="0"/>
              </a:spcAft>
              <a:buClr>
                <a:schemeClr val="accent1"/>
              </a:buClr>
              <a:buSzPts val="1560"/>
              <a:buFont typeface="Noto Sans Symbols"/>
              <a:buNone/>
            </a:pPr>
            <a:r>
              <a:rPr b="1" i="1" lang="en-US" sz="2400">
                <a:solidFill>
                  <a:schemeClr val="dk1"/>
                </a:solidFill>
                <a:latin typeface="Times New Roman"/>
                <a:ea typeface="Times New Roman"/>
                <a:cs typeface="Times New Roman"/>
                <a:sym typeface="Times New Roman"/>
              </a:rPr>
              <a:t>Every semi-positive definite symmetric function is a kernel</a:t>
            </a:r>
            <a:endParaRPr/>
          </a:p>
          <a:p>
            <a:pPr indent="-342900" lvl="0" marL="342900" marR="0" rtl="0" algn="l">
              <a:spcBef>
                <a:spcPts val="480"/>
              </a:spcBef>
              <a:spcAft>
                <a:spcPts val="0"/>
              </a:spcAft>
              <a:buClr>
                <a:schemeClr val="accent1"/>
              </a:buClr>
              <a:buSzPts val="1560"/>
              <a:buFont typeface="Noto Sans Symbols"/>
              <a:buChar char="■"/>
            </a:pPr>
            <a:r>
              <a:rPr b="1" lang="en-US" sz="2400">
                <a:solidFill>
                  <a:schemeClr val="dk1"/>
                </a:solidFill>
                <a:latin typeface="Times New Roman"/>
                <a:ea typeface="Times New Roman"/>
                <a:cs typeface="Times New Roman"/>
                <a:sym typeface="Times New Roman"/>
              </a:rPr>
              <a:t>Semi-positive definite symmetric functions correspond to a semi-positive definite symmetric Gram matrix:</a:t>
            </a:r>
            <a:endParaRPr/>
          </a:p>
          <a:p>
            <a:pPr indent="-342900" lvl="0" marL="342900" marR="0" rtl="0" algn="ctr">
              <a:spcBef>
                <a:spcPts val="480"/>
              </a:spcBef>
              <a:spcAft>
                <a:spcPts val="0"/>
              </a:spcAft>
              <a:buClr>
                <a:schemeClr val="accent1"/>
              </a:buClr>
              <a:buSzPts val="1560"/>
              <a:buFont typeface="Noto Sans Symbols"/>
              <a:buNone/>
            </a:pPr>
            <a:r>
              <a:t/>
            </a:r>
            <a:endParaRPr i="1" sz="2400">
              <a:solidFill>
                <a:schemeClr val="dk1"/>
              </a:solidFill>
              <a:latin typeface="Times New Roman"/>
              <a:ea typeface="Times New Roman"/>
              <a:cs typeface="Times New Roman"/>
              <a:sym typeface="Times New Roman"/>
            </a:endParaRPr>
          </a:p>
        </p:txBody>
      </p:sp>
      <p:graphicFrame>
        <p:nvGraphicFramePr>
          <p:cNvPr id="1957" name="Google Shape;1957;p97"/>
          <p:cNvGraphicFramePr/>
          <p:nvPr/>
        </p:nvGraphicFramePr>
        <p:xfrm>
          <a:off x="1371600" y="4038600"/>
          <a:ext cx="3000000" cy="3000000"/>
        </p:xfrm>
        <a:graphic>
          <a:graphicData uri="http://schemas.openxmlformats.org/drawingml/2006/table">
            <a:tbl>
              <a:tblPr>
                <a:noFill/>
                <a:tableStyleId>{C64E3575-7D2D-48B9-B5E3-B6C1AF44E101}</a:tableStyleId>
              </a:tblPr>
              <a:tblGrid>
                <a:gridCol w="1370025"/>
                <a:gridCol w="1373175"/>
                <a:gridCol w="1371600"/>
                <a:gridCol w="1373200"/>
                <a:gridCol w="1370000"/>
              </a:tblGrid>
              <a:tr h="487750">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1</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1</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1</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2</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1</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3</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accent1"/>
                        </a:buClr>
                        <a:buSzPts val="1690"/>
                        <a:buFont typeface="Noto Sans Symbols"/>
                        <a:buNone/>
                      </a:pPr>
                      <a:r>
                        <a:rPr b="0" i="0" lang="en-US" sz="2600" u="none" cap="none" strike="noStrike">
                          <a:solidFill>
                            <a:schemeClr val="dk1"/>
                          </a:solidFill>
                          <a:latin typeface="Times New Roman"/>
                          <a:ea typeface="Times New Roman"/>
                          <a:cs typeface="Times New Roman"/>
                          <a:sym typeface="Times New Roman"/>
                        </a:rPr>
                        <a:t>…</a:t>
                      </a:r>
                      <a:r>
                        <a:rPr b="0" i="0" lang="en-US" sz="2600" u="none" cap="none" strike="noStrike">
                          <a:solidFill>
                            <a:schemeClr val="dk1"/>
                          </a:solidFill>
                          <a:latin typeface="Arial"/>
                          <a:ea typeface="Arial"/>
                          <a:cs typeface="Arial"/>
                          <a:sym typeface="Arial"/>
                        </a:rPr>
                        <a:t>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1</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N</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7750">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2</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1</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2</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2</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2</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3</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t/>
                      </a:r>
                      <a:endParaRPr b="0" i="0" sz="26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2</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N</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7750">
                <a:tc>
                  <a:txBody>
                    <a:bodyPr>
                      <a:noAutofit/>
                    </a:bodyPr>
                    <a:lstStyle/>
                    <a:p>
                      <a:pPr indent="0" lvl="0" marL="0" marR="0" rtl="0" algn="ctr">
                        <a:lnSpc>
                          <a:spcPct val="100000"/>
                        </a:lnSpc>
                        <a:spcBef>
                          <a:spcPts val="0"/>
                        </a:spcBef>
                        <a:spcAft>
                          <a:spcPts val="0"/>
                        </a:spcAft>
                        <a:buClr>
                          <a:schemeClr val="accent1"/>
                        </a:buClr>
                        <a:buSzPts val="1690"/>
                        <a:buFont typeface="Noto Sans Symbols"/>
                        <a:buNone/>
                      </a:pPr>
                      <a:r>
                        <a:rPr b="0" i="0" lang="en-US" sz="2600" u="none" cap="none" strike="noStrike">
                          <a:solidFill>
                            <a:schemeClr val="dk1"/>
                          </a:solidFill>
                          <a:latin typeface="Times New Roman"/>
                          <a:ea typeface="Times New Roman"/>
                          <a:cs typeface="Times New Roman"/>
                          <a:sym typeface="Times New Roman"/>
                        </a:rPr>
                        <a:t>…</a:t>
                      </a:r>
                      <a:r>
                        <a:rPr b="0" i="0" lang="en-US" sz="2600" u="none" cap="none" strike="noStrike">
                          <a:solidFill>
                            <a:schemeClr val="dk1"/>
                          </a:solidFill>
                          <a:latin typeface="Arial"/>
                          <a:ea typeface="Arial"/>
                          <a:cs typeface="Arial"/>
                          <a:sym typeface="Arial"/>
                        </a:rPr>
                        <a:t> </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accent1"/>
                        </a:buClr>
                        <a:buSzPts val="1690"/>
                        <a:buFont typeface="Noto Sans Symbols"/>
                        <a:buNone/>
                      </a:pPr>
                      <a:r>
                        <a:rPr b="0" i="0" lang="en-US" sz="2600" u="none" cap="none" strike="noStrike">
                          <a:solidFill>
                            <a:schemeClr val="dk1"/>
                          </a:solidFill>
                          <a:latin typeface="Times New Roman"/>
                          <a:ea typeface="Times New Roman"/>
                          <a:cs typeface="Times New Roman"/>
                          <a:sym typeface="Times New Roman"/>
                        </a:rPr>
                        <a:t>…</a:t>
                      </a:r>
                      <a:r>
                        <a:rPr b="0" i="0" lang="en-US" sz="2600" u="none" cap="none" strike="noStrike">
                          <a:solidFill>
                            <a:schemeClr val="dk1"/>
                          </a:solidFill>
                          <a:latin typeface="Arial"/>
                          <a:ea typeface="Arial"/>
                          <a:cs typeface="Arial"/>
                          <a:sym typeface="Arial"/>
                        </a:rPr>
                        <a:t>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accent1"/>
                        </a:buClr>
                        <a:buSzPts val="1690"/>
                        <a:buFont typeface="Noto Sans Symbols"/>
                        <a:buNone/>
                      </a:pPr>
                      <a:r>
                        <a:rPr b="0" i="0" lang="en-US" sz="2600" u="none" cap="none" strike="noStrike">
                          <a:solidFill>
                            <a:schemeClr val="dk1"/>
                          </a:solidFill>
                          <a:latin typeface="Times New Roman"/>
                          <a:ea typeface="Times New Roman"/>
                          <a:cs typeface="Times New Roman"/>
                          <a:sym typeface="Times New Roman"/>
                        </a:rPr>
                        <a:t>…</a:t>
                      </a:r>
                      <a:r>
                        <a:rPr b="0" i="0" lang="en-US" sz="2600" u="none" cap="none" strike="noStrike">
                          <a:solidFill>
                            <a:schemeClr val="dk1"/>
                          </a:solidFill>
                          <a:latin typeface="Arial"/>
                          <a:ea typeface="Arial"/>
                          <a:cs typeface="Arial"/>
                          <a:sym typeface="Arial"/>
                        </a:rPr>
                        <a:t>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accent1"/>
                        </a:buClr>
                        <a:buSzPts val="1690"/>
                        <a:buFont typeface="Noto Sans Symbols"/>
                        <a:buNone/>
                      </a:pPr>
                      <a:r>
                        <a:rPr b="0" i="0" lang="en-US" sz="2600" u="none" cap="none" strike="noStrike">
                          <a:solidFill>
                            <a:schemeClr val="dk1"/>
                          </a:solidFill>
                          <a:latin typeface="Times New Roman"/>
                          <a:ea typeface="Times New Roman"/>
                          <a:cs typeface="Times New Roman"/>
                          <a:sym typeface="Times New Roman"/>
                        </a:rPr>
                        <a:t>…</a:t>
                      </a:r>
                      <a:r>
                        <a:rPr b="0" i="0" lang="en-US" sz="2600" u="none" cap="none" strike="noStrike">
                          <a:solidFill>
                            <a:schemeClr val="dk1"/>
                          </a:solidFill>
                          <a:latin typeface="Arial"/>
                          <a:ea typeface="Arial"/>
                          <a:cs typeface="Arial"/>
                          <a:sym typeface="Arial"/>
                        </a:rPr>
                        <a:t>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accent1"/>
                        </a:buClr>
                        <a:buSzPts val="1690"/>
                        <a:buFont typeface="Noto Sans Symbols"/>
                        <a:buNone/>
                      </a:pPr>
                      <a:r>
                        <a:rPr b="0" i="0" lang="en-US" sz="2600" u="none" cap="none" strike="noStrike">
                          <a:solidFill>
                            <a:schemeClr val="dk1"/>
                          </a:solidFill>
                          <a:latin typeface="Times New Roman"/>
                          <a:ea typeface="Times New Roman"/>
                          <a:cs typeface="Times New Roman"/>
                          <a:sym typeface="Times New Roman"/>
                        </a:rPr>
                        <a:t>…</a:t>
                      </a:r>
                      <a:r>
                        <a:rPr b="0" i="0" lang="en-US" sz="2600" u="none" cap="none" strike="noStrike">
                          <a:solidFill>
                            <a:schemeClr val="dk1"/>
                          </a:solidFill>
                          <a:latin typeface="Arial"/>
                          <a:ea typeface="Arial"/>
                          <a:cs typeface="Arial"/>
                          <a:sym typeface="Arial"/>
                        </a:rPr>
                        <a:t> </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7750">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N</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1</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N</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2</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N</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3</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accent1"/>
                        </a:buClr>
                        <a:buSzPts val="1690"/>
                        <a:buFont typeface="Noto Sans Symbols"/>
                        <a:buNone/>
                      </a:pPr>
                      <a:r>
                        <a:rPr b="0" i="0" lang="en-US" sz="2600" u="none" cap="none" strike="noStrike">
                          <a:solidFill>
                            <a:schemeClr val="dk1"/>
                          </a:solidFill>
                          <a:latin typeface="Times New Roman"/>
                          <a:ea typeface="Times New Roman"/>
                          <a:cs typeface="Times New Roman"/>
                          <a:sym typeface="Times New Roman"/>
                        </a:rPr>
                        <a:t>…</a:t>
                      </a:r>
                      <a:r>
                        <a:rPr b="0" i="0" lang="en-US" sz="2600" u="none" cap="none" strike="noStrike">
                          <a:solidFill>
                            <a:schemeClr val="dk1"/>
                          </a:solidFill>
                          <a:latin typeface="Arial"/>
                          <a:ea typeface="Arial"/>
                          <a:cs typeface="Arial"/>
                          <a:sym typeface="Arial"/>
                        </a:rPr>
                        <a:t>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accent1"/>
                        </a:buClr>
                        <a:buSzPts val="1690"/>
                        <a:buFont typeface="Noto Sans Symbols"/>
                        <a:buNone/>
                      </a:pPr>
                      <a:r>
                        <a:rPr b="0" i="1" lang="en-US" sz="2600" u="none" cap="none" strike="noStrike">
                          <a:solidFill>
                            <a:schemeClr val="dk1"/>
                          </a:solidFill>
                          <a:latin typeface="Arial"/>
                          <a:ea typeface="Arial"/>
                          <a:cs typeface="Arial"/>
                          <a:sym typeface="Arial"/>
                        </a:rPr>
                        <a:t>K</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N</a:t>
                      </a:r>
                      <a:r>
                        <a:rPr b="0" i="0" lang="en-US" sz="2600" u="none" cap="none" strike="noStrike">
                          <a:solidFill>
                            <a:schemeClr val="dk1"/>
                          </a:solidFill>
                          <a:latin typeface="Arial"/>
                          <a:ea typeface="Arial"/>
                          <a:cs typeface="Arial"/>
                          <a:sym typeface="Arial"/>
                        </a:rPr>
                        <a:t>,</a:t>
                      </a:r>
                      <a:r>
                        <a:rPr b="1" i="0" lang="en-US" sz="2600" u="none" cap="none" strike="noStrike">
                          <a:solidFill>
                            <a:schemeClr val="dk1"/>
                          </a:solidFill>
                          <a:latin typeface="Arial"/>
                          <a:ea typeface="Arial"/>
                          <a:cs typeface="Arial"/>
                          <a:sym typeface="Arial"/>
                        </a:rPr>
                        <a:t>x</a:t>
                      </a:r>
                      <a:r>
                        <a:rPr b="1" baseline="-25000" i="0" lang="en-US" sz="2600" u="none" cap="none" strike="noStrike">
                          <a:solidFill>
                            <a:schemeClr val="dk1"/>
                          </a:solidFill>
                          <a:latin typeface="Arial"/>
                          <a:ea typeface="Arial"/>
                          <a:cs typeface="Arial"/>
                          <a:sym typeface="Arial"/>
                        </a:rPr>
                        <a:t>N</a:t>
                      </a:r>
                      <a:r>
                        <a:rPr b="0" i="0" lang="en-US" sz="2600" u="none" cap="none" strike="noStrike">
                          <a:solidFill>
                            <a:schemeClr val="dk1"/>
                          </a:solidFill>
                          <a:latin typeface="Arial"/>
                          <a:ea typeface="Arial"/>
                          <a:cs typeface="Arial"/>
                          <a:sym typeface="Arial"/>
                        </a:rPr>
                        <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958" name="Google Shape;1958;p97"/>
          <p:cNvSpPr txBox="1"/>
          <p:nvPr/>
        </p:nvSpPr>
        <p:spPr>
          <a:xfrm>
            <a:off x="533400" y="4724400"/>
            <a:ext cx="97155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K=</a:t>
            </a:r>
            <a:endParaRPr/>
          </a:p>
        </p:txBody>
      </p:sp>
      <p:sp>
        <p:nvSpPr>
          <p:cNvPr id="1959" name="Google Shape;1959;p9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960" name="Google Shape;1960;p9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5" name="Shape 1965"/>
        <p:cNvGrpSpPr/>
        <p:nvPr/>
      </p:nvGrpSpPr>
      <p:grpSpPr>
        <a:xfrm>
          <a:off x="0" y="0"/>
          <a:ext cx="0" cy="0"/>
          <a:chOff x="0" y="0"/>
          <a:chExt cx="0" cy="0"/>
        </a:xfrm>
      </p:grpSpPr>
      <p:sp>
        <p:nvSpPr>
          <p:cNvPr id="1966" name="Google Shape;1966;p98"/>
          <p:cNvSpPr/>
          <p:nvPr/>
        </p:nvSpPr>
        <p:spPr>
          <a:xfrm>
            <a:off x="304800" y="228600"/>
            <a:ext cx="77724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Examples of Kernel Functions</a:t>
            </a:r>
            <a:endParaRPr/>
          </a:p>
        </p:txBody>
      </p:sp>
      <p:sp>
        <p:nvSpPr>
          <p:cNvPr id="1967" name="Google Shape;1967;p98"/>
          <p:cNvSpPr/>
          <p:nvPr/>
        </p:nvSpPr>
        <p:spPr>
          <a:xfrm>
            <a:off x="381000" y="1219200"/>
            <a:ext cx="8229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820"/>
              <a:buFont typeface="Noto Sans Symbols"/>
              <a:buChar char="■"/>
            </a:pPr>
            <a:r>
              <a:rPr lang="en-US" sz="2800">
                <a:solidFill>
                  <a:schemeClr val="dk1"/>
                </a:solidFill>
                <a:latin typeface="Arial"/>
                <a:ea typeface="Arial"/>
                <a:cs typeface="Arial"/>
                <a:sym typeface="Arial"/>
              </a:rPr>
              <a:t>Linear: </a:t>
            </a:r>
            <a:r>
              <a:rPr i="1" lang="en-US" sz="2800">
                <a:solidFill>
                  <a:schemeClr val="dk1"/>
                </a:solidFill>
                <a:latin typeface="Arial"/>
                <a:ea typeface="Arial"/>
                <a:cs typeface="Arial"/>
                <a:sym typeface="Arial"/>
              </a:rPr>
              <a:t>K</a:t>
            </a:r>
            <a:r>
              <a:rPr lang="en-US" sz="2800">
                <a:solidFill>
                  <a:schemeClr val="dk1"/>
                </a:solidFill>
                <a:latin typeface="Arial"/>
                <a:ea typeface="Arial"/>
                <a:cs typeface="Arial"/>
                <a:sym typeface="Arial"/>
              </a:rPr>
              <a:t>(</a:t>
            </a:r>
            <a:r>
              <a:rPr b="1" lang="en-US" sz="2800">
                <a:solidFill>
                  <a:schemeClr val="dk1"/>
                </a:solidFill>
                <a:latin typeface="Arial"/>
                <a:ea typeface="Arial"/>
                <a:cs typeface="Arial"/>
                <a:sym typeface="Arial"/>
              </a:rPr>
              <a:t>x</a:t>
            </a:r>
            <a:r>
              <a:rPr b="1" baseline="-25000" lang="en-US" sz="2800">
                <a:solidFill>
                  <a:schemeClr val="dk1"/>
                </a:solidFill>
                <a:latin typeface="Arial"/>
                <a:ea typeface="Arial"/>
                <a:cs typeface="Arial"/>
                <a:sym typeface="Arial"/>
              </a:rPr>
              <a:t>i</a:t>
            </a:r>
            <a:r>
              <a:rPr lang="en-US" sz="2800">
                <a:solidFill>
                  <a:schemeClr val="dk1"/>
                </a:solidFill>
                <a:latin typeface="Arial"/>
                <a:ea typeface="Arial"/>
                <a:cs typeface="Arial"/>
                <a:sym typeface="Arial"/>
              </a:rPr>
              <a:t>,</a:t>
            </a:r>
            <a:r>
              <a:rPr b="1" lang="en-US" sz="2800">
                <a:solidFill>
                  <a:schemeClr val="dk1"/>
                </a:solidFill>
                <a:latin typeface="Arial"/>
                <a:ea typeface="Arial"/>
                <a:cs typeface="Arial"/>
                <a:sym typeface="Arial"/>
              </a:rPr>
              <a:t>x</a:t>
            </a:r>
            <a:r>
              <a:rPr b="1" baseline="-25000" lang="en-US" sz="2800">
                <a:solidFill>
                  <a:schemeClr val="dk1"/>
                </a:solidFill>
                <a:latin typeface="Arial"/>
                <a:ea typeface="Arial"/>
                <a:cs typeface="Arial"/>
                <a:sym typeface="Arial"/>
              </a:rPr>
              <a:t>j</a:t>
            </a:r>
            <a:r>
              <a:rPr lang="en-US" sz="2800">
                <a:solidFill>
                  <a:schemeClr val="dk1"/>
                </a:solidFill>
                <a:latin typeface="Arial"/>
                <a:ea typeface="Arial"/>
                <a:cs typeface="Arial"/>
                <a:sym typeface="Arial"/>
              </a:rPr>
              <a:t>)= </a:t>
            </a:r>
            <a:r>
              <a:rPr b="1" lang="en-US" sz="2800">
                <a:solidFill>
                  <a:schemeClr val="dk1"/>
                </a:solidFill>
                <a:latin typeface="Arial"/>
                <a:ea typeface="Arial"/>
                <a:cs typeface="Arial"/>
                <a:sym typeface="Arial"/>
              </a:rPr>
              <a:t>x</a:t>
            </a:r>
            <a:r>
              <a:rPr b="1" baseline="-25000" lang="en-US" sz="2800">
                <a:solidFill>
                  <a:schemeClr val="dk1"/>
                </a:solidFill>
                <a:latin typeface="Arial"/>
                <a:ea typeface="Arial"/>
                <a:cs typeface="Arial"/>
                <a:sym typeface="Arial"/>
              </a:rPr>
              <a:t>i </a:t>
            </a:r>
            <a:r>
              <a:rPr b="1" baseline="30000" lang="en-US" sz="2800">
                <a:solidFill>
                  <a:schemeClr val="dk1"/>
                </a:solidFill>
                <a:latin typeface="Arial"/>
                <a:ea typeface="Arial"/>
                <a:cs typeface="Arial"/>
                <a:sym typeface="Arial"/>
              </a:rPr>
              <a:t>T</a:t>
            </a:r>
            <a:r>
              <a:rPr b="1" lang="en-US" sz="2800">
                <a:solidFill>
                  <a:schemeClr val="dk1"/>
                </a:solidFill>
                <a:latin typeface="Arial"/>
                <a:ea typeface="Arial"/>
                <a:cs typeface="Arial"/>
                <a:sym typeface="Arial"/>
              </a:rPr>
              <a:t>x</a:t>
            </a:r>
            <a:r>
              <a:rPr b="1" baseline="-25000" lang="en-US" sz="2800">
                <a:solidFill>
                  <a:schemeClr val="dk1"/>
                </a:solidFill>
                <a:latin typeface="Arial"/>
                <a:ea typeface="Arial"/>
                <a:cs typeface="Arial"/>
                <a:sym typeface="Arial"/>
              </a:rPr>
              <a:t>j</a:t>
            </a:r>
            <a:endParaRPr sz="2800">
              <a:solidFill>
                <a:schemeClr val="dk1"/>
              </a:solidFill>
              <a:latin typeface="Arial"/>
              <a:ea typeface="Arial"/>
              <a:cs typeface="Arial"/>
              <a:sym typeface="Arial"/>
            </a:endParaRPr>
          </a:p>
          <a:p>
            <a:pPr indent="-227330" lvl="0" marL="342900" marR="0" rtl="0" algn="l">
              <a:spcBef>
                <a:spcPts val="560"/>
              </a:spcBef>
              <a:spcAft>
                <a:spcPts val="0"/>
              </a:spcAft>
              <a:buClr>
                <a:schemeClr val="accent1"/>
              </a:buClr>
              <a:buSzPts val="1820"/>
              <a:buFont typeface="Noto Sans Symbols"/>
              <a:buNone/>
            </a:pPr>
            <a:r>
              <a:t/>
            </a:r>
            <a:endParaRPr sz="2800">
              <a:solidFill>
                <a:schemeClr val="dk1"/>
              </a:solidFill>
              <a:latin typeface="Arial"/>
              <a:ea typeface="Arial"/>
              <a:cs typeface="Arial"/>
              <a:sym typeface="Arial"/>
            </a:endParaRPr>
          </a:p>
          <a:p>
            <a:pPr indent="-342900" lvl="0" marL="342900" marR="0" rtl="0" algn="l">
              <a:spcBef>
                <a:spcPts val="48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Polynomial of power </a:t>
            </a:r>
            <a:r>
              <a:rPr i="1" lang="en-US" sz="2400">
                <a:solidFill>
                  <a:schemeClr val="dk1"/>
                </a:solidFill>
                <a:latin typeface="Arial"/>
                <a:ea typeface="Arial"/>
                <a:cs typeface="Arial"/>
                <a:sym typeface="Arial"/>
              </a:rPr>
              <a:t>p</a:t>
            </a:r>
            <a:r>
              <a:rPr lang="en-US" sz="2400">
                <a:solidFill>
                  <a:schemeClr val="dk1"/>
                </a:solidFill>
                <a:latin typeface="Arial"/>
                <a:ea typeface="Arial"/>
                <a:cs typeface="Arial"/>
                <a:sym typeface="Arial"/>
              </a:rPr>
              <a:t>: </a:t>
            </a:r>
            <a:r>
              <a:rPr i="1" lang="en-US" sz="2400">
                <a:solidFill>
                  <a:schemeClr val="dk1"/>
                </a:solidFill>
                <a:latin typeface="Arial"/>
                <a:ea typeface="Arial"/>
                <a:cs typeface="Arial"/>
                <a:sym typeface="Arial"/>
              </a:rPr>
              <a:t>K</a:t>
            </a:r>
            <a:r>
              <a:rPr lang="en-US" sz="2400">
                <a:solidFill>
                  <a:schemeClr val="dk1"/>
                </a:solidFill>
                <a:latin typeface="Arial"/>
                <a:ea typeface="Arial"/>
                <a:cs typeface="Arial"/>
                <a:sym typeface="Arial"/>
              </a:rPr>
              <a:t>(</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i</a:t>
            </a:r>
            <a:r>
              <a:rPr lang="en-US" sz="2400">
                <a:solidFill>
                  <a:schemeClr val="dk1"/>
                </a:solidFill>
                <a:latin typeface="Arial"/>
                <a:ea typeface="Arial"/>
                <a:cs typeface="Arial"/>
                <a:sym typeface="Arial"/>
              </a:rPr>
              <a:t>,</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j</a:t>
            </a:r>
            <a:r>
              <a:rPr lang="en-US" sz="2400">
                <a:solidFill>
                  <a:schemeClr val="dk1"/>
                </a:solidFill>
                <a:latin typeface="Arial"/>
                <a:ea typeface="Arial"/>
                <a:cs typeface="Arial"/>
                <a:sym typeface="Arial"/>
              </a:rPr>
              <a:t>)= (1+ </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i </a:t>
            </a:r>
            <a:r>
              <a:rPr b="1" baseline="30000" lang="en-US" sz="2400">
                <a:solidFill>
                  <a:schemeClr val="dk1"/>
                </a:solidFill>
                <a:latin typeface="Arial"/>
                <a:ea typeface="Arial"/>
                <a:cs typeface="Arial"/>
                <a:sym typeface="Arial"/>
              </a:rPr>
              <a:t>T</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j</a:t>
            </a:r>
            <a:r>
              <a:rPr lang="en-US" sz="2400">
                <a:solidFill>
                  <a:schemeClr val="dk1"/>
                </a:solidFill>
                <a:latin typeface="Arial"/>
                <a:ea typeface="Arial"/>
                <a:cs typeface="Arial"/>
                <a:sym typeface="Arial"/>
              </a:rPr>
              <a:t>)</a:t>
            </a:r>
            <a:r>
              <a:rPr baseline="30000" i="1" lang="en-US" sz="2400">
                <a:solidFill>
                  <a:schemeClr val="dk1"/>
                </a:solidFill>
                <a:latin typeface="Arial"/>
                <a:ea typeface="Arial"/>
                <a:cs typeface="Arial"/>
                <a:sym typeface="Arial"/>
              </a:rPr>
              <a:t>p</a:t>
            </a:r>
            <a:endParaRPr/>
          </a:p>
          <a:p>
            <a:pPr indent="-243840" lvl="0" marL="342900" marR="0" rtl="0" algn="l">
              <a:spcBef>
                <a:spcPts val="480"/>
              </a:spcBef>
              <a:spcAft>
                <a:spcPts val="0"/>
              </a:spcAft>
              <a:buClr>
                <a:schemeClr val="accent1"/>
              </a:buClr>
              <a:buSzPts val="1560"/>
              <a:buFont typeface="Noto Sans Symbols"/>
              <a:buNone/>
            </a:pPr>
            <a:r>
              <a:t/>
            </a:r>
            <a:endParaRPr sz="2400">
              <a:solidFill>
                <a:schemeClr val="dk1"/>
              </a:solidFill>
              <a:latin typeface="Arial"/>
              <a:ea typeface="Arial"/>
              <a:cs typeface="Arial"/>
              <a:sym typeface="Arial"/>
            </a:endParaRPr>
          </a:p>
          <a:p>
            <a:pPr indent="-342900" lvl="0" marL="342900" marR="0" rtl="0" algn="l">
              <a:spcBef>
                <a:spcPts val="48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Gaussian (radial-basis function network):</a:t>
            </a:r>
            <a:endParaRPr/>
          </a:p>
          <a:p>
            <a:pPr indent="-342900" lvl="0" marL="342900" marR="0" rtl="0" algn="l">
              <a:spcBef>
                <a:spcPts val="600"/>
              </a:spcBef>
              <a:spcAft>
                <a:spcPts val="0"/>
              </a:spcAft>
              <a:buClr>
                <a:schemeClr val="accent1"/>
              </a:buClr>
              <a:buSzPts val="1950"/>
              <a:buFont typeface="Noto Sans Symbols"/>
              <a:buNone/>
            </a:pPr>
            <a:r>
              <a:t/>
            </a:r>
            <a:endParaRPr sz="3000">
              <a:solidFill>
                <a:schemeClr val="dk1"/>
              </a:solidFill>
              <a:latin typeface="Arial"/>
              <a:ea typeface="Arial"/>
              <a:cs typeface="Arial"/>
              <a:sym typeface="Arial"/>
            </a:endParaRPr>
          </a:p>
          <a:p>
            <a:pPr indent="-219075" lvl="0" marL="342900" marR="0" rtl="0" algn="l">
              <a:spcBef>
                <a:spcPts val="600"/>
              </a:spcBef>
              <a:spcAft>
                <a:spcPts val="0"/>
              </a:spcAft>
              <a:buClr>
                <a:schemeClr val="accent1"/>
              </a:buClr>
              <a:buSzPts val="1950"/>
              <a:buFont typeface="Noto Sans Symbols"/>
              <a:buNone/>
            </a:pPr>
            <a:r>
              <a:t/>
            </a:r>
            <a:endParaRPr sz="3000">
              <a:solidFill>
                <a:schemeClr val="dk1"/>
              </a:solidFill>
              <a:latin typeface="Arial"/>
              <a:ea typeface="Arial"/>
              <a:cs typeface="Arial"/>
              <a:sym typeface="Arial"/>
            </a:endParaRPr>
          </a:p>
          <a:p>
            <a:pPr indent="-243840" lvl="0" marL="342900" marR="0" rtl="0" algn="l">
              <a:spcBef>
                <a:spcPts val="480"/>
              </a:spcBef>
              <a:spcAft>
                <a:spcPts val="0"/>
              </a:spcAft>
              <a:buClr>
                <a:schemeClr val="accent1"/>
              </a:buClr>
              <a:buSzPts val="1560"/>
              <a:buFont typeface="Noto Sans Symbols"/>
              <a:buNone/>
            </a:pPr>
            <a:r>
              <a:t/>
            </a:r>
            <a:endParaRPr sz="2400">
              <a:solidFill>
                <a:schemeClr val="dk1"/>
              </a:solidFill>
              <a:latin typeface="Arial"/>
              <a:ea typeface="Arial"/>
              <a:cs typeface="Arial"/>
              <a:sym typeface="Arial"/>
            </a:endParaRPr>
          </a:p>
          <a:p>
            <a:pPr indent="-342900" lvl="0" marL="342900" marR="0" rtl="0" algn="l">
              <a:spcBef>
                <a:spcPts val="480"/>
              </a:spcBef>
              <a:spcAft>
                <a:spcPts val="0"/>
              </a:spcAft>
              <a:buClr>
                <a:schemeClr val="accent1"/>
              </a:buClr>
              <a:buSzPts val="1560"/>
              <a:buFont typeface="Noto Sans Symbols"/>
              <a:buChar char="■"/>
            </a:pPr>
            <a:r>
              <a:rPr lang="en-US" sz="2400">
                <a:solidFill>
                  <a:schemeClr val="dk1"/>
                </a:solidFill>
                <a:latin typeface="Arial"/>
                <a:ea typeface="Arial"/>
                <a:cs typeface="Arial"/>
                <a:sym typeface="Arial"/>
              </a:rPr>
              <a:t>Sigmoid: </a:t>
            </a:r>
            <a:r>
              <a:rPr i="1" lang="en-US" sz="2400">
                <a:solidFill>
                  <a:schemeClr val="dk1"/>
                </a:solidFill>
                <a:latin typeface="Arial"/>
                <a:ea typeface="Arial"/>
                <a:cs typeface="Arial"/>
                <a:sym typeface="Arial"/>
              </a:rPr>
              <a:t>K</a:t>
            </a:r>
            <a:r>
              <a:rPr lang="en-US" sz="2400">
                <a:solidFill>
                  <a:schemeClr val="dk1"/>
                </a:solidFill>
                <a:latin typeface="Arial"/>
                <a:ea typeface="Arial"/>
                <a:cs typeface="Arial"/>
                <a:sym typeface="Arial"/>
              </a:rPr>
              <a:t>(</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i</a:t>
            </a:r>
            <a:r>
              <a:rPr lang="en-US" sz="2400">
                <a:solidFill>
                  <a:schemeClr val="dk1"/>
                </a:solidFill>
                <a:latin typeface="Arial"/>
                <a:ea typeface="Arial"/>
                <a:cs typeface="Arial"/>
                <a:sym typeface="Arial"/>
              </a:rPr>
              <a:t>,</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j</a:t>
            </a:r>
            <a:r>
              <a:rPr lang="en-US" sz="2400">
                <a:solidFill>
                  <a:schemeClr val="dk1"/>
                </a:solidFill>
                <a:latin typeface="Arial"/>
                <a:ea typeface="Arial"/>
                <a:cs typeface="Arial"/>
                <a:sym typeface="Arial"/>
              </a:rPr>
              <a:t>)= tanh(β</a:t>
            </a:r>
            <a:r>
              <a:rPr baseline="-25000" lang="en-US" sz="2400">
                <a:solidFill>
                  <a:schemeClr val="dk1"/>
                </a:solidFill>
                <a:latin typeface="Arial"/>
                <a:ea typeface="Arial"/>
                <a:cs typeface="Arial"/>
                <a:sym typeface="Arial"/>
              </a:rPr>
              <a:t>0</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i </a:t>
            </a:r>
            <a:r>
              <a:rPr b="1" baseline="30000" lang="en-US" sz="2400">
                <a:solidFill>
                  <a:schemeClr val="dk1"/>
                </a:solidFill>
                <a:latin typeface="Arial"/>
                <a:ea typeface="Arial"/>
                <a:cs typeface="Arial"/>
                <a:sym typeface="Arial"/>
              </a:rPr>
              <a:t>T</a:t>
            </a:r>
            <a:r>
              <a:rPr b="1" lang="en-US" sz="2400">
                <a:solidFill>
                  <a:schemeClr val="dk1"/>
                </a:solidFill>
                <a:latin typeface="Arial"/>
                <a:ea typeface="Arial"/>
                <a:cs typeface="Arial"/>
                <a:sym typeface="Arial"/>
              </a:rPr>
              <a:t>x</a:t>
            </a:r>
            <a:r>
              <a:rPr b="1" baseline="-25000" lang="en-US" sz="2400">
                <a:solidFill>
                  <a:schemeClr val="dk1"/>
                </a:solidFill>
                <a:latin typeface="Arial"/>
                <a:ea typeface="Arial"/>
                <a:cs typeface="Arial"/>
                <a:sym typeface="Arial"/>
              </a:rPr>
              <a:t>j </a:t>
            </a:r>
            <a:r>
              <a:rPr lang="en-US" sz="2400">
                <a:solidFill>
                  <a:schemeClr val="dk1"/>
                </a:solidFill>
                <a:latin typeface="Arial"/>
                <a:ea typeface="Arial"/>
                <a:cs typeface="Arial"/>
                <a:sym typeface="Arial"/>
              </a:rPr>
              <a:t>+ β</a:t>
            </a:r>
            <a:r>
              <a:rPr baseline="-25000" lang="en-US" sz="2400">
                <a:solidFill>
                  <a:schemeClr val="dk1"/>
                </a:solidFill>
                <a:latin typeface="Arial"/>
                <a:ea typeface="Arial"/>
                <a:cs typeface="Arial"/>
                <a:sym typeface="Arial"/>
              </a:rPr>
              <a:t>1</a:t>
            </a:r>
            <a:r>
              <a:rPr lang="en-US" sz="2400">
                <a:solidFill>
                  <a:schemeClr val="dk1"/>
                </a:solidFill>
                <a:latin typeface="Arial"/>
                <a:ea typeface="Arial"/>
                <a:cs typeface="Arial"/>
                <a:sym typeface="Arial"/>
              </a:rPr>
              <a:t>)</a:t>
            </a:r>
            <a:endParaRPr baseline="30000" i="1" sz="2400">
              <a:solidFill>
                <a:schemeClr val="dk1"/>
              </a:solidFill>
              <a:latin typeface="Arial"/>
              <a:ea typeface="Arial"/>
              <a:cs typeface="Arial"/>
              <a:sym typeface="Arial"/>
            </a:endParaRPr>
          </a:p>
        </p:txBody>
      </p:sp>
      <p:pic>
        <p:nvPicPr>
          <p:cNvPr id="1968" name="Google Shape;1968;p98"/>
          <p:cNvPicPr preferRelativeResize="0"/>
          <p:nvPr/>
        </p:nvPicPr>
        <p:blipFill rotWithShape="1">
          <a:blip r:embed="rId3">
            <a:alphaModFix/>
          </a:blip>
          <a:srcRect b="0" l="0" r="0" t="0"/>
          <a:stretch/>
        </p:blipFill>
        <p:spPr>
          <a:xfrm>
            <a:off x="1752600" y="3505200"/>
            <a:ext cx="3948113" cy="1095375"/>
          </a:xfrm>
          <a:prstGeom prst="rect">
            <a:avLst/>
          </a:prstGeom>
          <a:noFill/>
          <a:ln>
            <a:noFill/>
          </a:ln>
        </p:spPr>
      </p:pic>
      <p:sp>
        <p:nvSpPr>
          <p:cNvPr id="1969" name="Google Shape;1969;p98"/>
          <p:cNvSpPr txBox="1"/>
          <p:nvPr/>
        </p:nvSpPr>
        <p:spPr>
          <a:xfrm>
            <a:off x="2057400" y="6267450"/>
            <a:ext cx="42672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Arial"/>
                <a:ea typeface="Arial"/>
                <a:cs typeface="Arial"/>
                <a:sym typeface="Arial"/>
                <a:hlinkClick r:id="rId4"/>
              </a:rPr>
              <a:t>https://data-flair.training/blogs/svm-kernel-functions/</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
        <p:nvSpPr>
          <p:cNvPr id="1970" name="Google Shape;1970;p9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971" name="Google Shape;1971;p9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72" name="Google Shape;1972;p98"/>
          <p:cNvPicPr preferRelativeResize="0"/>
          <p:nvPr/>
        </p:nvPicPr>
        <p:blipFill rotWithShape="1">
          <a:blip r:embed="rId5">
            <a:alphaModFix/>
          </a:blip>
          <a:srcRect b="0" l="0" r="0" t="0"/>
          <a:stretch/>
        </p:blipFill>
        <p:spPr>
          <a:xfrm>
            <a:off x="5867400" y="3581400"/>
            <a:ext cx="2949166" cy="14287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9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SVM – Primal &amp; Dual</a:t>
            </a:r>
            <a:endParaRPr/>
          </a:p>
        </p:txBody>
      </p:sp>
      <p:sp>
        <p:nvSpPr>
          <p:cNvPr id="1978" name="Google Shape;1978;p9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sp>
        <p:nvSpPr>
          <p:cNvPr id="1979" name="Google Shape;1979;p9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980" name="Google Shape;1980;p9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81" name="Google Shape;1981;p99"/>
          <p:cNvPicPr preferRelativeResize="0"/>
          <p:nvPr/>
        </p:nvPicPr>
        <p:blipFill rotWithShape="1">
          <a:blip r:embed="rId3">
            <a:alphaModFix/>
          </a:blip>
          <a:srcRect b="0" l="0" r="0" t="0"/>
          <a:stretch/>
        </p:blipFill>
        <p:spPr>
          <a:xfrm>
            <a:off x="1676400" y="1295400"/>
            <a:ext cx="5985601" cy="439396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5" name="Shape 1985"/>
        <p:cNvGrpSpPr/>
        <p:nvPr/>
      </p:nvGrpSpPr>
      <p:grpSpPr>
        <a:xfrm>
          <a:off x="0" y="0"/>
          <a:ext cx="0" cy="0"/>
          <a:chOff x="0" y="0"/>
          <a:chExt cx="0" cy="0"/>
        </a:xfrm>
      </p:grpSpPr>
      <p:sp>
        <p:nvSpPr>
          <p:cNvPr id="1986" name="Google Shape;1986;p10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Kernel SVM</a:t>
            </a:r>
            <a:endParaRPr/>
          </a:p>
        </p:txBody>
      </p:sp>
      <p:sp>
        <p:nvSpPr>
          <p:cNvPr id="1987" name="Google Shape;1987;p100"/>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sp>
        <p:nvSpPr>
          <p:cNvPr id="1988" name="Google Shape;1988;p10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1989" name="Google Shape;1989;p10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90" name="Google Shape;1990;p100"/>
          <p:cNvPicPr preferRelativeResize="0"/>
          <p:nvPr/>
        </p:nvPicPr>
        <p:blipFill rotWithShape="1">
          <a:blip r:embed="rId3">
            <a:alphaModFix/>
          </a:blip>
          <a:srcRect b="0" l="0" r="0" t="0"/>
          <a:stretch/>
        </p:blipFill>
        <p:spPr>
          <a:xfrm>
            <a:off x="1463099" y="1143000"/>
            <a:ext cx="6217801" cy="466416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5" name="Shape 1995"/>
        <p:cNvGrpSpPr/>
        <p:nvPr/>
      </p:nvGrpSpPr>
      <p:grpSpPr>
        <a:xfrm>
          <a:off x="0" y="0"/>
          <a:ext cx="0" cy="0"/>
          <a:chOff x="0" y="0"/>
          <a:chExt cx="0" cy="0"/>
        </a:xfrm>
      </p:grpSpPr>
      <p:sp>
        <p:nvSpPr>
          <p:cNvPr id="1996" name="Google Shape;1996;p101"/>
          <p:cNvSpPr/>
          <p:nvPr/>
        </p:nvSpPr>
        <p:spPr>
          <a:xfrm>
            <a:off x="381000" y="228600"/>
            <a:ext cx="77724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SzPts val="4200"/>
              <a:buFont typeface="Noto Sans Symbols"/>
              <a:buNone/>
            </a:pPr>
            <a:r>
              <a:rPr lang="en-US" sz="4200">
                <a:solidFill>
                  <a:schemeClr val="dk2"/>
                </a:solidFill>
                <a:latin typeface="Garamond"/>
                <a:ea typeface="Garamond"/>
                <a:cs typeface="Garamond"/>
                <a:sym typeface="Garamond"/>
              </a:rPr>
              <a:t>Non-linear SVMs Mathematically</a:t>
            </a:r>
            <a:endParaRPr/>
          </a:p>
        </p:txBody>
      </p:sp>
      <p:sp>
        <p:nvSpPr>
          <p:cNvPr id="1997" name="Google Shape;1997;p101"/>
          <p:cNvSpPr/>
          <p:nvPr/>
        </p:nvSpPr>
        <p:spPr>
          <a:xfrm>
            <a:off x="381000" y="1143000"/>
            <a:ext cx="8229600" cy="502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accent1"/>
              </a:buClr>
              <a:buSzPts val="1560"/>
              <a:buFont typeface="Noto Sans Symbols"/>
              <a:buChar char="■"/>
            </a:pPr>
            <a:r>
              <a:rPr b="1" lang="en-US" sz="2400">
                <a:solidFill>
                  <a:schemeClr val="dk1"/>
                </a:solidFill>
                <a:latin typeface="Times New Roman"/>
                <a:ea typeface="Times New Roman"/>
                <a:cs typeface="Times New Roman"/>
                <a:sym typeface="Times New Roman"/>
              </a:rPr>
              <a:t>Dual problem formulation:</a:t>
            </a:r>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Times New Roman"/>
              <a:ea typeface="Times New Roman"/>
              <a:cs typeface="Times New Roman"/>
              <a:sym typeface="Times New Roman"/>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Times New Roman"/>
              <a:ea typeface="Times New Roman"/>
              <a:cs typeface="Times New Roman"/>
              <a:sym typeface="Times New Roman"/>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Times New Roman"/>
              <a:ea typeface="Times New Roman"/>
              <a:cs typeface="Times New Roman"/>
              <a:sym typeface="Times New Roman"/>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Times New Roman"/>
              <a:ea typeface="Times New Roman"/>
              <a:cs typeface="Times New Roman"/>
              <a:sym typeface="Times New Roman"/>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Times New Roman"/>
              <a:ea typeface="Times New Roman"/>
              <a:cs typeface="Times New Roman"/>
              <a:sym typeface="Times New Roman"/>
            </a:endParaRPr>
          </a:p>
          <a:p>
            <a:pPr indent="-342900" lvl="0" marL="342900" marR="0" rtl="0" algn="l">
              <a:spcBef>
                <a:spcPts val="480"/>
              </a:spcBef>
              <a:spcAft>
                <a:spcPts val="0"/>
              </a:spcAft>
              <a:buClr>
                <a:schemeClr val="accent1"/>
              </a:buClr>
              <a:buSzPts val="1560"/>
              <a:buFont typeface="Noto Sans Symbols"/>
              <a:buChar char="■"/>
            </a:pPr>
            <a:r>
              <a:rPr b="1" lang="en-US" sz="2400">
                <a:solidFill>
                  <a:schemeClr val="dk1"/>
                </a:solidFill>
                <a:latin typeface="Times New Roman"/>
                <a:ea typeface="Times New Roman"/>
                <a:cs typeface="Times New Roman"/>
                <a:sym typeface="Times New Roman"/>
              </a:rPr>
              <a:t>The solution is:</a:t>
            </a:r>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Times New Roman"/>
              <a:ea typeface="Times New Roman"/>
              <a:cs typeface="Times New Roman"/>
              <a:sym typeface="Times New Roman"/>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Times New Roman"/>
              <a:ea typeface="Times New Roman"/>
              <a:cs typeface="Times New Roman"/>
              <a:sym typeface="Times New Roman"/>
            </a:endParaRPr>
          </a:p>
          <a:p>
            <a:pPr indent="-243840" lvl="0" marL="342900" marR="0" rtl="0" algn="l">
              <a:spcBef>
                <a:spcPts val="480"/>
              </a:spcBef>
              <a:spcAft>
                <a:spcPts val="0"/>
              </a:spcAft>
              <a:buClr>
                <a:schemeClr val="accent1"/>
              </a:buClr>
              <a:buSzPts val="1560"/>
              <a:buFont typeface="Noto Sans Symbols"/>
              <a:buNone/>
            </a:pPr>
            <a:r>
              <a:t/>
            </a:r>
            <a:endParaRPr b="1" sz="2400">
              <a:solidFill>
                <a:schemeClr val="dk1"/>
              </a:solidFill>
              <a:latin typeface="Times New Roman"/>
              <a:ea typeface="Times New Roman"/>
              <a:cs typeface="Times New Roman"/>
              <a:sym typeface="Times New Roman"/>
            </a:endParaRPr>
          </a:p>
          <a:p>
            <a:pPr indent="-342900" lvl="0" marL="342900" marR="0" rtl="0" algn="l">
              <a:spcBef>
                <a:spcPts val="480"/>
              </a:spcBef>
              <a:spcAft>
                <a:spcPts val="0"/>
              </a:spcAft>
              <a:buClr>
                <a:schemeClr val="accent1"/>
              </a:buClr>
              <a:buSzPts val="1560"/>
              <a:buFont typeface="Noto Sans Symbols"/>
              <a:buChar char="■"/>
            </a:pPr>
            <a:r>
              <a:rPr b="1" lang="en-US" sz="2400">
                <a:solidFill>
                  <a:schemeClr val="dk1"/>
                </a:solidFill>
                <a:latin typeface="Times New Roman"/>
                <a:ea typeface="Times New Roman"/>
                <a:cs typeface="Times New Roman"/>
                <a:sym typeface="Times New Roman"/>
              </a:rPr>
              <a:t>Optimization techniques for finding </a:t>
            </a:r>
            <a:r>
              <a:rPr b="1" i="1" lang="en-US" sz="2400">
                <a:solidFill>
                  <a:schemeClr val="dk1"/>
                </a:solidFill>
                <a:latin typeface="Times New Roman"/>
                <a:ea typeface="Times New Roman"/>
                <a:cs typeface="Times New Roman"/>
                <a:sym typeface="Times New Roman"/>
              </a:rPr>
              <a:t>α</a:t>
            </a:r>
            <a:r>
              <a:rPr b="1" baseline="-25000" i="1" lang="en-US" sz="2400">
                <a:solidFill>
                  <a:schemeClr val="dk1"/>
                </a:solidFill>
                <a:latin typeface="Times New Roman"/>
                <a:ea typeface="Times New Roman"/>
                <a:cs typeface="Times New Roman"/>
                <a:sym typeface="Times New Roman"/>
              </a:rPr>
              <a:t>i</a:t>
            </a:r>
            <a:r>
              <a:rPr b="1" i="1" lang="en-US" sz="2400">
                <a:solidFill>
                  <a:schemeClr val="dk1"/>
                </a:solidFill>
                <a:latin typeface="Times New Roman"/>
                <a:ea typeface="Times New Roman"/>
                <a:cs typeface="Times New Roman"/>
                <a:sym typeface="Times New Roman"/>
              </a:rPr>
              <a:t>’</a:t>
            </a:r>
            <a:r>
              <a:rPr b="1" lang="en-US" sz="2400">
                <a:solidFill>
                  <a:schemeClr val="dk1"/>
                </a:solidFill>
                <a:latin typeface="Times New Roman"/>
                <a:ea typeface="Times New Roman"/>
                <a:cs typeface="Times New Roman"/>
                <a:sym typeface="Times New Roman"/>
              </a:rPr>
              <a:t>s remain the same!</a:t>
            </a:r>
            <a:endParaRPr b="1" sz="2400">
              <a:solidFill>
                <a:schemeClr val="dk1"/>
              </a:solidFill>
              <a:latin typeface="Times New Roman"/>
              <a:ea typeface="Times New Roman"/>
              <a:cs typeface="Times New Roman"/>
              <a:sym typeface="Times New Roman"/>
            </a:endParaRPr>
          </a:p>
        </p:txBody>
      </p:sp>
      <p:sp>
        <p:nvSpPr>
          <p:cNvPr id="1998" name="Google Shape;1998;p101"/>
          <p:cNvSpPr txBox="1"/>
          <p:nvPr/>
        </p:nvSpPr>
        <p:spPr>
          <a:xfrm>
            <a:off x="914400" y="1676400"/>
            <a:ext cx="7086600" cy="1943100"/>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Find </a:t>
            </a:r>
            <a:r>
              <a:rPr b="1" i="1" lang="en-US" sz="2400">
                <a:solidFill>
                  <a:schemeClr val="dk1"/>
                </a:solidFill>
                <a:latin typeface="Times New Roman"/>
                <a:ea typeface="Times New Roman"/>
                <a:cs typeface="Times New Roman"/>
                <a:sym typeface="Times New Roman"/>
              </a:rPr>
              <a:t>α</a:t>
            </a:r>
            <a:r>
              <a:rPr b="1" baseline="-25000" i="1" lang="en-US" sz="2400">
                <a:solidFill>
                  <a:schemeClr val="dk1"/>
                </a:solidFill>
                <a:latin typeface="Times New Roman"/>
                <a:ea typeface="Times New Roman"/>
                <a:cs typeface="Times New Roman"/>
                <a:sym typeface="Times New Roman"/>
              </a:rPr>
              <a:t>1</a:t>
            </a:r>
            <a:r>
              <a:rPr b="1" i="1" lang="en-US" sz="2400">
                <a:solidFill>
                  <a:schemeClr val="dk1"/>
                </a:solidFill>
                <a:latin typeface="Times New Roman"/>
                <a:ea typeface="Times New Roman"/>
                <a:cs typeface="Times New Roman"/>
                <a:sym typeface="Times New Roman"/>
              </a:rPr>
              <a:t>…α</a:t>
            </a:r>
            <a:r>
              <a:rPr b="1" baseline="-25000" i="1" lang="en-US" sz="2400">
                <a:solidFill>
                  <a:schemeClr val="dk1"/>
                </a:solidFill>
                <a:latin typeface="Times New Roman"/>
                <a:ea typeface="Times New Roman"/>
                <a:cs typeface="Times New Roman"/>
                <a:sym typeface="Times New Roman"/>
              </a:rPr>
              <a:t>N</a:t>
            </a:r>
            <a:r>
              <a:rPr b="1" baseline="-2500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such that</a:t>
            </a:r>
            <a:endParaRPr/>
          </a:p>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Q(α) =Σ</a:t>
            </a:r>
            <a:r>
              <a:rPr b="1" i="1" lang="en-US" sz="2400">
                <a:solidFill>
                  <a:schemeClr val="dk1"/>
                </a:solidFill>
                <a:latin typeface="Times New Roman"/>
                <a:ea typeface="Times New Roman"/>
                <a:cs typeface="Times New Roman"/>
                <a:sym typeface="Times New Roman"/>
              </a:rPr>
              <a:t>α</a:t>
            </a:r>
            <a:r>
              <a:rPr b="1" baseline="-25000" i="1" lang="en-US" sz="2400">
                <a:solidFill>
                  <a:schemeClr val="dk1"/>
                </a:solidFill>
                <a:latin typeface="Times New Roman"/>
                <a:ea typeface="Times New Roman"/>
                <a:cs typeface="Times New Roman"/>
                <a:sym typeface="Times New Roman"/>
              </a:rPr>
              <a:t>i</a:t>
            </a:r>
            <a:r>
              <a:rPr b="1" baseline="-2500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 ½ΣΣ</a:t>
            </a:r>
            <a:r>
              <a:rPr b="1" i="1" lang="en-US" sz="2400">
                <a:solidFill>
                  <a:schemeClr val="dk1"/>
                </a:solidFill>
                <a:latin typeface="Times New Roman"/>
                <a:ea typeface="Times New Roman"/>
                <a:cs typeface="Times New Roman"/>
                <a:sym typeface="Times New Roman"/>
              </a:rPr>
              <a:t>α</a:t>
            </a:r>
            <a:r>
              <a:rPr b="1" baseline="-25000" i="1" lang="en-US" sz="2400">
                <a:solidFill>
                  <a:schemeClr val="dk1"/>
                </a:solidFill>
                <a:latin typeface="Times New Roman"/>
                <a:ea typeface="Times New Roman"/>
                <a:cs typeface="Times New Roman"/>
                <a:sym typeface="Times New Roman"/>
              </a:rPr>
              <a:t>i</a:t>
            </a:r>
            <a:r>
              <a:rPr b="1" i="1" lang="en-US" sz="2400">
                <a:solidFill>
                  <a:schemeClr val="dk1"/>
                </a:solidFill>
                <a:latin typeface="Times New Roman"/>
                <a:ea typeface="Times New Roman"/>
                <a:cs typeface="Times New Roman"/>
                <a:sym typeface="Times New Roman"/>
              </a:rPr>
              <a:t>α</a:t>
            </a:r>
            <a:r>
              <a:rPr b="1" baseline="-25000" i="1" lang="en-US" sz="2400">
                <a:solidFill>
                  <a:schemeClr val="dk1"/>
                </a:solidFill>
                <a:latin typeface="Times New Roman"/>
                <a:ea typeface="Times New Roman"/>
                <a:cs typeface="Times New Roman"/>
                <a:sym typeface="Times New Roman"/>
              </a:rPr>
              <a:t>j</a:t>
            </a:r>
            <a:r>
              <a:rPr b="1" i="1" lang="en-US" sz="2400">
                <a:solidFill>
                  <a:schemeClr val="dk1"/>
                </a:solidFill>
                <a:latin typeface="Times New Roman"/>
                <a:ea typeface="Times New Roman"/>
                <a:cs typeface="Times New Roman"/>
                <a:sym typeface="Times New Roman"/>
              </a:rPr>
              <a:t>y</a:t>
            </a:r>
            <a:r>
              <a:rPr b="1" baseline="-25000" i="1" lang="en-US" sz="2400">
                <a:solidFill>
                  <a:schemeClr val="dk1"/>
                </a:solidFill>
                <a:latin typeface="Times New Roman"/>
                <a:ea typeface="Times New Roman"/>
                <a:cs typeface="Times New Roman"/>
                <a:sym typeface="Times New Roman"/>
              </a:rPr>
              <a:t>i</a:t>
            </a:r>
            <a:r>
              <a:rPr b="1" i="1" lang="en-US" sz="2400">
                <a:solidFill>
                  <a:schemeClr val="dk1"/>
                </a:solidFill>
                <a:latin typeface="Times New Roman"/>
                <a:ea typeface="Times New Roman"/>
                <a:cs typeface="Times New Roman"/>
                <a:sym typeface="Times New Roman"/>
              </a:rPr>
              <a:t>y</a:t>
            </a:r>
            <a:r>
              <a:rPr b="1" baseline="-25000" i="1" lang="en-US" sz="2400">
                <a:solidFill>
                  <a:schemeClr val="dk1"/>
                </a:solidFill>
                <a:latin typeface="Times New Roman"/>
                <a:ea typeface="Times New Roman"/>
                <a:cs typeface="Times New Roman"/>
                <a:sym typeface="Times New Roman"/>
              </a:rPr>
              <a:t>j</a:t>
            </a:r>
            <a:r>
              <a:rPr b="1" i="1" lang="en-US" sz="2400">
                <a:solidFill>
                  <a:schemeClr val="dk1"/>
                </a:solidFill>
                <a:latin typeface="Times New Roman"/>
                <a:ea typeface="Times New Roman"/>
                <a:cs typeface="Times New Roman"/>
                <a:sym typeface="Times New Roman"/>
              </a:rPr>
              <a:t>K</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i</a:t>
            </a:r>
            <a:r>
              <a:rPr b="1" lang="en-US" sz="2400">
                <a:solidFill>
                  <a:schemeClr val="dk1"/>
                </a:solidFill>
                <a:latin typeface="Times New Roman"/>
                <a:ea typeface="Times New Roman"/>
                <a:cs typeface="Times New Roman"/>
                <a:sym typeface="Times New Roman"/>
              </a:rPr>
              <a:t>,</a:t>
            </a:r>
            <a:r>
              <a:rPr b="1" baseline="-2500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j</a:t>
            </a:r>
            <a:r>
              <a:rPr b="1" lang="en-US" sz="2400">
                <a:solidFill>
                  <a:schemeClr val="dk1"/>
                </a:solidFill>
                <a:latin typeface="Times New Roman"/>
                <a:ea typeface="Times New Roman"/>
                <a:cs typeface="Times New Roman"/>
                <a:sym typeface="Times New Roman"/>
              </a:rPr>
              <a:t>) is maximized and </a:t>
            </a:r>
            <a:endParaRPr/>
          </a:p>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(1)  Σ</a:t>
            </a:r>
            <a:r>
              <a:rPr b="1" i="1" lang="en-US" sz="2400">
                <a:solidFill>
                  <a:schemeClr val="dk1"/>
                </a:solidFill>
                <a:latin typeface="Times New Roman"/>
                <a:ea typeface="Times New Roman"/>
                <a:cs typeface="Times New Roman"/>
                <a:sym typeface="Times New Roman"/>
              </a:rPr>
              <a:t>α</a:t>
            </a:r>
            <a:r>
              <a:rPr b="1" baseline="-25000" i="1" lang="en-US" sz="2400">
                <a:solidFill>
                  <a:schemeClr val="dk1"/>
                </a:solidFill>
                <a:latin typeface="Times New Roman"/>
                <a:ea typeface="Times New Roman"/>
                <a:cs typeface="Times New Roman"/>
                <a:sym typeface="Times New Roman"/>
              </a:rPr>
              <a:t>i</a:t>
            </a:r>
            <a:r>
              <a:rPr b="1" i="1" lang="en-US" sz="2400">
                <a:solidFill>
                  <a:schemeClr val="dk1"/>
                </a:solidFill>
                <a:latin typeface="Times New Roman"/>
                <a:ea typeface="Times New Roman"/>
                <a:cs typeface="Times New Roman"/>
                <a:sym typeface="Times New Roman"/>
              </a:rPr>
              <a:t>y</a:t>
            </a:r>
            <a:r>
              <a:rPr b="1" baseline="-25000" i="1" lang="en-US" sz="2400">
                <a:solidFill>
                  <a:schemeClr val="dk1"/>
                </a:solidFill>
                <a:latin typeface="Times New Roman"/>
                <a:ea typeface="Times New Roman"/>
                <a:cs typeface="Times New Roman"/>
                <a:sym typeface="Times New Roman"/>
              </a:rPr>
              <a:t>i</a:t>
            </a:r>
            <a:r>
              <a:rPr b="1" baseline="-2500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 0</a:t>
            </a:r>
            <a:endParaRPr b="1" sz="24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(2) </a:t>
            </a:r>
            <a:r>
              <a:rPr b="1" i="1" lang="en-US" sz="2400">
                <a:solidFill>
                  <a:schemeClr val="dk1"/>
                </a:solidFill>
                <a:latin typeface="Times New Roman"/>
                <a:ea typeface="Times New Roman"/>
                <a:cs typeface="Times New Roman"/>
                <a:sym typeface="Times New Roman"/>
              </a:rPr>
              <a:t>α</a:t>
            </a:r>
            <a:r>
              <a:rPr b="1" baseline="-25000" i="1" lang="en-US" sz="2400">
                <a:solidFill>
                  <a:schemeClr val="dk1"/>
                </a:solidFill>
                <a:latin typeface="Times New Roman"/>
                <a:ea typeface="Times New Roman"/>
                <a:cs typeface="Times New Roman"/>
                <a:sym typeface="Times New Roman"/>
              </a:rPr>
              <a:t>i</a:t>
            </a:r>
            <a:r>
              <a:rPr b="1" lang="en-US" sz="2400">
                <a:solidFill>
                  <a:schemeClr val="dk1"/>
                </a:solidFill>
                <a:latin typeface="Times New Roman"/>
                <a:ea typeface="Times New Roman"/>
                <a:cs typeface="Times New Roman"/>
                <a:sym typeface="Times New Roman"/>
              </a:rPr>
              <a:t> ≥ 0 for all </a:t>
            </a:r>
            <a:r>
              <a:rPr b="1" i="1" lang="en-US" sz="2400">
                <a:solidFill>
                  <a:schemeClr val="dk1"/>
                </a:solidFill>
                <a:latin typeface="Times New Roman"/>
                <a:ea typeface="Times New Roman"/>
                <a:cs typeface="Times New Roman"/>
                <a:sym typeface="Times New Roman"/>
              </a:rPr>
              <a:t>α</a:t>
            </a:r>
            <a:r>
              <a:rPr b="1" baseline="-25000" i="1" lang="en-US" sz="2400">
                <a:solidFill>
                  <a:schemeClr val="dk1"/>
                </a:solidFill>
                <a:latin typeface="Times New Roman"/>
                <a:ea typeface="Times New Roman"/>
                <a:cs typeface="Times New Roman"/>
                <a:sym typeface="Times New Roman"/>
              </a:rPr>
              <a:t>i</a:t>
            </a:r>
            <a:endParaRPr b="1" i="1" sz="2400">
              <a:solidFill>
                <a:schemeClr val="dk1"/>
              </a:solidFill>
              <a:latin typeface="Times New Roman"/>
              <a:ea typeface="Times New Roman"/>
              <a:cs typeface="Times New Roman"/>
              <a:sym typeface="Times New Roman"/>
            </a:endParaRPr>
          </a:p>
        </p:txBody>
      </p:sp>
      <p:sp>
        <p:nvSpPr>
          <p:cNvPr id="1999" name="Google Shape;1999;p101"/>
          <p:cNvSpPr txBox="1"/>
          <p:nvPr/>
        </p:nvSpPr>
        <p:spPr>
          <a:xfrm>
            <a:off x="2286000" y="4495800"/>
            <a:ext cx="3276600" cy="482600"/>
          </a:xfrm>
          <a:prstGeom prst="rect">
            <a:avLst/>
          </a:prstGeom>
          <a:noFill/>
          <a:ln cap="flat" cmpd="sng" w="25400">
            <a:solidFill>
              <a:srgbClr val="008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400">
                <a:solidFill>
                  <a:schemeClr val="dk1"/>
                </a:solidFill>
                <a:latin typeface="Times New Roman"/>
                <a:ea typeface="Times New Roman"/>
                <a:cs typeface="Times New Roman"/>
                <a:sym typeface="Times New Roman"/>
              </a:rPr>
              <a:t>f</a:t>
            </a:r>
            <a:r>
              <a:rPr b="1" lang="en-US" sz="2400">
                <a:solidFill>
                  <a:schemeClr val="dk1"/>
                </a:solidFill>
                <a:latin typeface="Times New Roman"/>
                <a:ea typeface="Times New Roman"/>
                <a:cs typeface="Times New Roman"/>
                <a:sym typeface="Times New Roman"/>
              </a:rPr>
              <a:t>(x) = Σ</a:t>
            </a:r>
            <a:r>
              <a:rPr b="1" i="1" lang="en-US" sz="2400">
                <a:solidFill>
                  <a:schemeClr val="dk1"/>
                </a:solidFill>
                <a:latin typeface="Times New Roman"/>
                <a:ea typeface="Times New Roman"/>
                <a:cs typeface="Times New Roman"/>
                <a:sym typeface="Times New Roman"/>
              </a:rPr>
              <a:t>α</a:t>
            </a:r>
            <a:r>
              <a:rPr b="1" baseline="-25000" i="1" lang="en-US" sz="2400">
                <a:solidFill>
                  <a:schemeClr val="dk1"/>
                </a:solidFill>
                <a:latin typeface="Times New Roman"/>
                <a:ea typeface="Times New Roman"/>
                <a:cs typeface="Times New Roman"/>
                <a:sym typeface="Times New Roman"/>
              </a:rPr>
              <a:t>i</a:t>
            </a:r>
            <a:r>
              <a:rPr b="1" i="1" lang="en-US" sz="2400">
                <a:solidFill>
                  <a:schemeClr val="dk1"/>
                </a:solidFill>
                <a:latin typeface="Times New Roman"/>
                <a:ea typeface="Times New Roman"/>
                <a:cs typeface="Times New Roman"/>
                <a:sym typeface="Times New Roman"/>
              </a:rPr>
              <a:t>y</a:t>
            </a:r>
            <a:r>
              <a:rPr b="1" baseline="-25000" i="1" lang="en-US" sz="2400">
                <a:solidFill>
                  <a:schemeClr val="dk1"/>
                </a:solidFill>
                <a:latin typeface="Times New Roman"/>
                <a:ea typeface="Times New Roman"/>
                <a:cs typeface="Times New Roman"/>
                <a:sym typeface="Times New Roman"/>
              </a:rPr>
              <a:t>i</a:t>
            </a:r>
            <a:r>
              <a:rPr b="1" i="1" lang="en-US" sz="2400">
                <a:solidFill>
                  <a:schemeClr val="dk1"/>
                </a:solidFill>
                <a:latin typeface="Times New Roman"/>
                <a:ea typeface="Times New Roman"/>
                <a:cs typeface="Times New Roman"/>
                <a:sym typeface="Times New Roman"/>
              </a:rPr>
              <a:t>K</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i</a:t>
            </a:r>
            <a:r>
              <a:rPr b="1" lang="en-US" sz="2400">
                <a:solidFill>
                  <a:schemeClr val="dk1"/>
                </a:solidFill>
                <a:latin typeface="Times New Roman"/>
                <a:ea typeface="Times New Roman"/>
                <a:cs typeface="Times New Roman"/>
                <a:sym typeface="Times New Roman"/>
              </a:rPr>
              <a:t>,</a:t>
            </a:r>
            <a:r>
              <a:rPr b="1" baseline="-25000"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x</a:t>
            </a:r>
            <a:r>
              <a:rPr b="1" baseline="-25000" lang="en-US" sz="2400">
                <a:solidFill>
                  <a:schemeClr val="dk1"/>
                </a:solidFill>
                <a:latin typeface="Times New Roman"/>
                <a:ea typeface="Times New Roman"/>
                <a:cs typeface="Times New Roman"/>
                <a:sym typeface="Times New Roman"/>
              </a:rPr>
              <a:t>j</a:t>
            </a:r>
            <a:r>
              <a:rPr b="1" lang="en-US" sz="2400">
                <a:solidFill>
                  <a:schemeClr val="dk1"/>
                </a:solidFill>
                <a:latin typeface="Times New Roman"/>
                <a:ea typeface="Times New Roman"/>
                <a:cs typeface="Times New Roman"/>
                <a:sym typeface="Times New Roman"/>
              </a:rPr>
              <a:t>)+ </a:t>
            </a:r>
            <a:r>
              <a:rPr b="1" i="1" lang="en-US" sz="2400">
                <a:solidFill>
                  <a:schemeClr val="dk1"/>
                </a:solidFill>
                <a:latin typeface="Times New Roman"/>
                <a:ea typeface="Times New Roman"/>
                <a:cs typeface="Times New Roman"/>
                <a:sym typeface="Times New Roman"/>
              </a:rPr>
              <a:t>b</a:t>
            </a:r>
            <a:endParaRPr/>
          </a:p>
        </p:txBody>
      </p:sp>
      <p:sp>
        <p:nvSpPr>
          <p:cNvPr id="2000" name="Google Shape;2000;p10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001" name="Google Shape;2001;p10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5" name="Shape 2005"/>
        <p:cNvGrpSpPr/>
        <p:nvPr/>
      </p:nvGrpSpPr>
      <p:grpSpPr>
        <a:xfrm>
          <a:off x="0" y="0"/>
          <a:ext cx="0" cy="0"/>
          <a:chOff x="0" y="0"/>
          <a:chExt cx="0" cy="0"/>
        </a:xfrm>
      </p:grpSpPr>
      <p:sp>
        <p:nvSpPr>
          <p:cNvPr id="2006" name="Google Shape;2006;p10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Linear SVM: 2-D Example</a:t>
            </a:r>
            <a:endParaRPr/>
          </a:p>
        </p:txBody>
      </p:sp>
      <p:sp>
        <p:nvSpPr>
          <p:cNvPr id="2007" name="Google Shape;2007;p10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sp>
        <p:nvSpPr>
          <p:cNvPr id="2008" name="Google Shape;2008;p10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009" name="Google Shape;2009;p10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10" name="Google Shape;2010;p102"/>
          <p:cNvPicPr preferRelativeResize="0"/>
          <p:nvPr/>
        </p:nvPicPr>
        <p:blipFill rotWithShape="1">
          <a:blip r:embed="rId3">
            <a:alphaModFix/>
          </a:blip>
          <a:srcRect b="0" l="0" r="0" t="0"/>
          <a:stretch/>
        </p:blipFill>
        <p:spPr>
          <a:xfrm>
            <a:off x="457200" y="1600200"/>
            <a:ext cx="5303760" cy="3505200"/>
          </a:xfrm>
          <a:prstGeom prst="rect">
            <a:avLst/>
          </a:prstGeom>
          <a:noFill/>
          <a:ln>
            <a:noFill/>
          </a:ln>
        </p:spPr>
      </p:pic>
      <p:pic>
        <p:nvPicPr>
          <p:cNvPr id="2011" name="Google Shape;2011;p102"/>
          <p:cNvPicPr preferRelativeResize="0"/>
          <p:nvPr/>
        </p:nvPicPr>
        <p:blipFill rotWithShape="1">
          <a:blip r:embed="rId4">
            <a:alphaModFix/>
          </a:blip>
          <a:srcRect b="0" l="0" r="0" t="0"/>
          <a:stretch/>
        </p:blipFill>
        <p:spPr>
          <a:xfrm>
            <a:off x="457200" y="5497117"/>
            <a:ext cx="3405600" cy="643333"/>
          </a:xfrm>
          <a:prstGeom prst="rect">
            <a:avLst/>
          </a:prstGeom>
          <a:noFill/>
          <a:ln>
            <a:noFill/>
          </a:ln>
        </p:spPr>
      </p:pic>
      <p:pic>
        <p:nvPicPr>
          <p:cNvPr id="2012" name="Google Shape;2012;p102"/>
          <p:cNvPicPr preferRelativeResize="0"/>
          <p:nvPr/>
        </p:nvPicPr>
        <p:blipFill rotWithShape="1">
          <a:blip r:embed="rId5">
            <a:alphaModFix/>
          </a:blip>
          <a:srcRect b="0" l="0" r="0" t="0"/>
          <a:stretch/>
        </p:blipFill>
        <p:spPr>
          <a:xfrm>
            <a:off x="5332800" y="5452083"/>
            <a:ext cx="3354000" cy="688367"/>
          </a:xfrm>
          <a:prstGeom prst="rect">
            <a:avLst/>
          </a:prstGeom>
          <a:noFill/>
          <a:ln>
            <a:noFill/>
          </a:ln>
        </p:spPr>
      </p:pic>
      <p:sp>
        <p:nvSpPr>
          <p:cNvPr id="2013" name="Google Shape;2013;p102"/>
          <p:cNvSpPr txBox="1"/>
          <p:nvPr/>
        </p:nvSpPr>
        <p:spPr>
          <a:xfrm>
            <a:off x="5867400" y="1676400"/>
            <a:ext cx="274320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Blue diamonds are positive examples and red squares are negative examples.</a:t>
            </a:r>
            <a:endParaRPr/>
          </a:p>
        </p:txBody>
      </p:sp>
      <p:sp>
        <p:nvSpPr>
          <p:cNvPr id="2014" name="Google Shape;2014;p102"/>
          <p:cNvSpPr txBox="1"/>
          <p:nvPr/>
        </p:nvSpPr>
        <p:spPr>
          <a:xfrm>
            <a:off x="533400" y="5117068"/>
            <a:ext cx="2133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Positive Examples:</a:t>
            </a:r>
            <a:endParaRPr sz="1800">
              <a:solidFill>
                <a:schemeClr val="dk1"/>
              </a:solidFill>
              <a:latin typeface="Arial"/>
              <a:ea typeface="Arial"/>
              <a:cs typeface="Arial"/>
              <a:sym typeface="Arial"/>
            </a:endParaRPr>
          </a:p>
        </p:txBody>
      </p:sp>
      <p:sp>
        <p:nvSpPr>
          <p:cNvPr id="2015" name="Google Shape;2015;p102"/>
          <p:cNvSpPr txBox="1"/>
          <p:nvPr/>
        </p:nvSpPr>
        <p:spPr>
          <a:xfrm>
            <a:off x="5334000" y="5117068"/>
            <a:ext cx="2362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Negative Examples:</a:t>
            </a:r>
            <a:endParaRPr sz="1800">
              <a:solidFill>
                <a:schemeClr val="dk1"/>
              </a:solidFill>
              <a:latin typeface="Arial"/>
              <a:ea typeface="Arial"/>
              <a:cs typeface="Arial"/>
              <a:sym typeface="Arial"/>
            </a:endParaRPr>
          </a:p>
        </p:txBody>
      </p:sp>
      <p:sp>
        <p:nvSpPr>
          <p:cNvPr id="2016" name="Google Shape;2016;p102"/>
          <p:cNvSpPr txBox="1"/>
          <p:nvPr/>
        </p:nvSpPr>
        <p:spPr>
          <a:xfrm>
            <a:off x="6477000" y="3200400"/>
            <a:ext cx="1219200" cy="1477328"/>
          </a:xfrm>
          <a:prstGeom prst="rect">
            <a:avLst/>
          </a:prstGeom>
          <a:blipFill rotWithShape="1">
            <a:blip r:embed="rId6">
              <a:alphaModFix/>
            </a:blip>
            <a:stretch>
              <a:fillRect b="0" l="-4499" r="0" t="-206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017" name="Google Shape;2017;p102"/>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7"/>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1" name="Shape 2021"/>
        <p:cNvGrpSpPr/>
        <p:nvPr/>
      </p:nvGrpSpPr>
      <p:grpSpPr>
        <a:xfrm>
          <a:off x="0" y="0"/>
          <a:ext cx="0" cy="0"/>
          <a:chOff x="0" y="0"/>
          <a:chExt cx="0" cy="0"/>
        </a:xfrm>
      </p:grpSpPr>
      <p:sp>
        <p:nvSpPr>
          <p:cNvPr id="2022" name="Google Shape;2022;p10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Linear SVM: 2-D Example</a:t>
            </a:r>
            <a:endParaRPr/>
          </a:p>
        </p:txBody>
      </p:sp>
      <p:sp>
        <p:nvSpPr>
          <p:cNvPr id="2023" name="Google Shape;2023;p103"/>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sp>
        <p:nvSpPr>
          <p:cNvPr id="2024" name="Google Shape;2024;p10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025" name="Google Shape;2025;p10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6" name="Google Shape;2026;p103"/>
          <p:cNvSpPr txBox="1"/>
          <p:nvPr/>
        </p:nvSpPr>
        <p:spPr>
          <a:xfrm>
            <a:off x="609600" y="5017569"/>
            <a:ext cx="190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Support vectors:</a:t>
            </a:r>
            <a:endParaRPr sz="1800">
              <a:solidFill>
                <a:schemeClr val="dk1"/>
              </a:solidFill>
              <a:latin typeface="Arial"/>
              <a:ea typeface="Arial"/>
              <a:cs typeface="Arial"/>
              <a:sym typeface="Arial"/>
            </a:endParaRPr>
          </a:p>
        </p:txBody>
      </p:sp>
      <p:pic>
        <p:nvPicPr>
          <p:cNvPr id="2027" name="Google Shape;2027;p103"/>
          <p:cNvPicPr preferRelativeResize="0"/>
          <p:nvPr/>
        </p:nvPicPr>
        <p:blipFill rotWithShape="1">
          <a:blip r:embed="rId3">
            <a:alphaModFix/>
          </a:blip>
          <a:srcRect b="0" l="0" r="0" t="0"/>
          <a:stretch/>
        </p:blipFill>
        <p:spPr>
          <a:xfrm>
            <a:off x="685799" y="5405631"/>
            <a:ext cx="4668265" cy="725293"/>
          </a:xfrm>
          <a:prstGeom prst="rect">
            <a:avLst/>
          </a:prstGeom>
          <a:noFill/>
          <a:ln>
            <a:noFill/>
          </a:ln>
        </p:spPr>
      </p:pic>
      <p:pic>
        <p:nvPicPr>
          <p:cNvPr id="2028" name="Google Shape;2028;p103"/>
          <p:cNvPicPr preferRelativeResize="0"/>
          <p:nvPr/>
        </p:nvPicPr>
        <p:blipFill rotWithShape="1">
          <a:blip r:embed="rId4">
            <a:alphaModFix/>
          </a:blip>
          <a:srcRect b="0" l="0" r="0" t="0"/>
          <a:stretch/>
        </p:blipFill>
        <p:spPr>
          <a:xfrm>
            <a:off x="476249" y="1590674"/>
            <a:ext cx="5234321" cy="3438525"/>
          </a:xfrm>
          <a:prstGeom prst="rect">
            <a:avLst/>
          </a:prstGeom>
          <a:noFill/>
          <a:ln>
            <a:noFill/>
          </a:ln>
        </p:spPr>
      </p:pic>
      <p:sp>
        <p:nvSpPr>
          <p:cNvPr id="2029" name="Google Shape;2029;p103"/>
          <p:cNvSpPr txBox="1"/>
          <p:nvPr/>
        </p:nvSpPr>
        <p:spPr>
          <a:xfrm>
            <a:off x="5729619" y="1752600"/>
            <a:ext cx="2957181" cy="4103303"/>
          </a:xfrm>
          <a:prstGeom prst="rect">
            <a:avLst/>
          </a:prstGeom>
          <a:blipFill rotWithShape="1">
            <a:blip r:embed="rId5">
              <a:alphaModFix/>
            </a:blip>
            <a:stretch>
              <a:fillRect b="-1335" l="-185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030" name="Google Shape;2030;p103"/>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6"/>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Linear SVM: 2-D Example</a:t>
            </a:r>
            <a:endParaRPr/>
          </a:p>
        </p:txBody>
      </p:sp>
      <p:sp>
        <p:nvSpPr>
          <p:cNvPr id="2036" name="Google Shape;2036;p10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037" name="Google Shape;2037;p10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38" name="Google Shape;2038;p104"/>
          <p:cNvPicPr preferRelativeResize="0"/>
          <p:nvPr/>
        </p:nvPicPr>
        <p:blipFill rotWithShape="1">
          <a:blip r:embed="rId3">
            <a:alphaModFix/>
          </a:blip>
          <a:srcRect b="0" l="0" r="0" t="0"/>
          <a:stretch/>
        </p:blipFill>
        <p:spPr>
          <a:xfrm>
            <a:off x="838200" y="2492504"/>
            <a:ext cx="7755020" cy="1317496"/>
          </a:xfrm>
          <a:prstGeom prst="rect">
            <a:avLst/>
          </a:prstGeom>
          <a:noFill/>
          <a:ln>
            <a:noFill/>
          </a:ln>
        </p:spPr>
      </p:pic>
      <p:pic>
        <p:nvPicPr>
          <p:cNvPr id="2039" name="Google Shape;2039;p104"/>
          <p:cNvPicPr preferRelativeResize="0"/>
          <p:nvPr/>
        </p:nvPicPr>
        <p:blipFill rotWithShape="1">
          <a:blip r:embed="rId4">
            <a:alphaModFix/>
          </a:blip>
          <a:srcRect b="0" l="0" r="0" t="0"/>
          <a:stretch/>
        </p:blipFill>
        <p:spPr>
          <a:xfrm>
            <a:off x="1768446" y="4101607"/>
            <a:ext cx="5894528" cy="1384793"/>
          </a:xfrm>
          <a:prstGeom prst="rect">
            <a:avLst/>
          </a:prstGeom>
          <a:noFill/>
          <a:ln>
            <a:noFill/>
          </a:ln>
        </p:spPr>
      </p:pic>
      <p:sp>
        <p:nvSpPr>
          <p:cNvPr id="2040" name="Google Shape;2040;p104"/>
          <p:cNvSpPr txBox="1"/>
          <p:nvPr/>
        </p:nvSpPr>
        <p:spPr>
          <a:xfrm>
            <a:off x="2705100" y="1338664"/>
            <a:ext cx="3733800" cy="87113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041" name="Google Shape;2041;p104"/>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6"/>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4"/>
          <p:cNvSpPr txBox="1"/>
          <p:nvPr>
            <p:ph type="title"/>
          </p:nvPr>
        </p:nvSpPr>
        <p:spPr>
          <a:xfrm>
            <a:off x="685800" y="381000"/>
            <a:ext cx="77724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Multi-label classification</a:t>
            </a:r>
            <a:endParaRPr/>
          </a:p>
        </p:txBody>
      </p:sp>
      <p:sp>
        <p:nvSpPr>
          <p:cNvPr id="244" name="Google Shape;244;p24"/>
          <p:cNvSpPr txBox="1"/>
          <p:nvPr/>
        </p:nvSpPr>
        <p:spPr>
          <a:xfrm>
            <a:off x="304800" y="1220787"/>
            <a:ext cx="2971800" cy="1785104"/>
          </a:xfrm>
          <a:prstGeom prst="rect">
            <a:avLst/>
          </a:prstGeom>
          <a:noFill/>
          <a:ln>
            <a:noFill/>
          </a:ln>
        </p:spPr>
        <p:txBody>
          <a:bodyPr anchorCtr="0" anchor="t" bIns="45700" lIns="91425" spcFirstLastPara="1" rIns="91425" wrap="square" tIns="45700">
            <a:noAutofit/>
          </a:bodyPr>
          <a:lstStyle/>
          <a:p>
            <a:pPr indent="-127000" lvl="1" marL="4572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Is it eatable?</a:t>
            </a:r>
            <a:endParaRPr/>
          </a:p>
          <a:p>
            <a:pPr indent="-127000" lvl="1" marL="457200" marR="0" rtl="0" algn="l">
              <a:spcBef>
                <a:spcPts val="10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Is it sweet?</a:t>
            </a:r>
            <a:endParaRPr/>
          </a:p>
          <a:p>
            <a:pPr indent="-127000" lvl="1" marL="457200" marR="0" rtl="0" algn="l">
              <a:spcBef>
                <a:spcPts val="10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Is it a fruit?</a:t>
            </a:r>
            <a:endParaRPr/>
          </a:p>
          <a:p>
            <a:pPr indent="-127000" lvl="1" marL="457200" marR="0" rtl="0" algn="l">
              <a:spcBef>
                <a:spcPts val="10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Is it a banana?</a:t>
            </a:r>
            <a:endParaRPr b="0" i="0" sz="2000" u="none" cap="none" strike="noStrike">
              <a:solidFill>
                <a:schemeClr val="dk1"/>
              </a:solidFill>
              <a:latin typeface="Arial"/>
              <a:ea typeface="Arial"/>
              <a:cs typeface="Arial"/>
              <a:sym typeface="Arial"/>
            </a:endParaRPr>
          </a:p>
        </p:txBody>
      </p:sp>
      <p:sp>
        <p:nvSpPr>
          <p:cNvPr id="245" name="Google Shape;245;p24"/>
          <p:cNvSpPr txBox="1"/>
          <p:nvPr/>
        </p:nvSpPr>
        <p:spPr>
          <a:xfrm>
            <a:off x="3429000" y="1220787"/>
            <a:ext cx="2362200" cy="17851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Is it a banana?</a:t>
            </a:r>
            <a:endParaRPr/>
          </a:p>
          <a:p>
            <a:pPr indent="0" lvl="0" marL="0" marR="0" rtl="0" algn="l">
              <a:spcBef>
                <a:spcPts val="1000"/>
              </a:spcBef>
              <a:spcAft>
                <a:spcPts val="0"/>
              </a:spcAft>
              <a:buNone/>
            </a:pPr>
            <a:r>
              <a:rPr lang="en-US" sz="2000">
                <a:solidFill>
                  <a:schemeClr val="dk1"/>
                </a:solidFill>
                <a:latin typeface="Arial"/>
                <a:ea typeface="Arial"/>
                <a:cs typeface="Arial"/>
                <a:sym typeface="Arial"/>
              </a:rPr>
              <a:t>Is it an apple?</a:t>
            </a:r>
            <a:endParaRPr/>
          </a:p>
          <a:p>
            <a:pPr indent="0" lvl="0" marL="0" marR="0" rtl="0" algn="l">
              <a:spcBef>
                <a:spcPts val="1000"/>
              </a:spcBef>
              <a:spcAft>
                <a:spcPts val="0"/>
              </a:spcAft>
              <a:buNone/>
            </a:pPr>
            <a:r>
              <a:rPr lang="en-US" sz="2000">
                <a:solidFill>
                  <a:schemeClr val="dk1"/>
                </a:solidFill>
                <a:latin typeface="Arial"/>
                <a:ea typeface="Arial"/>
                <a:cs typeface="Arial"/>
                <a:sym typeface="Arial"/>
              </a:rPr>
              <a:t>Is it an orange?</a:t>
            </a:r>
            <a:endParaRPr/>
          </a:p>
          <a:p>
            <a:pPr indent="0" lvl="0" marL="0" marR="0" rtl="0" algn="l">
              <a:spcBef>
                <a:spcPts val="1000"/>
              </a:spcBef>
              <a:spcAft>
                <a:spcPts val="0"/>
              </a:spcAft>
              <a:buNone/>
            </a:pPr>
            <a:r>
              <a:rPr lang="en-US" sz="2000">
                <a:solidFill>
                  <a:schemeClr val="dk1"/>
                </a:solidFill>
                <a:latin typeface="Arial"/>
                <a:ea typeface="Arial"/>
                <a:cs typeface="Arial"/>
                <a:sym typeface="Arial"/>
              </a:rPr>
              <a:t>Is it a pineapple?</a:t>
            </a:r>
            <a:endParaRPr sz="2000">
              <a:solidFill>
                <a:schemeClr val="dk1"/>
              </a:solidFill>
              <a:latin typeface="Arial"/>
              <a:ea typeface="Arial"/>
              <a:cs typeface="Arial"/>
              <a:sym typeface="Arial"/>
            </a:endParaRPr>
          </a:p>
        </p:txBody>
      </p:sp>
      <p:sp>
        <p:nvSpPr>
          <p:cNvPr id="246" name="Google Shape;246;p24"/>
          <p:cNvSpPr txBox="1"/>
          <p:nvPr/>
        </p:nvSpPr>
        <p:spPr>
          <a:xfrm>
            <a:off x="6324600" y="1220787"/>
            <a:ext cx="2362200" cy="17851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Is it a banana?</a:t>
            </a:r>
            <a:endParaRPr/>
          </a:p>
          <a:p>
            <a:pPr indent="0" lvl="0" marL="0" marR="0" rtl="0" algn="l">
              <a:spcBef>
                <a:spcPts val="1000"/>
              </a:spcBef>
              <a:spcAft>
                <a:spcPts val="0"/>
              </a:spcAft>
              <a:buNone/>
            </a:pPr>
            <a:r>
              <a:rPr lang="en-US" sz="2000">
                <a:solidFill>
                  <a:schemeClr val="dk1"/>
                </a:solidFill>
                <a:latin typeface="Arial"/>
                <a:ea typeface="Arial"/>
                <a:cs typeface="Arial"/>
                <a:sym typeface="Arial"/>
              </a:rPr>
              <a:t>Is it yellow?</a:t>
            </a:r>
            <a:endParaRPr/>
          </a:p>
          <a:p>
            <a:pPr indent="0" lvl="0" marL="0" marR="0" rtl="0" algn="l">
              <a:spcBef>
                <a:spcPts val="1000"/>
              </a:spcBef>
              <a:spcAft>
                <a:spcPts val="0"/>
              </a:spcAft>
              <a:buNone/>
            </a:pPr>
            <a:r>
              <a:rPr lang="en-US" sz="2000">
                <a:solidFill>
                  <a:schemeClr val="dk1"/>
                </a:solidFill>
                <a:latin typeface="Arial"/>
                <a:ea typeface="Arial"/>
                <a:cs typeface="Arial"/>
                <a:sym typeface="Arial"/>
              </a:rPr>
              <a:t>Is it sweet?</a:t>
            </a:r>
            <a:endParaRPr/>
          </a:p>
          <a:p>
            <a:pPr indent="0" lvl="0" marL="0" marR="0" rtl="0" algn="l">
              <a:spcBef>
                <a:spcPts val="1000"/>
              </a:spcBef>
              <a:spcAft>
                <a:spcPts val="0"/>
              </a:spcAft>
              <a:buNone/>
            </a:pPr>
            <a:r>
              <a:rPr lang="en-US" sz="2000">
                <a:solidFill>
                  <a:schemeClr val="dk1"/>
                </a:solidFill>
                <a:latin typeface="Arial"/>
                <a:ea typeface="Arial"/>
                <a:cs typeface="Arial"/>
                <a:sym typeface="Arial"/>
              </a:rPr>
              <a:t>Is it round?</a:t>
            </a:r>
            <a:endParaRPr sz="2000">
              <a:solidFill>
                <a:schemeClr val="dk1"/>
              </a:solidFill>
              <a:latin typeface="Arial"/>
              <a:ea typeface="Arial"/>
              <a:cs typeface="Arial"/>
              <a:sym typeface="Arial"/>
            </a:endParaRPr>
          </a:p>
        </p:txBody>
      </p:sp>
      <p:sp>
        <p:nvSpPr>
          <p:cNvPr id="247" name="Google Shape;247;p24"/>
          <p:cNvSpPr/>
          <p:nvPr/>
        </p:nvSpPr>
        <p:spPr>
          <a:xfrm>
            <a:off x="609600" y="1220787"/>
            <a:ext cx="2438400" cy="2211388"/>
          </a:xfrm>
          <a:prstGeom prst="rect">
            <a:avLst/>
          </a:prstGeom>
          <a:noFill/>
          <a:ln cap="flat" cmpd="sng" w="28575">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 name="Google Shape;248;p24"/>
          <p:cNvSpPr/>
          <p:nvPr/>
        </p:nvSpPr>
        <p:spPr>
          <a:xfrm>
            <a:off x="3355975" y="1220787"/>
            <a:ext cx="2435225" cy="2211388"/>
          </a:xfrm>
          <a:prstGeom prst="rect">
            <a:avLst/>
          </a:prstGeom>
          <a:noFill/>
          <a:ln cap="flat" cmpd="sng" w="28575">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 name="Google Shape;249;p24"/>
          <p:cNvSpPr/>
          <p:nvPr/>
        </p:nvSpPr>
        <p:spPr>
          <a:xfrm>
            <a:off x="6099175" y="1219200"/>
            <a:ext cx="2435225" cy="2211387"/>
          </a:xfrm>
          <a:prstGeom prst="rect">
            <a:avLst/>
          </a:prstGeom>
          <a:noFill/>
          <a:ln cap="flat" cmpd="sng" w="28575">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50" name="Google Shape;250;p24"/>
          <p:cNvGrpSpPr/>
          <p:nvPr/>
        </p:nvGrpSpPr>
        <p:grpSpPr>
          <a:xfrm>
            <a:off x="685800" y="4040187"/>
            <a:ext cx="2133600" cy="1447800"/>
            <a:chOff x="288" y="2688"/>
            <a:chExt cx="1344" cy="912"/>
          </a:xfrm>
        </p:grpSpPr>
        <p:sp>
          <p:nvSpPr>
            <p:cNvPr id="251" name="Google Shape;251;p24"/>
            <p:cNvSpPr/>
            <p:nvPr/>
          </p:nvSpPr>
          <p:spPr>
            <a:xfrm>
              <a:off x="720" y="2928"/>
              <a:ext cx="816" cy="528"/>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24"/>
            <p:cNvSpPr/>
            <p:nvPr/>
          </p:nvSpPr>
          <p:spPr>
            <a:xfrm>
              <a:off x="288" y="2688"/>
              <a:ext cx="1344" cy="912"/>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 name="Google Shape;253;p24"/>
            <p:cNvSpPr/>
            <p:nvPr/>
          </p:nvSpPr>
          <p:spPr>
            <a:xfrm>
              <a:off x="960" y="3072"/>
              <a:ext cx="480" cy="288"/>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24"/>
            <p:cNvSpPr/>
            <p:nvPr/>
          </p:nvSpPr>
          <p:spPr>
            <a:xfrm>
              <a:off x="1200" y="3168"/>
              <a:ext cx="144" cy="144"/>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55" name="Google Shape;255;p24"/>
          <p:cNvSpPr/>
          <p:nvPr/>
        </p:nvSpPr>
        <p:spPr>
          <a:xfrm>
            <a:off x="3733800" y="3963987"/>
            <a:ext cx="762000" cy="609600"/>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 name="Google Shape;256;p24"/>
          <p:cNvSpPr/>
          <p:nvPr/>
        </p:nvSpPr>
        <p:spPr>
          <a:xfrm>
            <a:off x="4572000" y="4040187"/>
            <a:ext cx="762000" cy="609600"/>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24"/>
          <p:cNvSpPr/>
          <p:nvPr/>
        </p:nvSpPr>
        <p:spPr>
          <a:xfrm>
            <a:off x="3733800" y="4649787"/>
            <a:ext cx="838200" cy="762000"/>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 name="Google Shape;258;p24"/>
          <p:cNvSpPr/>
          <p:nvPr/>
        </p:nvSpPr>
        <p:spPr>
          <a:xfrm>
            <a:off x="4648200" y="4725987"/>
            <a:ext cx="838200" cy="457200"/>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24"/>
          <p:cNvSpPr/>
          <p:nvPr/>
        </p:nvSpPr>
        <p:spPr>
          <a:xfrm>
            <a:off x="6248400" y="3963987"/>
            <a:ext cx="990600" cy="762000"/>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24"/>
          <p:cNvSpPr/>
          <p:nvPr/>
        </p:nvSpPr>
        <p:spPr>
          <a:xfrm>
            <a:off x="6781800" y="4040187"/>
            <a:ext cx="990600" cy="762000"/>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24"/>
          <p:cNvSpPr/>
          <p:nvPr/>
        </p:nvSpPr>
        <p:spPr>
          <a:xfrm>
            <a:off x="7239000" y="4802187"/>
            <a:ext cx="990600" cy="762000"/>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24"/>
          <p:cNvSpPr/>
          <p:nvPr/>
        </p:nvSpPr>
        <p:spPr>
          <a:xfrm>
            <a:off x="6934200" y="4268787"/>
            <a:ext cx="228600" cy="228600"/>
          </a:xfrm>
          <a:prstGeom prst="ellipse">
            <a:avLst/>
          </a:prstGeom>
          <a:noFill/>
          <a:ln cap="flat" cmpd="sng" w="28575">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24"/>
          <p:cNvSpPr txBox="1"/>
          <p:nvPr/>
        </p:nvSpPr>
        <p:spPr>
          <a:xfrm rot="-5400000">
            <a:off x="-1295400" y="4268787"/>
            <a:ext cx="32004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Different structures</a:t>
            </a:r>
            <a:endParaRPr sz="2400">
              <a:solidFill>
                <a:schemeClr val="dk1"/>
              </a:solidFill>
              <a:latin typeface="Arial"/>
              <a:ea typeface="Arial"/>
              <a:cs typeface="Arial"/>
              <a:sym typeface="Arial"/>
            </a:endParaRPr>
          </a:p>
        </p:txBody>
      </p:sp>
      <p:sp>
        <p:nvSpPr>
          <p:cNvPr id="264" name="Google Shape;264;p24"/>
          <p:cNvSpPr txBox="1"/>
          <p:nvPr/>
        </p:nvSpPr>
        <p:spPr>
          <a:xfrm>
            <a:off x="609600" y="5640387"/>
            <a:ext cx="281940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Nested/ Hierarchical</a:t>
            </a:r>
            <a:endParaRPr sz="2000">
              <a:solidFill>
                <a:schemeClr val="dk1"/>
              </a:solidFill>
              <a:latin typeface="Arial"/>
              <a:ea typeface="Arial"/>
              <a:cs typeface="Arial"/>
              <a:sym typeface="Arial"/>
            </a:endParaRPr>
          </a:p>
        </p:txBody>
      </p:sp>
      <p:sp>
        <p:nvSpPr>
          <p:cNvPr id="265" name="Google Shape;265;p24"/>
          <p:cNvSpPr txBox="1"/>
          <p:nvPr/>
        </p:nvSpPr>
        <p:spPr>
          <a:xfrm>
            <a:off x="3276600" y="5640387"/>
            <a:ext cx="320040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Exclusive/ Multi-class</a:t>
            </a:r>
            <a:endParaRPr sz="2000">
              <a:solidFill>
                <a:schemeClr val="dk1"/>
              </a:solidFill>
              <a:latin typeface="Arial"/>
              <a:ea typeface="Arial"/>
              <a:cs typeface="Arial"/>
              <a:sym typeface="Arial"/>
            </a:endParaRPr>
          </a:p>
        </p:txBody>
      </p:sp>
      <p:sp>
        <p:nvSpPr>
          <p:cNvPr id="266" name="Google Shape;266;p24"/>
          <p:cNvSpPr txBox="1"/>
          <p:nvPr/>
        </p:nvSpPr>
        <p:spPr>
          <a:xfrm>
            <a:off x="6248400" y="5640387"/>
            <a:ext cx="259080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 General /Structured</a:t>
            </a:r>
            <a:endParaRPr sz="2000">
              <a:solidFill>
                <a:schemeClr val="dk1"/>
              </a:solidFill>
              <a:latin typeface="Arial"/>
              <a:ea typeface="Arial"/>
              <a:cs typeface="Arial"/>
              <a:sym typeface="Arial"/>
            </a:endParaRPr>
          </a:p>
        </p:txBody>
      </p:sp>
      <p:sp>
        <p:nvSpPr>
          <p:cNvPr id="267" name="Google Shape;267;p2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68" name="Google Shape;268;p2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5" name="Shape 2045"/>
        <p:cNvGrpSpPr/>
        <p:nvPr/>
      </p:nvGrpSpPr>
      <p:grpSpPr>
        <a:xfrm>
          <a:off x="0" y="0"/>
          <a:ext cx="0" cy="0"/>
          <a:chOff x="0" y="0"/>
          <a:chExt cx="0" cy="0"/>
        </a:xfrm>
      </p:grpSpPr>
      <p:sp>
        <p:nvSpPr>
          <p:cNvPr id="2046" name="Google Shape;2046;p105"/>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Linear SVM: 2-D Example</a:t>
            </a:r>
            <a:endParaRPr/>
          </a:p>
        </p:txBody>
      </p:sp>
      <p:sp>
        <p:nvSpPr>
          <p:cNvPr id="2047" name="Google Shape;2047;p105"/>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048" name="Google Shape;2048;p105"/>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9" name="Google Shape;2049;p105"/>
          <p:cNvSpPr txBox="1"/>
          <p:nvPr/>
        </p:nvSpPr>
        <p:spPr>
          <a:xfrm>
            <a:off x="1790700" y="1524000"/>
            <a:ext cx="5638800" cy="90178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050" name="Google Shape;2050;p105"/>
          <p:cNvSpPr txBox="1"/>
          <p:nvPr/>
        </p:nvSpPr>
        <p:spPr>
          <a:xfrm>
            <a:off x="1790700" y="2514600"/>
            <a:ext cx="5638800" cy="87793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051" name="Google Shape;2051;p105"/>
          <p:cNvSpPr txBox="1"/>
          <p:nvPr/>
        </p:nvSpPr>
        <p:spPr>
          <a:xfrm>
            <a:off x="1524000" y="3541667"/>
            <a:ext cx="6172200" cy="87793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2052" name="Google Shape;2052;p105"/>
          <p:cNvPicPr preferRelativeResize="0"/>
          <p:nvPr/>
        </p:nvPicPr>
        <p:blipFill rotWithShape="1">
          <a:blip r:embed="rId6">
            <a:alphaModFix/>
          </a:blip>
          <a:srcRect b="0" l="0" r="0" t="0"/>
          <a:stretch/>
        </p:blipFill>
        <p:spPr>
          <a:xfrm>
            <a:off x="685800" y="4651236"/>
            <a:ext cx="3394024" cy="1341716"/>
          </a:xfrm>
          <a:prstGeom prst="rect">
            <a:avLst/>
          </a:prstGeom>
          <a:noFill/>
          <a:ln>
            <a:noFill/>
          </a:ln>
        </p:spPr>
      </p:pic>
      <p:sp>
        <p:nvSpPr>
          <p:cNvPr id="2053" name="Google Shape;2053;p105"/>
          <p:cNvSpPr txBox="1"/>
          <p:nvPr/>
        </p:nvSpPr>
        <p:spPr>
          <a:xfrm>
            <a:off x="5257800" y="4989214"/>
            <a:ext cx="2286000" cy="665760"/>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054" name="Google Shape;2054;p105"/>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8"/>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8" name="Shape 2058"/>
        <p:cNvGrpSpPr/>
        <p:nvPr/>
      </p:nvGrpSpPr>
      <p:grpSpPr>
        <a:xfrm>
          <a:off x="0" y="0"/>
          <a:ext cx="0" cy="0"/>
          <a:chOff x="0" y="0"/>
          <a:chExt cx="0" cy="0"/>
        </a:xfrm>
      </p:grpSpPr>
      <p:sp>
        <p:nvSpPr>
          <p:cNvPr id="2059" name="Google Shape;2059;p106"/>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Linear SVM: 2-D Example</a:t>
            </a:r>
            <a:endParaRPr/>
          </a:p>
        </p:txBody>
      </p:sp>
      <p:sp>
        <p:nvSpPr>
          <p:cNvPr id="2060" name="Google Shape;2060;p106"/>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061" name="Google Shape;2061;p106"/>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2" name="Google Shape;2062;p106"/>
          <p:cNvSpPr txBox="1"/>
          <p:nvPr/>
        </p:nvSpPr>
        <p:spPr>
          <a:xfrm>
            <a:off x="485775" y="1371600"/>
            <a:ext cx="5715000" cy="2633413"/>
          </a:xfrm>
          <a:prstGeom prst="rect">
            <a:avLst/>
          </a:prstGeom>
          <a:blipFill rotWithShape="1">
            <a:blip r:embed="rId3">
              <a:alphaModFix/>
            </a:blip>
            <a:stretch>
              <a:fillRect b="0" l="-959" r="0" t="-138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2063" name="Google Shape;2063;p106"/>
          <p:cNvPicPr preferRelativeResize="0"/>
          <p:nvPr/>
        </p:nvPicPr>
        <p:blipFill rotWithShape="1">
          <a:blip r:embed="rId4">
            <a:alphaModFix/>
          </a:blip>
          <a:srcRect b="0" l="0" r="0" t="0"/>
          <a:stretch/>
        </p:blipFill>
        <p:spPr>
          <a:xfrm>
            <a:off x="152400" y="5365372"/>
            <a:ext cx="3400933" cy="528392"/>
          </a:xfrm>
          <a:prstGeom prst="rect">
            <a:avLst/>
          </a:prstGeom>
          <a:noFill/>
          <a:ln>
            <a:noFill/>
          </a:ln>
        </p:spPr>
      </p:pic>
      <p:pic>
        <p:nvPicPr>
          <p:cNvPr id="2064" name="Google Shape;2064;p106"/>
          <p:cNvPicPr preferRelativeResize="0"/>
          <p:nvPr/>
        </p:nvPicPr>
        <p:blipFill rotWithShape="1">
          <a:blip r:embed="rId5">
            <a:alphaModFix/>
          </a:blip>
          <a:srcRect b="0" l="0" r="0" t="0"/>
          <a:stretch/>
        </p:blipFill>
        <p:spPr>
          <a:xfrm>
            <a:off x="3803795" y="2540000"/>
            <a:ext cx="5246605" cy="3479800"/>
          </a:xfrm>
          <a:prstGeom prst="rect">
            <a:avLst/>
          </a:prstGeom>
          <a:noFill/>
          <a:ln>
            <a:noFill/>
          </a:ln>
        </p:spPr>
      </p:pic>
      <p:sp>
        <p:nvSpPr>
          <p:cNvPr id="2065" name="Google Shape;2065;p106"/>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6"/>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9" name="Shape 2069"/>
        <p:cNvGrpSpPr/>
        <p:nvPr/>
      </p:nvGrpSpPr>
      <p:grpSpPr>
        <a:xfrm>
          <a:off x="0" y="0"/>
          <a:ext cx="0" cy="0"/>
          <a:chOff x="0" y="0"/>
          <a:chExt cx="0" cy="0"/>
        </a:xfrm>
      </p:grpSpPr>
      <p:sp>
        <p:nvSpPr>
          <p:cNvPr id="2070" name="Google Shape;2070;p107"/>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Non-Linear SVM: 2-D Example</a:t>
            </a:r>
            <a:endParaRPr/>
          </a:p>
        </p:txBody>
      </p:sp>
      <p:sp>
        <p:nvSpPr>
          <p:cNvPr id="2071" name="Google Shape;2071;p107"/>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sp>
        <p:nvSpPr>
          <p:cNvPr id="2072" name="Google Shape;2072;p107"/>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073" name="Google Shape;2073;p107"/>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74" name="Google Shape;2074;p107"/>
          <p:cNvSpPr txBox="1"/>
          <p:nvPr/>
        </p:nvSpPr>
        <p:spPr>
          <a:xfrm>
            <a:off x="5867400" y="1676400"/>
            <a:ext cx="274320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Blue diamonds are positive examples and red squares are negative examples.</a:t>
            </a:r>
            <a:endParaRPr/>
          </a:p>
        </p:txBody>
      </p:sp>
      <p:sp>
        <p:nvSpPr>
          <p:cNvPr id="2075" name="Google Shape;2075;p107"/>
          <p:cNvSpPr txBox="1"/>
          <p:nvPr/>
        </p:nvSpPr>
        <p:spPr>
          <a:xfrm>
            <a:off x="469267" y="4302908"/>
            <a:ext cx="2133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Positive Examples:</a:t>
            </a:r>
            <a:endParaRPr sz="1800">
              <a:solidFill>
                <a:schemeClr val="dk1"/>
              </a:solidFill>
              <a:latin typeface="Arial"/>
              <a:ea typeface="Arial"/>
              <a:cs typeface="Arial"/>
              <a:sym typeface="Arial"/>
            </a:endParaRPr>
          </a:p>
        </p:txBody>
      </p:sp>
      <p:sp>
        <p:nvSpPr>
          <p:cNvPr id="2076" name="Google Shape;2076;p107"/>
          <p:cNvSpPr txBox="1"/>
          <p:nvPr/>
        </p:nvSpPr>
        <p:spPr>
          <a:xfrm>
            <a:off x="4432920" y="4343400"/>
            <a:ext cx="2362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Negative Examples:</a:t>
            </a:r>
            <a:endParaRPr sz="1800">
              <a:solidFill>
                <a:schemeClr val="dk1"/>
              </a:solidFill>
              <a:latin typeface="Arial"/>
              <a:ea typeface="Arial"/>
              <a:cs typeface="Arial"/>
              <a:sym typeface="Arial"/>
            </a:endParaRPr>
          </a:p>
        </p:txBody>
      </p:sp>
      <p:pic>
        <p:nvPicPr>
          <p:cNvPr id="2077" name="Google Shape;2077;p107"/>
          <p:cNvPicPr preferRelativeResize="0"/>
          <p:nvPr/>
        </p:nvPicPr>
        <p:blipFill rotWithShape="1">
          <a:blip r:embed="rId3">
            <a:alphaModFix/>
          </a:blip>
          <a:srcRect b="0" l="0" r="0" t="0"/>
          <a:stretch/>
        </p:blipFill>
        <p:spPr>
          <a:xfrm>
            <a:off x="457200" y="896610"/>
            <a:ext cx="5156820" cy="3423205"/>
          </a:xfrm>
          <a:prstGeom prst="rect">
            <a:avLst/>
          </a:prstGeom>
          <a:noFill/>
          <a:ln>
            <a:noFill/>
          </a:ln>
        </p:spPr>
      </p:pic>
      <p:pic>
        <p:nvPicPr>
          <p:cNvPr id="2078" name="Google Shape;2078;p107"/>
          <p:cNvPicPr preferRelativeResize="0"/>
          <p:nvPr/>
        </p:nvPicPr>
        <p:blipFill rotWithShape="1">
          <a:blip r:embed="rId4">
            <a:alphaModFix/>
          </a:blip>
          <a:srcRect b="0" l="0" r="0" t="0"/>
          <a:stretch/>
        </p:blipFill>
        <p:spPr>
          <a:xfrm>
            <a:off x="490213" y="4709736"/>
            <a:ext cx="3548387" cy="587391"/>
          </a:xfrm>
          <a:prstGeom prst="rect">
            <a:avLst/>
          </a:prstGeom>
          <a:noFill/>
          <a:ln>
            <a:noFill/>
          </a:ln>
        </p:spPr>
      </p:pic>
      <p:pic>
        <p:nvPicPr>
          <p:cNvPr id="2079" name="Google Shape;2079;p107"/>
          <p:cNvPicPr preferRelativeResize="0"/>
          <p:nvPr/>
        </p:nvPicPr>
        <p:blipFill rotWithShape="1">
          <a:blip r:embed="rId5">
            <a:alphaModFix/>
          </a:blip>
          <a:srcRect b="0" l="0" r="0" t="0"/>
          <a:stretch/>
        </p:blipFill>
        <p:spPr>
          <a:xfrm>
            <a:off x="4442445" y="4684688"/>
            <a:ext cx="3418848" cy="573112"/>
          </a:xfrm>
          <a:prstGeom prst="rect">
            <a:avLst/>
          </a:prstGeom>
          <a:noFill/>
          <a:ln>
            <a:noFill/>
          </a:ln>
        </p:spPr>
      </p:pic>
      <p:pic>
        <p:nvPicPr>
          <p:cNvPr id="2080" name="Google Shape;2080;p107"/>
          <p:cNvPicPr preferRelativeResize="0"/>
          <p:nvPr/>
        </p:nvPicPr>
        <p:blipFill rotWithShape="1">
          <a:blip r:embed="rId6">
            <a:alphaModFix/>
          </a:blip>
          <a:srcRect b="0" l="0" r="0" t="0"/>
          <a:stretch/>
        </p:blipFill>
        <p:spPr>
          <a:xfrm>
            <a:off x="2524349" y="5449208"/>
            <a:ext cx="4695601" cy="952133"/>
          </a:xfrm>
          <a:prstGeom prst="rect">
            <a:avLst/>
          </a:prstGeom>
          <a:noFill/>
          <a:ln>
            <a:noFill/>
          </a:ln>
        </p:spPr>
      </p:pic>
      <p:sp>
        <p:nvSpPr>
          <p:cNvPr id="2081" name="Google Shape;2081;p107"/>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7"/>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5" name="Shape 2085"/>
        <p:cNvGrpSpPr/>
        <p:nvPr/>
      </p:nvGrpSpPr>
      <p:grpSpPr>
        <a:xfrm>
          <a:off x="0" y="0"/>
          <a:ext cx="0" cy="0"/>
          <a:chOff x="0" y="0"/>
          <a:chExt cx="0" cy="0"/>
        </a:xfrm>
      </p:grpSpPr>
      <p:sp>
        <p:nvSpPr>
          <p:cNvPr id="2086" name="Google Shape;2086;p108"/>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Non-Linear SVM: 2-D Example</a:t>
            </a:r>
            <a:endParaRPr/>
          </a:p>
        </p:txBody>
      </p:sp>
      <p:sp>
        <p:nvSpPr>
          <p:cNvPr id="2087" name="Google Shape;2087;p108"/>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sp>
        <p:nvSpPr>
          <p:cNvPr id="2088" name="Google Shape;2088;p108"/>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089" name="Google Shape;2089;p108"/>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90" name="Google Shape;2090;p108"/>
          <p:cNvPicPr preferRelativeResize="0"/>
          <p:nvPr/>
        </p:nvPicPr>
        <p:blipFill rotWithShape="1">
          <a:blip r:embed="rId3">
            <a:alphaModFix/>
          </a:blip>
          <a:srcRect b="0" l="0" r="0" t="0"/>
          <a:stretch/>
        </p:blipFill>
        <p:spPr>
          <a:xfrm>
            <a:off x="304800" y="1028577"/>
            <a:ext cx="4419600" cy="2933823"/>
          </a:xfrm>
          <a:prstGeom prst="rect">
            <a:avLst/>
          </a:prstGeom>
          <a:noFill/>
          <a:ln>
            <a:noFill/>
          </a:ln>
        </p:spPr>
      </p:pic>
      <p:pic>
        <p:nvPicPr>
          <p:cNvPr id="2091" name="Google Shape;2091;p108"/>
          <p:cNvPicPr preferRelativeResize="0"/>
          <p:nvPr/>
        </p:nvPicPr>
        <p:blipFill rotWithShape="1">
          <a:blip r:embed="rId4">
            <a:alphaModFix/>
          </a:blip>
          <a:srcRect b="0" l="0" r="0" t="0"/>
          <a:stretch/>
        </p:blipFill>
        <p:spPr>
          <a:xfrm>
            <a:off x="2563442" y="4094529"/>
            <a:ext cx="4695601" cy="952133"/>
          </a:xfrm>
          <a:prstGeom prst="rect">
            <a:avLst/>
          </a:prstGeom>
          <a:noFill/>
          <a:ln>
            <a:noFill/>
          </a:ln>
        </p:spPr>
      </p:pic>
      <p:pic>
        <p:nvPicPr>
          <p:cNvPr id="2092" name="Google Shape;2092;p108"/>
          <p:cNvPicPr preferRelativeResize="0"/>
          <p:nvPr/>
        </p:nvPicPr>
        <p:blipFill rotWithShape="1">
          <a:blip r:embed="rId5">
            <a:alphaModFix/>
          </a:blip>
          <a:srcRect b="0" l="0" r="0" t="0"/>
          <a:stretch/>
        </p:blipFill>
        <p:spPr>
          <a:xfrm>
            <a:off x="4911243" y="1028575"/>
            <a:ext cx="3981777" cy="2933825"/>
          </a:xfrm>
          <a:prstGeom prst="rect">
            <a:avLst/>
          </a:prstGeom>
          <a:noFill/>
          <a:ln>
            <a:noFill/>
          </a:ln>
        </p:spPr>
      </p:pic>
      <p:pic>
        <p:nvPicPr>
          <p:cNvPr id="2093" name="Google Shape;2093;p108"/>
          <p:cNvPicPr preferRelativeResize="0"/>
          <p:nvPr/>
        </p:nvPicPr>
        <p:blipFill rotWithShape="1">
          <a:blip r:embed="rId6">
            <a:alphaModFix/>
          </a:blip>
          <a:srcRect b="0" l="0" r="0" t="0"/>
          <a:stretch/>
        </p:blipFill>
        <p:spPr>
          <a:xfrm>
            <a:off x="490213" y="5029200"/>
            <a:ext cx="2710187" cy="448637"/>
          </a:xfrm>
          <a:prstGeom prst="rect">
            <a:avLst/>
          </a:prstGeom>
          <a:noFill/>
          <a:ln>
            <a:noFill/>
          </a:ln>
        </p:spPr>
      </p:pic>
      <p:pic>
        <p:nvPicPr>
          <p:cNvPr id="2094" name="Google Shape;2094;p108"/>
          <p:cNvPicPr preferRelativeResize="0"/>
          <p:nvPr/>
        </p:nvPicPr>
        <p:blipFill rotWithShape="1">
          <a:blip r:embed="rId7">
            <a:alphaModFix/>
          </a:blip>
          <a:srcRect b="0" l="0" r="0" t="0"/>
          <a:stretch/>
        </p:blipFill>
        <p:spPr>
          <a:xfrm>
            <a:off x="533400" y="5496523"/>
            <a:ext cx="2667000" cy="447077"/>
          </a:xfrm>
          <a:prstGeom prst="rect">
            <a:avLst/>
          </a:prstGeom>
          <a:noFill/>
          <a:ln>
            <a:noFill/>
          </a:ln>
        </p:spPr>
      </p:pic>
      <p:pic>
        <p:nvPicPr>
          <p:cNvPr id="2095" name="Google Shape;2095;p108"/>
          <p:cNvPicPr preferRelativeResize="0"/>
          <p:nvPr/>
        </p:nvPicPr>
        <p:blipFill rotWithShape="1">
          <a:blip r:embed="rId8">
            <a:alphaModFix/>
          </a:blip>
          <a:srcRect b="0" l="0" r="0" t="0"/>
          <a:stretch/>
        </p:blipFill>
        <p:spPr>
          <a:xfrm>
            <a:off x="4911242" y="5542633"/>
            <a:ext cx="3044400" cy="514667"/>
          </a:xfrm>
          <a:prstGeom prst="rect">
            <a:avLst/>
          </a:prstGeom>
          <a:noFill/>
          <a:ln>
            <a:noFill/>
          </a:ln>
        </p:spPr>
      </p:pic>
      <p:sp>
        <p:nvSpPr>
          <p:cNvPr id="2096" name="Google Shape;2096;p108"/>
          <p:cNvSpPr txBox="1"/>
          <p:nvPr/>
        </p:nvSpPr>
        <p:spPr>
          <a:xfrm>
            <a:off x="4814655" y="4906328"/>
            <a:ext cx="2308380" cy="552459"/>
          </a:xfrm>
          <a:prstGeom prst="rect">
            <a:avLst/>
          </a:prstGeom>
          <a:blipFill rotWithShape="1">
            <a:blip r:embed="rId9">
              <a:alphaModFix/>
            </a:blip>
            <a:stretch>
              <a:fillRect b="0" l="0" r="-52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097" name="Google Shape;2097;p108"/>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10"/>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1" name="Shape 2101"/>
        <p:cNvGrpSpPr/>
        <p:nvPr/>
      </p:nvGrpSpPr>
      <p:grpSpPr>
        <a:xfrm>
          <a:off x="0" y="0"/>
          <a:ext cx="0" cy="0"/>
          <a:chOff x="0" y="0"/>
          <a:chExt cx="0" cy="0"/>
        </a:xfrm>
      </p:grpSpPr>
      <p:sp>
        <p:nvSpPr>
          <p:cNvPr id="2102" name="Google Shape;2102;p109"/>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Non-Linear SVM: 2-D Example</a:t>
            </a:r>
            <a:endParaRPr/>
          </a:p>
        </p:txBody>
      </p:sp>
      <p:sp>
        <p:nvSpPr>
          <p:cNvPr id="2103" name="Google Shape;2103;p109"/>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219075" lvl="0" marL="342900" rtl="0" algn="l">
              <a:spcBef>
                <a:spcPts val="0"/>
              </a:spcBef>
              <a:spcAft>
                <a:spcPts val="0"/>
              </a:spcAft>
              <a:buSzPts val="1950"/>
              <a:buNone/>
            </a:pPr>
            <a:r>
              <a:t/>
            </a:r>
            <a:endParaRPr/>
          </a:p>
        </p:txBody>
      </p:sp>
      <p:sp>
        <p:nvSpPr>
          <p:cNvPr id="2104" name="Google Shape;2104;p109"/>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105" name="Google Shape;2105;p109"/>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06" name="Google Shape;2106;p109"/>
          <p:cNvSpPr txBox="1"/>
          <p:nvPr/>
        </p:nvSpPr>
        <p:spPr>
          <a:xfrm>
            <a:off x="5486400" y="1676400"/>
            <a:ext cx="2133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Support vectors:</a:t>
            </a:r>
            <a:endParaRPr sz="1800">
              <a:solidFill>
                <a:schemeClr val="dk1"/>
              </a:solidFill>
              <a:latin typeface="Arial"/>
              <a:ea typeface="Arial"/>
              <a:cs typeface="Arial"/>
              <a:sym typeface="Arial"/>
            </a:endParaRPr>
          </a:p>
        </p:txBody>
      </p:sp>
      <p:pic>
        <p:nvPicPr>
          <p:cNvPr id="2107" name="Google Shape;2107;p109"/>
          <p:cNvPicPr preferRelativeResize="0"/>
          <p:nvPr/>
        </p:nvPicPr>
        <p:blipFill rotWithShape="1">
          <a:blip r:embed="rId3">
            <a:alphaModFix/>
          </a:blip>
          <a:srcRect b="0" l="0" r="0" t="0"/>
          <a:stretch/>
        </p:blipFill>
        <p:spPr>
          <a:xfrm>
            <a:off x="457200" y="1600199"/>
            <a:ext cx="4495800" cy="4135179"/>
          </a:xfrm>
          <a:prstGeom prst="rect">
            <a:avLst/>
          </a:prstGeom>
          <a:noFill/>
          <a:ln>
            <a:noFill/>
          </a:ln>
        </p:spPr>
      </p:pic>
      <p:pic>
        <p:nvPicPr>
          <p:cNvPr id="2108" name="Google Shape;2108;p109"/>
          <p:cNvPicPr preferRelativeResize="0"/>
          <p:nvPr/>
        </p:nvPicPr>
        <p:blipFill rotWithShape="1">
          <a:blip r:embed="rId4">
            <a:alphaModFix/>
          </a:blip>
          <a:srcRect b="0" l="0" r="0" t="0"/>
          <a:stretch/>
        </p:blipFill>
        <p:spPr>
          <a:xfrm>
            <a:off x="5181599" y="2228294"/>
            <a:ext cx="2981727" cy="743506"/>
          </a:xfrm>
          <a:prstGeom prst="rect">
            <a:avLst/>
          </a:prstGeom>
          <a:noFill/>
          <a:ln>
            <a:noFill/>
          </a:ln>
        </p:spPr>
      </p:pic>
      <p:sp>
        <p:nvSpPr>
          <p:cNvPr id="2109" name="Google Shape;2109;p109"/>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5"/>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3" name="Shape 2113"/>
        <p:cNvGrpSpPr/>
        <p:nvPr/>
      </p:nvGrpSpPr>
      <p:grpSpPr>
        <a:xfrm>
          <a:off x="0" y="0"/>
          <a:ext cx="0" cy="0"/>
          <a:chOff x="0" y="0"/>
          <a:chExt cx="0" cy="0"/>
        </a:xfrm>
      </p:grpSpPr>
      <p:sp>
        <p:nvSpPr>
          <p:cNvPr id="2114" name="Google Shape;2114;p110"/>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Non-Linear SVM: 2-D Example</a:t>
            </a:r>
            <a:endParaRPr/>
          </a:p>
        </p:txBody>
      </p:sp>
      <p:sp>
        <p:nvSpPr>
          <p:cNvPr id="2115" name="Google Shape;2115;p110"/>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116" name="Google Shape;2116;p110"/>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17" name="Google Shape;2117;p110"/>
          <p:cNvPicPr preferRelativeResize="0"/>
          <p:nvPr/>
        </p:nvPicPr>
        <p:blipFill rotWithShape="1">
          <a:blip r:embed="rId3">
            <a:alphaModFix/>
          </a:blip>
          <a:srcRect b="0" l="0" r="0" t="0"/>
          <a:stretch/>
        </p:blipFill>
        <p:spPr>
          <a:xfrm>
            <a:off x="1295400" y="2321942"/>
            <a:ext cx="6781800" cy="966326"/>
          </a:xfrm>
          <a:prstGeom prst="rect">
            <a:avLst/>
          </a:prstGeom>
          <a:noFill/>
          <a:ln>
            <a:noFill/>
          </a:ln>
        </p:spPr>
      </p:pic>
      <p:pic>
        <p:nvPicPr>
          <p:cNvPr id="2118" name="Google Shape;2118;p110"/>
          <p:cNvPicPr preferRelativeResize="0"/>
          <p:nvPr/>
        </p:nvPicPr>
        <p:blipFill rotWithShape="1">
          <a:blip r:embed="rId4">
            <a:alphaModFix/>
          </a:blip>
          <a:srcRect b="0" l="0" r="0" t="0"/>
          <a:stretch/>
        </p:blipFill>
        <p:spPr>
          <a:xfrm>
            <a:off x="2449297" y="3353418"/>
            <a:ext cx="4474006" cy="925450"/>
          </a:xfrm>
          <a:prstGeom prst="rect">
            <a:avLst/>
          </a:prstGeom>
          <a:noFill/>
          <a:ln>
            <a:noFill/>
          </a:ln>
        </p:spPr>
      </p:pic>
      <p:pic>
        <p:nvPicPr>
          <p:cNvPr id="2119" name="Google Shape;2119;p110"/>
          <p:cNvPicPr preferRelativeResize="0"/>
          <p:nvPr/>
        </p:nvPicPr>
        <p:blipFill rotWithShape="1">
          <a:blip r:embed="rId5">
            <a:alphaModFix/>
          </a:blip>
          <a:srcRect b="0" l="0" r="0" t="0"/>
          <a:stretch/>
        </p:blipFill>
        <p:spPr>
          <a:xfrm>
            <a:off x="3314161" y="4513212"/>
            <a:ext cx="2744278" cy="908656"/>
          </a:xfrm>
          <a:prstGeom prst="rect">
            <a:avLst/>
          </a:prstGeom>
          <a:noFill/>
          <a:ln>
            <a:noFill/>
          </a:ln>
        </p:spPr>
      </p:pic>
      <p:sp>
        <p:nvSpPr>
          <p:cNvPr id="2120" name="Google Shape;2120;p110"/>
          <p:cNvSpPr txBox="1"/>
          <p:nvPr/>
        </p:nvSpPr>
        <p:spPr>
          <a:xfrm>
            <a:off x="3848100" y="5650468"/>
            <a:ext cx="1676400"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2121" name="Google Shape;2121;p110"/>
          <p:cNvPicPr preferRelativeResize="0"/>
          <p:nvPr/>
        </p:nvPicPr>
        <p:blipFill rotWithShape="1">
          <a:blip r:embed="rId7">
            <a:alphaModFix/>
          </a:blip>
          <a:srcRect b="0" l="0" r="0" t="0"/>
          <a:stretch/>
        </p:blipFill>
        <p:spPr>
          <a:xfrm>
            <a:off x="3195437" y="1554162"/>
            <a:ext cx="2981727" cy="743506"/>
          </a:xfrm>
          <a:prstGeom prst="rect">
            <a:avLst/>
          </a:prstGeom>
          <a:noFill/>
          <a:ln>
            <a:noFill/>
          </a:ln>
        </p:spPr>
      </p:pic>
      <p:sp>
        <p:nvSpPr>
          <p:cNvPr id="2122" name="Google Shape;2122;p110"/>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8"/>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sp>
        <p:nvSpPr>
          <p:cNvPr id="2127" name="Google Shape;2127;p111"/>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Non-Linear SVM: 2-D Example</a:t>
            </a:r>
            <a:endParaRPr/>
          </a:p>
        </p:txBody>
      </p:sp>
      <p:sp>
        <p:nvSpPr>
          <p:cNvPr id="2128" name="Google Shape;2128;p111"/>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129" name="Google Shape;2129;p111"/>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0" name="Google Shape;2130;p111"/>
          <p:cNvSpPr txBox="1"/>
          <p:nvPr/>
        </p:nvSpPr>
        <p:spPr>
          <a:xfrm>
            <a:off x="609600" y="4556833"/>
            <a:ext cx="1676400"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131" name="Google Shape;2131;p111"/>
          <p:cNvSpPr txBox="1"/>
          <p:nvPr/>
        </p:nvSpPr>
        <p:spPr>
          <a:xfrm>
            <a:off x="304800" y="5012161"/>
            <a:ext cx="3733800" cy="82490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pic>
        <p:nvPicPr>
          <p:cNvPr id="2132" name="Google Shape;2132;p111"/>
          <p:cNvPicPr preferRelativeResize="0"/>
          <p:nvPr/>
        </p:nvPicPr>
        <p:blipFill rotWithShape="1">
          <a:blip r:embed="rId5">
            <a:alphaModFix/>
          </a:blip>
          <a:srcRect b="0" l="0" r="0" t="0"/>
          <a:stretch/>
        </p:blipFill>
        <p:spPr>
          <a:xfrm>
            <a:off x="3733800" y="990600"/>
            <a:ext cx="5031600" cy="3754516"/>
          </a:xfrm>
          <a:prstGeom prst="rect">
            <a:avLst/>
          </a:prstGeom>
          <a:noFill/>
          <a:ln>
            <a:noFill/>
          </a:ln>
        </p:spPr>
      </p:pic>
      <p:sp>
        <p:nvSpPr>
          <p:cNvPr id="2133" name="Google Shape;2133;p111"/>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6"/>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7" name="Shape 2137"/>
        <p:cNvGrpSpPr/>
        <p:nvPr/>
      </p:nvGrpSpPr>
      <p:grpSpPr>
        <a:xfrm>
          <a:off x="0" y="0"/>
          <a:ext cx="0" cy="0"/>
          <a:chOff x="0" y="0"/>
          <a:chExt cx="0" cy="0"/>
        </a:xfrm>
      </p:grpSpPr>
      <p:sp>
        <p:nvSpPr>
          <p:cNvPr id="2138" name="Google Shape;2138;p112"/>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Non-Linear SVM: 2-D Example</a:t>
            </a:r>
            <a:endParaRPr/>
          </a:p>
        </p:txBody>
      </p:sp>
      <p:sp>
        <p:nvSpPr>
          <p:cNvPr id="2139" name="Google Shape;2139;p112"/>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560"/>
              <a:buChar char="■"/>
            </a:pPr>
            <a:r>
              <a:rPr lang="en-US" sz="2400"/>
              <a:t>To classify data using SVM (                                       ):</a:t>
            </a:r>
            <a:endParaRPr sz="2400"/>
          </a:p>
        </p:txBody>
      </p:sp>
      <p:sp>
        <p:nvSpPr>
          <p:cNvPr id="2140" name="Google Shape;2140;p112"/>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141" name="Google Shape;2141;p112"/>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42" name="Google Shape;2142;p112"/>
          <p:cNvPicPr preferRelativeResize="0"/>
          <p:nvPr/>
        </p:nvPicPr>
        <p:blipFill rotWithShape="1">
          <a:blip r:embed="rId3">
            <a:alphaModFix/>
          </a:blip>
          <a:srcRect b="0" l="0" r="0" t="0"/>
          <a:stretch/>
        </p:blipFill>
        <p:spPr>
          <a:xfrm>
            <a:off x="2857500" y="1996491"/>
            <a:ext cx="3429000" cy="899109"/>
          </a:xfrm>
          <a:prstGeom prst="rect">
            <a:avLst/>
          </a:prstGeom>
          <a:noFill/>
          <a:ln>
            <a:noFill/>
          </a:ln>
        </p:spPr>
      </p:pic>
      <p:pic>
        <p:nvPicPr>
          <p:cNvPr id="2143" name="Google Shape;2143;p112"/>
          <p:cNvPicPr preferRelativeResize="0"/>
          <p:nvPr/>
        </p:nvPicPr>
        <p:blipFill rotWithShape="1">
          <a:blip r:embed="rId4">
            <a:alphaModFix/>
          </a:blip>
          <a:srcRect b="0" l="0" r="0" t="0"/>
          <a:stretch/>
        </p:blipFill>
        <p:spPr>
          <a:xfrm>
            <a:off x="4724400" y="1702138"/>
            <a:ext cx="3215963" cy="325100"/>
          </a:xfrm>
          <a:prstGeom prst="rect">
            <a:avLst/>
          </a:prstGeom>
          <a:noFill/>
          <a:ln>
            <a:noFill/>
          </a:ln>
        </p:spPr>
      </p:pic>
      <p:pic>
        <p:nvPicPr>
          <p:cNvPr id="2144" name="Google Shape;2144;p112"/>
          <p:cNvPicPr preferRelativeResize="0"/>
          <p:nvPr/>
        </p:nvPicPr>
        <p:blipFill rotWithShape="1">
          <a:blip r:embed="rId5">
            <a:alphaModFix/>
          </a:blip>
          <a:srcRect b="0" l="0" r="0" t="0"/>
          <a:stretch/>
        </p:blipFill>
        <p:spPr>
          <a:xfrm>
            <a:off x="1204416" y="4179888"/>
            <a:ext cx="6841302" cy="1916112"/>
          </a:xfrm>
          <a:prstGeom prst="rect">
            <a:avLst/>
          </a:prstGeom>
          <a:noFill/>
          <a:ln>
            <a:noFill/>
          </a:ln>
        </p:spPr>
      </p:pic>
      <p:pic>
        <p:nvPicPr>
          <p:cNvPr id="2145" name="Google Shape;2145;p112"/>
          <p:cNvPicPr preferRelativeResize="0"/>
          <p:nvPr/>
        </p:nvPicPr>
        <p:blipFill rotWithShape="1">
          <a:blip r:embed="rId6">
            <a:alphaModFix/>
          </a:blip>
          <a:srcRect b="0" l="0" r="0" t="0"/>
          <a:stretch/>
        </p:blipFill>
        <p:spPr>
          <a:xfrm>
            <a:off x="2286000" y="3010267"/>
            <a:ext cx="4695601" cy="952133"/>
          </a:xfrm>
          <a:prstGeom prst="rect">
            <a:avLst/>
          </a:prstGeom>
          <a:noFill/>
          <a:ln>
            <a:noFill/>
          </a:ln>
        </p:spPr>
      </p:pic>
      <p:sp>
        <p:nvSpPr>
          <p:cNvPr id="2146" name="Google Shape;2146;p112"/>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7"/>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0" name="Shape 2150"/>
        <p:cNvGrpSpPr/>
        <p:nvPr/>
      </p:nvGrpSpPr>
      <p:grpSpPr>
        <a:xfrm>
          <a:off x="0" y="0"/>
          <a:ext cx="0" cy="0"/>
          <a:chOff x="0" y="0"/>
          <a:chExt cx="0" cy="0"/>
        </a:xfrm>
      </p:grpSpPr>
      <p:sp>
        <p:nvSpPr>
          <p:cNvPr id="2151" name="Google Shape;2151;p113"/>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Non-Linear SVM: 2-D Example</a:t>
            </a:r>
            <a:endParaRPr/>
          </a:p>
        </p:txBody>
      </p:sp>
      <p:sp>
        <p:nvSpPr>
          <p:cNvPr id="2152" name="Google Shape;2152;p113"/>
          <p:cNvSpPr txBox="1"/>
          <p:nvPr>
            <p:ph idx="1" type="body"/>
          </p:nvPr>
        </p:nvSpPr>
        <p:spPr>
          <a:xfrm>
            <a:off x="457200" y="1219200"/>
            <a:ext cx="8229600" cy="4530725"/>
          </a:xfrm>
          <a:prstGeom prst="rect">
            <a:avLst/>
          </a:prstGeom>
          <a:blipFill rotWithShape="1">
            <a:blip r:embed="rId3">
              <a:alphaModFix/>
            </a:blip>
            <a:stretch>
              <a:fillRect b="0" l="-295" r="0" t="0"/>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lang="en-US"/>
              <a:t> </a:t>
            </a:r>
            <a:endParaRPr/>
          </a:p>
        </p:txBody>
      </p:sp>
      <p:sp>
        <p:nvSpPr>
          <p:cNvPr id="2153" name="Google Shape;2153;p113"/>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154" name="Google Shape;2154;p113"/>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55" name="Google Shape;2155;p113"/>
          <p:cNvPicPr preferRelativeResize="0"/>
          <p:nvPr/>
        </p:nvPicPr>
        <p:blipFill rotWithShape="1">
          <a:blip r:embed="rId4">
            <a:alphaModFix/>
          </a:blip>
          <a:srcRect b="0" l="0" r="0" t="0"/>
          <a:stretch/>
        </p:blipFill>
        <p:spPr>
          <a:xfrm>
            <a:off x="1828800" y="2552283"/>
            <a:ext cx="6126174" cy="3619917"/>
          </a:xfrm>
          <a:prstGeom prst="rect">
            <a:avLst/>
          </a:prstGeom>
          <a:noFill/>
          <a:ln>
            <a:noFill/>
          </a:ln>
        </p:spPr>
      </p:pic>
      <p:sp>
        <p:nvSpPr>
          <p:cNvPr id="2156" name="Google Shape;2156;p113"/>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5"/>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0" name="Shape 2160"/>
        <p:cNvGrpSpPr/>
        <p:nvPr/>
      </p:nvGrpSpPr>
      <p:grpSpPr>
        <a:xfrm>
          <a:off x="0" y="0"/>
          <a:ext cx="0" cy="0"/>
          <a:chOff x="0" y="0"/>
          <a:chExt cx="0" cy="0"/>
        </a:xfrm>
      </p:grpSpPr>
      <p:sp>
        <p:nvSpPr>
          <p:cNvPr id="2161" name="Google Shape;2161;p114"/>
          <p:cNvSpPr txBox="1"/>
          <p:nvPr>
            <p:ph type="title"/>
          </p:nvPr>
        </p:nvSpPr>
        <p:spPr>
          <a:xfrm>
            <a:off x="457200" y="277813"/>
            <a:ext cx="8229600" cy="11398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Non-Linear SVM: 2-D Example</a:t>
            </a:r>
            <a:endParaRPr/>
          </a:p>
        </p:txBody>
      </p:sp>
      <p:sp>
        <p:nvSpPr>
          <p:cNvPr id="2162" name="Google Shape;2162;p114"/>
          <p:cNvSpPr txBox="1"/>
          <p:nvPr>
            <p:ph idx="1" type="body"/>
          </p:nvPr>
        </p:nvSpPr>
        <p:spPr>
          <a:xfrm>
            <a:off x="457200" y="1219200"/>
            <a:ext cx="8229600"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560"/>
              <a:buChar char="■"/>
            </a:pPr>
            <a:r>
              <a:rPr lang="en-US" sz="2400"/>
              <a:t>Let us a different mapping: </a:t>
            </a:r>
            <a:endParaRPr sz="2400"/>
          </a:p>
        </p:txBody>
      </p:sp>
      <p:sp>
        <p:nvSpPr>
          <p:cNvPr id="2163" name="Google Shape;2163;p114"/>
          <p:cNvSpPr txBox="1"/>
          <p:nvPr>
            <p:ph idx="10" type="dt"/>
          </p:nvPr>
        </p:nvSpPr>
        <p:spPr>
          <a:xfrm>
            <a:off x="457200" y="6243638"/>
            <a:ext cx="2133600" cy="457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Nov-18</a:t>
            </a:r>
            <a:endParaRPr/>
          </a:p>
        </p:txBody>
      </p:sp>
      <p:sp>
        <p:nvSpPr>
          <p:cNvPr id="2164" name="Google Shape;2164;p114"/>
          <p:cNvSpPr txBox="1"/>
          <p:nvPr>
            <p:ph idx="12" type="sldNum"/>
          </p:nvPr>
        </p:nvSpPr>
        <p:spPr>
          <a:xfrm>
            <a:off x="6553200" y="6243638"/>
            <a:ext cx="21336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65" name="Google Shape;2165;p114"/>
          <p:cNvPicPr preferRelativeResize="0"/>
          <p:nvPr/>
        </p:nvPicPr>
        <p:blipFill rotWithShape="1">
          <a:blip r:embed="rId3">
            <a:alphaModFix/>
          </a:blip>
          <a:srcRect b="0" l="0" r="0" t="0"/>
          <a:stretch/>
        </p:blipFill>
        <p:spPr>
          <a:xfrm>
            <a:off x="4611000" y="1058559"/>
            <a:ext cx="2399400" cy="881367"/>
          </a:xfrm>
          <a:prstGeom prst="rect">
            <a:avLst/>
          </a:prstGeom>
          <a:noFill/>
          <a:ln>
            <a:noFill/>
          </a:ln>
        </p:spPr>
      </p:pic>
      <p:pic>
        <p:nvPicPr>
          <p:cNvPr id="2166" name="Google Shape;2166;p114"/>
          <p:cNvPicPr preferRelativeResize="0"/>
          <p:nvPr/>
        </p:nvPicPr>
        <p:blipFill rotWithShape="1">
          <a:blip r:embed="rId4">
            <a:alphaModFix/>
          </a:blip>
          <a:srcRect b="0" l="0" r="0" t="0"/>
          <a:stretch/>
        </p:blipFill>
        <p:spPr>
          <a:xfrm>
            <a:off x="609599" y="1828800"/>
            <a:ext cx="4912941" cy="2895600"/>
          </a:xfrm>
          <a:prstGeom prst="rect">
            <a:avLst/>
          </a:prstGeom>
          <a:noFill/>
          <a:ln>
            <a:noFill/>
          </a:ln>
        </p:spPr>
      </p:pic>
      <p:pic>
        <p:nvPicPr>
          <p:cNvPr id="2167" name="Google Shape;2167;p114"/>
          <p:cNvPicPr preferRelativeResize="0"/>
          <p:nvPr/>
        </p:nvPicPr>
        <p:blipFill rotWithShape="1">
          <a:blip r:embed="rId5">
            <a:alphaModFix/>
          </a:blip>
          <a:srcRect b="0" l="0" r="0" t="0"/>
          <a:stretch/>
        </p:blipFill>
        <p:spPr>
          <a:xfrm>
            <a:off x="609600" y="4825663"/>
            <a:ext cx="2895600" cy="631775"/>
          </a:xfrm>
          <a:prstGeom prst="rect">
            <a:avLst/>
          </a:prstGeom>
          <a:noFill/>
          <a:ln>
            <a:noFill/>
          </a:ln>
        </p:spPr>
      </p:pic>
      <p:pic>
        <p:nvPicPr>
          <p:cNvPr id="2168" name="Google Shape;2168;p114"/>
          <p:cNvPicPr preferRelativeResize="0"/>
          <p:nvPr/>
        </p:nvPicPr>
        <p:blipFill rotWithShape="1">
          <a:blip r:embed="rId6">
            <a:alphaModFix/>
          </a:blip>
          <a:srcRect b="0" l="0" r="0" t="0"/>
          <a:stretch/>
        </p:blipFill>
        <p:spPr>
          <a:xfrm>
            <a:off x="609600" y="5509690"/>
            <a:ext cx="2895600" cy="586310"/>
          </a:xfrm>
          <a:prstGeom prst="rect">
            <a:avLst/>
          </a:prstGeom>
          <a:noFill/>
          <a:ln>
            <a:noFill/>
          </a:ln>
        </p:spPr>
      </p:pic>
      <p:sp>
        <p:nvSpPr>
          <p:cNvPr id="2169" name="Google Shape;2169;p114"/>
          <p:cNvSpPr txBox="1"/>
          <p:nvPr/>
        </p:nvSpPr>
        <p:spPr>
          <a:xfrm>
            <a:off x="5963100" y="2055177"/>
            <a:ext cx="2514600" cy="485197"/>
          </a:xfrm>
          <a:prstGeom prst="rect">
            <a:avLst/>
          </a:prstGeom>
          <a:blipFill rotWithShape="1">
            <a:blip r:embed="rId7">
              <a:alphaModFix/>
            </a:blip>
            <a:stretch>
              <a:fillRect b="-624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170" name="Google Shape;2170;p114"/>
          <p:cNvSpPr txBox="1"/>
          <p:nvPr/>
        </p:nvSpPr>
        <p:spPr>
          <a:xfrm>
            <a:off x="5963100" y="2556228"/>
            <a:ext cx="2876100" cy="484172"/>
          </a:xfrm>
          <a:prstGeom prst="rect">
            <a:avLst/>
          </a:prstGeom>
          <a:blipFill rotWithShape="1">
            <a:blip r:embed="rId8">
              <a:alphaModFix/>
            </a:blip>
            <a:stretch>
              <a:fillRect b="-624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171" name="Google Shape;2171;p114"/>
          <p:cNvSpPr txBox="1"/>
          <p:nvPr/>
        </p:nvSpPr>
        <p:spPr>
          <a:xfrm>
            <a:off x="5963100" y="3291690"/>
            <a:ext cx="1938900" cy="1931106"/>
          </a:xfrm>
          <a:prstGeom prst="rect">
            <a:avLst/>
          </a:prstGeom>
          <a:blipFill rotWithShape="1">
            <a:blip r:embed="rId9">
              <a:alphaModFix/>
            </a:blip>
            <a:stretch>
              <a:fillRect b="-1892" l="-251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172" name="Google Shape;2172;p114"/>
          <p:cNvSpPr txBox="1"/>
          <p:nvPr/>
        </p:nvSpPr>
        <p:spPr>
          <a:xfrm>
            <a:off x="1562100" y="6474023"/>
            <a:ext cx="60198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Source</a:t>
            </a:r>
            <a:r>
              <a:rPr lang="en-US" sz="1400">
                <a:solidFill>
                  <a:schemeClr val="dk1"/>
                </a:solidFill>
                <a:latin typeface="Arial"/>
                <a:ea typeface="Arial"/>
                <a:cs typeface="Arial"/>
                <a:sym typeface="Arial"/>
              </a:rPr>
              <a:t>: </a:t>
            </a:r>
            <a:r>
              <a:rPr lang="en-US" sz="1400" u="sng">
                <a:solidFill>
                  <a:schemeClr val="hlink"/>
                </a:solidFill>
                <a:latin typeface="Arial"/>
                <a:ea typeface="Arial"/>
                <a:cs typeface="Arial"/>
                <a:sym typeface="Arial"/>
                <a:hlinkClick r:id="rId10"/>
              </a:rPr>
              <a:t>http://axon.cs.byu.edu/Dan/678/miscellaneous/SVM.example.pdf</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